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8" r:id="rId3"/>
    <p:sldId id="258" r:id="rId4"/>
    <p:sldId id="259" r:id="rId5"/>
    <p:sldId id="263" r:id="rId6"/>
    <p:sldId id="264" r:id="rId7"/>
    <p:sldId id="271" r:id="rId8"/>
    <p:sldId id="269" r:id="rId9"/>
    <p:sldId id="270" r:id="rId10"/>
    <p:sldId id="277" r:id="rId11"/>
    <p:sldId id="274" r:id="rId12"/>
    <p:sldId id="275" r:id="rId13"/>
    <p:sldId id="27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7DE1"/>
    <a:srgbClr val="CC0000"/>
    <a:srgbClr val="CC0066"/>
    <a:srgbClr val="F06EDD"/>
    <a:srgbClr val="F18C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8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182DB-AEA1-4072-97F5-20FB4C507131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49476B0-ED28-4B30-B6A1-2F2D19C484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182DB-AEA1-4072-97F5-20FB4C507131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476B0-ED28-4B30-B6A1-2F2D19C484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182DB-AEA1-4072-97F5-20FB4C507131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476B0-ED28-4B30-B6A1-2F2D19C484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182DB-AEA1-4072-97F5-20FB4C507131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49476B0-ED28-4B30-B6A1-2F2D19C484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182DB-AEA1-4072-97F5-20FB4C507131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476B0-ED28-4B30-B6A1-2F2D19C484B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182DB-AEA1-4072-97F5-20FB4C507131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476B0-ED28-4B30-B6A1-2F2D19C484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182DB-AEA1-4072-97F5-20FB4C507131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49476B0-ED28-4B30-B6A1-2F2D19C484B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182DB-AEA1-4072-97F5-20FB4C507131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476B0-ED28-4B30-B6A1-2F2D19C484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182DB-AEA1-4072-97F5-20FB4C507131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476B0-ED28-4B30-B6A1-2F2D19C484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182DB-AEA1-4072-97F5-20FB4C507131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476B0-ED28-4B30-B6A1-2F2D19C484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182DB-AEA1-4072-97F5-20FB4C507131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476B0-ED28-4B30-B6A1-2F2D19C484B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CB182DB-AEA1-4072-97F5-20FB4C507131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49476B0-ED28-4B30-B6A1-2F2D19C484B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0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bg2">
                    <a:lumMod val="50000"/>
                  </a:schemeClr>
                </a:solidFill>
              </a:rPr>
              <a:t>Семья – это первая общественная ступень в жизни 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каждого человека</a:t>
            </a:r>
            <a:r>
              <a:rPr lang="ru-RU" sz="3600" b="1" dirty="0">
                <a:solidFill>
                  <a:schemeClr val="bg2">
                    <a:lumMod val="50000"/>
                  </a:schemeClr>
                </a:solidFill>
              </a:rPr>
              <a:t>. Она с раннего возраста определяет сознание, формирует чувства детей</a:t>
            </a:r>
            <a:r>
              <a:rPr lang="ru-RU" sz="2800" b="1" dirty="0">
                <a:solidFill>
                  <a:schemeClr val="bg2">
                    <a:lumMod val="50000"/>
                  </a:schemeClr>
                </a:solidFill>
              </a:rPr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346922"/>
            <a:ext cx="85689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C0000"/>
                </a:solidFill>
              </a:rPr>
              <a:t>В семье заложен огромный воспитательный потенциал. Использование его в полном объеме является условием гармоничного роста и развития ребенка, полноценного формирования его личности. К сожалению, как показывают </a:t>
            </a:r>
            <a:r>
              <a:rPr lang="ru-RU" sz="3200" b="1" dirty="0" smtClean="0">
                <a:solidFill>
                  <a:srgbClr val="CC0000"/>
                </a:solidFill>
              </a:rPr>
              <a:t>опыт, </a:t>
            </a:r>
            <a:r>
              <a:rPr lang="ru-RU" sz="3200" b="1" dirty="0">
                <a:solidFill>
                  <a:srgbClr val="CC0000"/>
                </a:solidFill>
              </a:rPr>
              <a:t>сегодня наблюдается неэффективное использование воспитательного потенциала </a:t>
            </a:r>
            <a:r>
              <a:rPr lang="ru-RU" sz="3200" b="1" dirty="0" err="1">
                <a:solidFill>
                  <a:srgbClr val="CC0000"/>
                </a:solidFill>
              </a:rPr>
              <a:t>ceмьи</a:t>
            </a:r>
            <a:r>
              <a:rPr lang="ru-RU" sz="3200" b="1" dirty="0">
                <a:solidFill>
                  <a:srgbClr val="CC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71639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81369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>
                <a:solidFill>
                  <a:srgbClr val="C00000"/>
                </a:solidFill>
              </a:rPr>
              <a:t>3</a:t>
            </a:r>
            <a:r>
              <a:rPr lang="ru-RU" sz="4400" b="1" u="sng" dirty="0">
                <a:solidFill>
                  <a:srgbClr val="C00000"/>
                </a:solidFill>
              </a:rPr>
              <a:t>. Заключительный этап коррекционной </a:t>
            </a:r>
            <a:r>
              <a:rPr lang="ru-RU" sz="4400" b="1" u="sng" dirty="0" smtClean="0">
                <a:solidFill>
                  <a:srgbClr val="C00000"/>
                </a:solidFill>
              </a:rPr>
              <a:t>работы </a:t>
            </a:r>
            <a:endParaRPr lang="ru-RU" sz="4400" b="1" u="sng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650" y="126876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dirty="0" smtClean="0"/>
          </a:p>
          <a:p>
            <a:pPr algn="ctr"/>
            <a:r>
              <a:rPr lang="ru-RU" sz="4000" b="1" dirty="0" smtClean="0">
                <a:solidFill>
                  <a:srgbClr val="CC0066"/>
                </a:solidFill>
              </a:rPr>
              <a:t>предполагает </a:t>
            </a:r>
            <a:r>
              <a:rPr lang="ru-RU" sz="4000" b="1" dirty="0">
                <a:solidFill>
                  <a:srgbClr val="CC0066"/>
                </a:solidFill>
              </a:rPr>
              <a:t>качественную оценку результатов проведенного совместного </a:t>
            </a:r>
            <a:r>
              <a:rPr lang="ru-RU" sz="4000" b="1" dirty="0" smtClean="0">
                <a:solidFill>
                  <a:srgbClr val="CC0066"/>
                </a:solidFill>
              </a:rPr>
              <a:t>специализированного  </a:t>
            </a:r>
            <a:r>
              <a:rPr lang="ru-RU" sz="4000" b="1" dirty="0">
                <a:solidFill>
                  <a:srgbClr val="CC0066"/>
                </a:solidFill>
              </a:rPr>
              <a:t>воздействия, а у старших дошкольников дополнительно и определения общей и речевой готовности к систематическому обучению в условиях школы.</a:t>
            </a:r>
          </a:p>
        </p:txBody>
      </p:sp>
    </p:spTree>
    <p:extLst>
      <p:ext uri="{BB962C8B-B14F-4D97-AF65-F5344CB8AC3E}">
        <p14:creationId xmlns:p14="http://schemas.microsoft.com/office/powerpoint/2010/main" val="28523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7202" y="188640"/>
            <a:ext cx="851126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Взаимодействие специалиста с родителями на заключительном этапе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7696" y="6021288"/>
            <a:ext cx="835292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Положительная  динамика в преодолении проблем. 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01051" y="4869160"/>
            <a:ext cx="6091427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Установка выраженной положительной  динамики  в расширении речевых возможностей ребёнка</a:t>
            </a:r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71800" y="1340768"/>
            <a:ext cx="61206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Определение оценки результатов  проведённого совместного коррекционного  воздействия.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771800" y="2567789"/>
            <a:ext cx="612068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Определение общей и речевой готовности к систематическому обучению в условиях школы.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06860" y="3717032"/>
            <a:ext cx="6091427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Выработка суждений о мере и характере  участия каждого из участников  коррекционно-образовательного процесса.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00690" y="1340768"/>
            <a:ext cx="242709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Родительское собрание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37202" y="3717032"/>
            <a:ext cx="239058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Речевые праздники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37202" y="2564904"/>
            <a:ext cx="239058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Консультации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3967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568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C0000"/>
                </a:solidFill>
              </a:rPr>
              <a:t>Сравнительный анализ </a:t>
            </a:r>
            <a:r>
              <a:rPr lang="ru-RU" sz="2800" b="1" dirty="0" smtClean="0">
                <a:solidFill>
                  <a:srgbClr val="CC0000"/>
                </a:solidFill>
              </a:rPr>
              <a:t>результатов</a:t>
            </a:r>
            <a:r>
              <a:rPr lang="en-US" sz="2800" b="1" dirty="0" smtClean="0">
                <a:solidFill>
                  <a:srgbClr val="CC0000"/>
                </a:solidFill>
              </a:rPr>
              <a:t> </a:t>
            </a:r>
            <a:r>
              <a:rPr lang="ru-RU" sz="2800" b="1" dirty="0" smtClean="0">
                <a:solidFill>
                  <a:srgbClr val="CC0000"/>
                </a:solidFill>
              </a:rPr>
              <a:t>взаимодействия учителя-логопеда и семьи,  позволяет </a:t>
            </a:r>
            <a:r>
              <a:rPr lang="ru-RU" sz="2800" b="1" dirty="0">
                <a:solidFill>
                  <a:srgbClr val="CC0000"/>
                </a:solidFill>
              </a:rPr>
              <a:t>сделать вывод, что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72" y="2204864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ru-RU" sz="3600" b="1" dirty="0" smtClean="0">
                <a:solidFill>
                  <a:srgbClr val="F06EDD"/>
                </a:solidFill>
              </a:rPr>
              <a:t>Наиболее п</a:t>
            </a:r>
            <a:r>
              <a:rPr lang="ru-RU" sz="3600" b="1" dirty="0" smtClean="0">
                <a:solidFill>
                  <a:srgbClr val="F06EDD"/>
                </a:solidFill>
              </a:rPr>
              <a:t>озитивная </a:t>
            </a:r>
            <a:r>
              <a:rPr lang="ru-RU" sz="3600" b="1" dirty="0" smtClean="0">
                <a:solidFill>
                  <a:srgbClr val="F06EDD"/>
                </a:solidFill>
              </a:rPr>
              <a:t>коррекционная </a:t>
            </a:r>
            <a:r>
              <a:rPr lang="ru-RU" sz="3600" b="1" dirty="0">
                <a:solidFill>
                  <a:srgbClr val="F06EDD"/>
                </a:solidFill>
              </a:rPr>
              <a:t>динамика </a:t>
            </a:r>
            <a:r>
              <a:rPr lang="ru-RU" sz="3600" b="1" dirty="0" smtClean="0">
                <a:solidFill>
                  <a:srgbClr val="F06EDD"/>
                </a:solidFill>
              </a:rPr>
              <a:t>наблюдается </a:t>
            </a:r>
            <a:r>
              <a:rPr lang="ru-RU" sz="3600" b="1" dirty="0">
                <a:solidFill>
                  <a:srgbClr val="F06EDD"/>
                </a:solidFill>
              </a:rPr>
              <a:t>у тех детей, семьи которых </a:t>
            </a:r>
            <a:r>
              <a:rPr lang="ru-RU" sz="3600" b="1" dirty="0" smtClean="0">
                <a:solidFill>
                  <a:srgbClr val="F06EDD"/>
                </a:solidFill>
              </a:rPr>
              <a:t>принимают </a:t>
            </a:r>
            <a:r>
              <a:rPr lang="ru-RU" sz="3600" b="1" dirty="0">
                <a:solidFill>
                  <a:srgbClr val="F06EDD"/>
                </a:solidFill>
              </a:rPr>
              <a:t>активное участие </a:t>
            </a:r>
            <a:r>
              <a:rPr lang="ru-RU" sz="3600" b="1" dirty="0" smtClean="0">
                <a:solidFill>
                  <a:srgbClr val="F06EDD"/>
                </a:solidFill>
              </a:rPr>
              <a:t>в </a:t>
            </a:r>
            <a:r>
              <a:rPr lang="ru-RU" sz="3600" b="1" dirty="0">
                <a:solidFill>
                  <a:srgbClr val="F06EDD"/>
                </a:solidFill>
              </a:rPr>
              <a:t>ходе </a:t>
            </a:r>
            <a:r>
              <a:rPr lang="ru-RU" sz="3600" b="1" dirty="0" smtClean="0">
                <a:solidFill>
                  <a:srgbClr val="F06EDD"/>
                </a:solidFill>
              </a:rPr>
              <a:t>коррекционно-образовательной  </a:t>
            </a:r>
            <a:r>
              <a:rPr lang="ru-RU" sz="3600" b="1" dirty="0">
                <a:solidFill>
                  <a:srgbClr val="F06EDD"/>
                </a:solidFill>
              </a:rPr>
              <a:t>работы</a:t>
            </a:r>
            <a:r>
              <a:rPr lang="ru-RU" sz="3600" b="1" dirty="0" smtClean="0">
                <a:solidFill>
                  <a:srgbClr val="F06EDD"/>
                </a:solidFill>
              </a:rPr>
              <a:t>.</a:t>
            </a:r>
            <a:endParaRPr lang="ru-RU" sz="3600" b="1" dirty="0">
              <a:solidFill>
                <a:srgbClr val="F06EDD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3600" b="1" dirty="0" smtClean="0">
                <a:solidFill>
                  <a:srgbClr val="8B7DE1"/>
                </a:solidFill>
              </a:rPr>
              <a:t>Остальные р</a:t>
            </a:r>
            <a:r>
              <a:rPr lang="ru-RU" sz="3600" b="1" dirty="0" smtClean="0">
                <a:solidFill>
                  <a:srgbClr val="8B7DE1"/>
                </a:solidFill>
              </a:rPr>
              <a:t>одители пересматривали </a:t>
            </a:r>
            <a:r>
              <a:rPr lang="ru-RU" sz="3600" b="1" dirty="0">
                <a:solidFill>
                  <a:srgbClr val="8B7DE1"/>
                </a:solidFill>
              </a:rPr>
              <a:t>свои позиции в отношении </a:t>
            </a:r>
            <a:r>
              <a:rPr lang="ru-RU" sz="3600" b="1" dirty="0" smtClean="0">
                <a:solidFill>
                  <a:srgbClr val="8B7DE1"/>
                </a:solidFill>
              </a:rPr>
              <a:t>своего участия </a:t>
            </a:r>
            <a:r>
              <a:rPr lang="ru-RU" sz="3600" b="1" dirty="0">
                <a:solidFill>
                  <a:srgbClr val="8B7DE1"/>
                </a:solidFill>
              </a:rPr>
              <a:t>в </a:t>
            </a:r>
            <a:r>
              <a:rPr lang="ru-RU" sz="3600" b="1" dirty="0" smtClean="0">
                <a:solidFill>
                  <a:srgbClr val="8B7DE1"/>
                </a:solidFill>
              </a:rPr>
              <a:t>коррекционном процессе.</a:t>
            </a:r>
            <a:endParaRPr lang="ru-RU" sz="3600" b="1" dirty="0">
              <a:solidFill>
                <a:srgbClr val="8B7D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64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7189" y="332656"/>
            <a:ext cx="87849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CC0000"/>
                </a:solidFill>
              </a:rPr>
              <a:t>Понятие “взаимодействия с семьёй” нельзя путать с понятием “работа с родителями”;</a:t>
            </a:r>
            <a:r>
              <a:rPr lang="ru-RU" sz="3600" dirty="0"/>
              <a:t> </a:t>
            </a:r>
            <a:r>
              <a:rPr lang="ru-RU" sz="3600" b="1" i="1" dirty="0">
                <a:solidFill>
                  <a:srgbClr val="F18C6D"/>
                </a:solidFill>
              </a:rPr>
              <a:t>хотя второе является составной частью первого. </a:t>
            </a:r>
            <a:r>
              <a:rPr lang="ru-RU" sz="3600" b="1" dirty="0">
                <a:solidFill>
                  <a:srgbClr val="8B7DE1"/>
                </a:solidFill>
              </a:rPr>
              <a:t>Взаимодействие подразумевает не только распределение задач между участниками процесса для достижения единой цели. </a:t>
            </a:r>
            <a:r>
              <a:rPr lang="ru-RU" sz="3600" b="1" dirty="0">
                <a:solidFill>
                  <a:srgbClr val="7030A0"/>
                </a:solidFill>
              </a:rPr>
              <a:t>Взаимодействие обязательно подразумевает контроль, или обратную связь; при этом контроль должен быть ненавязчивым, опосредованным. </a:t>
            </a:r>
          </a:p>
        </p:txBody>
      </p:sp>
    </p:spTree>
    <p:extLst>
      <p:ext uri="{BB962C8B-B14F-4D97-AF65-F5344CB8AC3E}">
        <p14:creationId xmlns:p14="http://schemas.microsoft.com/office/powerpoint/2010/main" val="150904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7578" y="193032"/>
            <a:ext cx="86189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У родителей отсутствует программа воспитания, в основном </a:t>
            </a:r>
            <a:r>
              <a:rPr lang="ru-RU" sz="2800" b="1" dirty="0" smtClean="0"/>
              <a:t>оно</a:t>
            </a:r>
            <a:r>
              <a:rPr lang="ru-RU" sz="2800" b="1" dirty="0" smtClean="0"/>
              <a:t> стихийно.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81734" y="1137510"/>
            <a:ext cx="6170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F06EDD"/>
                </a:solidFill>
              </a:rPr>
              <a:t>И</a:t>
            </a:r>
            <a:r>
              <a:rPr lang="ru-RU" sz="2800" b="1" dirty="0" smtClean="0">
                <a:solidFill>
                  <a:srgbClr val="F06EDD"/>
                </a:solidFill>
              </a:rPr>
              <a:t>х </a:t>
            </a:r>
            <a:r>
              <a:rPr lang="ru-RU" sz="2800" b="1" dirty="0">
                <a:solidFill>
                  <a:srgbClr val="F06EDD"/>
                </a:solidFill>
              </a:rPr>
              <a:t>педагогические знания </a:t>
            </a:r>
            <a:r>
              <a:rPr lang="ru-RU" sz="2800" b="1" dirty="0" smtClean="0">
                <a:solidFill>
                  <a:srgbClr val="F06EDD"/>
                </a:solidFill>
              </a:rPr>
              <a:t>отрывочны</a:t>
            </a:r>
            <a:r>
              <a:rPr lang="ru-RU" sz="2800" b="1" dirty="0"/>
              <a:t>: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38788" y="2699748"/>
            <a:ext cx="83321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8B7DE1"/>
                </a:solidFill>
              </a:rPr>
              <a:t>Н</a:t>
            </a:r>
            <a:r>
              <a:rPr lang="ru-RU" sz="2800" b="1" dirty="0" smtClean="0">
                <a:solidFill>
                  <a:srgbClr val="8B7DE1"/>
                </a:solidFill>
              </a:rPr>
              <a:t>ет </a:t>
            </a:r>
            <a:r>
              <a:rPr lang="ru-RU" sz="2800" b="1" dirty="0">
                <a:solidFill>
                  <a:srgbClr val="8B7DE1"/>
                </a:solidFill>
              </a:rPr>
              <a:t>четких представлений о возрастных и психических особенностях и потребностях </a:t>
            </a:r>
            <a:r>
              <a:rPr lang="ru-RU" sz="2800" b="1" dirty="0" smtClean="0">
                <a:solidFill>
                  <a:srgbClr val="8B7DE1"/>
                </a:solidFill>
              </a:rPr>
              <a:t>ребенка.</a:t>
            </a:r>
            <a:endParaRPr lang="ru-RU" sz="2800" dirty="0">
              <a:solidFill>
                <a:srgbClr val="8B7DE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5209" y="3653855"/>
            <a:ext cx="833216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b="1" dirty="0">
                <a:solidFill>
                  <a:srgbClr val="CC0066"/>
                </a:solidFill>
              </a:rPr>
              <a:t>О</a:t>
            </a:r>
            <a:r>
              <a:rPr lang="ru-RU" sz="2800" b="1" dirty="0" smtClean="0">
                <a:solidFill>
                  <a:srgbClr val="CC0066"/>
                </a:solidFill>
              </a:rPr>
              <a:t>ни не умеют анализировать свои методы воспитания. и как следствие, </a:t>
            </a:r>
            <a:r>
              <a:rPr lang="ru-RU" sz="2800" b="1" dirty="0">
                <a:solidFill>
                  <a:srgbClr val="CC0066"/>
                </a:solidFill>
              </a:rPr>
              <a:t>– частые ошибки, снижающие его </a:t>
            </a:r>
            <a:r>
              <a:rPr lang="ru-RU" sz="2800" b="1" dirty="0" smtClean="0">
                <a:solidFill>
                  <a:srgbClr val="CC0066"/>
                </a:solidFill>
              </a:rPr>
              <a:t>результативность.</a:t>
            </a:r>
            <a:endParaRPr lang="ru-RU" sz="2800" dirty="0">
              <a:solidFill>
                <a:srgbClr val="CC0066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8788" y="5042118"/>
            <a:ext cx="889654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8B7DE1"/>
                </a:solidFill>
              </a:rPr>
              <a:t>И от семьи во многом зависит, каким этот мир будет восприниматься ребенком: интересным, волнующим, несущим открытия и позитивные эмоции или чужим и враждебным. </a:t>
            </a:r>
            <a:endParaRPr lang="ru-RU" sz="2800" dirty="0">
              <a:solidFill>
                <a:srgbClr val="8B7DE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9626" y="1664202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Интернет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77845" y="1711476"/>
            <a:ext cx="3218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Периодическая печать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2702" y="2168808"/>
            <a:ext cx="33552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B0F0"/>
                </a:solidFill>
              </a:rPr>
              <a:t>Теле- </a:t>
            </a:r>
            <a:r>
              <a:rPr lang="ru-RU" sz="2400" b="1" dirty="0">
                <a:solidFill>
                  <a:srgbClr val="00B0F0"/>
                </a:solidFill>
              </a:rPr>
              <a:t>и - радиопередачи</a:t>
            </a:r>
            <a:endParaRPr lang="ru-RU" sz="2400" dirty="0">
              <a:solidFill>
                <a:srgbClr val="00B0F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41294" y="2125867"/>
            <a:ext cx="4368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Научно-популярная </a:t>
            </a:r>
            <a:r>
              <a:rPr lang="ru-RU" sz="2400" b="1" dirty="0">
                <a:solidFill>
                  <a:srgbClr val="7030A0"/>
                </a:solidFill>
              </a:rPr>
              <a:t>литература</a:t>
            </a:r>
            <a:r>
              <a:rPr lang="ru-RU" b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110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5276" y="260648"/>
            <a:ext cx="84969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Система </a:t>
            </a:r>
            <a:r>
              <a:rPr lang="ru-RU" sz="2800" b="1" dirty="0" smtClean="0">
                <a:solidFill>
                  <a:srgbClr val="C00000"/>
                </a:solidFill>
              </a:rPr>
              <a:t>коррекционно-образовательной работы </a:t>
            </a:r>
            <a:r>
              <a:rPr lang="ru-RU" sz="2800" b="1" dirty="0">
                <a:solidFill>
                  <a:srgbClr val="C00000"/>
                </a:solidFill>
              </a:rPr>
              <a:t>с </a:t>
            </a:r>
            <a:r>
              <a:rPr lang="ru-RU" sz="2800" b="1" dirty="0" smtClean="0">
                <a:solidFill>
                  <a:srgbClr val="C00000"/>
                </a:solidFill>
              </a:rPr>
              <a:t>дошкольниками, имеющими различные ограничения возможности здоровья и </a:t>
            </a:r>
            <a:r>
              <a:rPr lang="ru-RU" sz="2800" b="1" dirty="0">
                <a:solidFill>
                  <a:srgbClr val="C00000"/>
                </a:solidFill>
              </a:rPr>
              <a:t>их родителями разделяется на ряд этапов: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5276" y="2050021"/>
            <a:ext cx="8351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8B7DE1"/>
                </a:solidFill>
                <a:latin typeface="Ariac" pitchFamily="34" charset="0"/>
              </a:rPr>
              <a:t>1. Организационный.</a:t>
            </a:r>
            <a:endParaRPr lang="ru-RU" sz="6000" dirty="0">
              <a:solidFill>
                <a:srgbClr val="8B7DE1"/>
              </a:solidFill>
              <a:latin typeface="Ariac" pitchFamily="34" charset="0"/>
            </a:endParaRPr>
          </a:p>
          <a:p>
            <a:pPr algn="ctr"/>
            <a:r>
              <a:rPr lang="ru-RU" sz="6000" b="1" dirty="0">
                <a:solidFill>
                  <a:srgbClr val="F06EDD"/>
                </a:solidFill>
                <a:latin typeface="Ariac" pitchFamily="34" charset="0"/>
              </a:rPr>
              <a:t>2. </a:t>
            </a:r>
            <a:r>
              <a:rPr lang="ru-RU" sz="6000" b="1" dirty="0" smtClean="0">
                <a:solidFill>
                  <a:srgbClr val="F06EDD"/>
                </a:solidFill>
                <a:latin typeface="Ariac" pitchFamily="34" charset="0"/>
              </a:rPr>
              <a:t>Основной.</a:t>
            </a:r>
            <a:endParaRPr lang="ru-RU" sz="6000" dirty="0">
              <a:solidFill>
                <a:srgbClr val="F06EDD"/>
              </a:solidFill>
              <a:latin typeface="Ariac" pitchFamily="34" charset="0"/>
            </a:endParaRPr>
          </a:p>
          <a:p>
            <a:pPr algn="ctr"/>
            <a:r>
              <a:rPr lang="ru-RU" sz="6000" b="1" dirty="0">
                <a:solidFill>
                  <a:srgbClr val="F18C6D"/>
                </a:solidFill>
                <a:latin typeface="Ariac" pitchFamily="34" charset="0"/>
              </a:rPr>
              <a:t>3. </a:t>
            </a:r>
            <a:r>
              <a:rPr lang="ru-RU" sz="6000" b="1" dirty="0" smtClean="0">
                <a:solidFill>
                  <a:srgbClr val="F18C6D"/>
                </a:solidFill>
                <a:latin typeface="Ariac" pitchFamily="34" charset="0"/>
              </a:rPr>
              <a:t>Заключительный.</a:t>
            </a:r>
            <a:endParaRPr lang="ru-RU" sz="6000" dirty="0">
              <a:solidFill>
                <a:srgbClr val="F18C6D"/>
              </a:solidFill>
              <a:latin typeface="Ariac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504" y="5157192"/>
            <a:ext cx="89644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</a:rPr>
              <a:t>Каждый из этапов рассматривает родителей </a:t>
            </a:r>
            <a:endParaRPr lang="ru-RU" sz="2800" b="1" dirty="0" smtClean="0">
              <a:solidFill>
                <a:srgbClr val="7030A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как </a:t>
            </a:r>
            <a:r>
              <a:rPr lang="ru-RU" sz="2800" b="1" dirty="0">
                <a:solidFill>
                  <a:srgbClr val="7030A0"/>
                </a:solidFill>
              </a:rPr>
              <a:t>активных участников </a:t>
            </a:r>
            <a:endParaRPr lang="ru-RU" sz="2800" b="1" dirty="0" smtClean="0">
              <a:solidFill>
                <a:srgbClr val="7030A0"/>
              </a:solidFill>
            </a:endParaRPr>
          </a:p>
          <a:p>
            <a:pPr algn="ctr"/>
            <a:r>
              <a:rPr lang="ru-RU" sz="2800" b="1" dirty="0">
                <a:solidFill>
                  <a:srgbClr val="7030A0"/>
                </a:solidFill>
              </a:rPr>
              <a:t>в</a:t>
            </a:r>
            <a:r>
              <a:rPr lang="ru-RU" sz="2800" b="1" dirty="0" smtClean="0">
                <a:solidFill>
                  <a:srgbClr val="7030A0"/>
                </a:solidFill>
              </a:rPr>
              <a:t>сего коррекционно </a:t>
            </a:r>
            <a:r>
              <a:rPr lang="ru-RU" sz="2800" b="1" dirty="0">
                <a:solidFill>
                  <a:srgbClr val="7030A0"/>
                </a:solidFill>
              </a:rPr>
              <a:t>- образовательного </a:t>
            </a:r>
            <a:r>
              <a:rPr lang="ru-RU" sz="2800" b="1" dirty="0" smtClean="0">
                <a:solidFill>
                  <a:srgbClr val="7030A0"/>
                </a:solidFill>
              </a:rPr>
              <a:t>процесса.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62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121274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Взаимодействие  на  организационном этапе, проходит несколько периодов: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304" y="1466054"/>
            <a:ext cx="91126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>
              <a:buFont typeface="+mj-lt"/>
              <a:buAutoNum type="arabicPeriod"/>
            </a:pPr>
            <a:r>
              <a:rPr lang="ru-RU" sz="2800" b="1" u="sng" dirty="0" smtClean="0">
                <a:solidFill>
                  <a:srgbClr val="C00000"/>
                </a:solidFill>
              </a:rPr>
              <a:t>Стартовая </a:t>
            </a:r>
            <a:r>
              <a:rPr lang="ru-RU" sz="2800" b="1" u="sng" dirty="0">
                <a:solidFill>
                  <a:srgbClr val="C00000"/>
                </a:solidFill>
              </a:rPr>
              <a:t>диагностика </a:t>
            </a:r>
            <a:r>
              <a:rPr lang="ru-RU" sz="2800" b="1" u="sng" dirty="0" smtClean="0">
                <a:solidFill>
                  <a:srgbClr val="C00000"/>
                </a:solidFill>
              </a:rPr>
              <a:t>детей:</a:t>
            </a:r>
            <a:endParaRPr lang="ru-RU" sz="2800" b="1" u="sng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536" y="2018189"/>
            <a:ext cx="93427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ru-RU" sz="2800" b="1" dirty="0">
                <a:solidFill>
                  <a:srgbClr val="8B7DE1"/>
                </a:solidFill>
              </a:rPr>
              <a:t>Знакомство родителей с основными этапами диагностики детей и предложение присутствовать на этой </a:t>
            </a:r>
            <a:r>
              <a:rPr lang="ru-RU" sz="2800" b="1" dirty="0" smtClean="0">
                <a:solidFill>
                  <a:srgbClr val="8B7DE1"/>
                </a:solidFill>
              </a:rPr>
              <a:t>диагностике;</a:t>
            </a:r>
            <a:endParaRPr lang="ru-RU" sz="2800" b="1" dirty="0">
              <a:solidFill>
                <a:srgbClr val="8B7DE1"/>
              </a:solidFill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2800" b="1" dirty="0">
                <a:solidFill>
                  <a:srgbClr val="8B7DE1"/>
                </a:solidFill>
              </a:rPr>
              <a:t>Диагностика </a:t>
            </a:r>
            <a:r>
              <a:rPr lang="ru-RU" sz="2800" b="1" dirty="0" smtClean="0">
                <a:solidFill>
                  <a:srgbClr val="8B7DE1"/>
                </a:solidFill>
              </a:rPr>
              <a:t>родителей;</a:t>
            </a:r>
            <a:endParaRPr lang="ru-RU" sz="2800" b="1" dirty="0">
              <a:solidFill>
                <a:srgbClr val="8B7DE1"/>
              </a:solidFill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2800" b="1" dirty="0">
                <a:solidFill>
                  <a:srgbClr val="8B7DE1"/>
                </a:solidFill>
              </a:rPr>
              <a:t>Подготовка материала для </a:t>
            </a:r>
            <a:r>
              <a:rPr lang="ru-RU" sz="2800" b="1" dirty="0" smtClean="0">
                <a:solidFill>
                  <a:srgbClr val="8B7DE1"/>
                </a:solidFill>
              </a:rPr>
              <a:t>диагностики;</a:t>
            </a:r>
            <a:endParaRPr lang="ru-RU" sz="2800" b="1" dirty="0">
              <a:solidFill>
                <a:srgbClr val="8B7DE1"/>
              </a:solidFill>
            </a:endParaRPr>
          </a:p>
          <a:p>
            <a:pPr lvl="0" algn="ctr"/>
            <a:r>
              <a:rPr lang="ru-RU" sz="2800" b="1" dirty="0">
                <a:solidFill>
                  <a:srgbClr val="8B7DE1"/>
                </a:solidFill>
              </a:rPr>
              <a:t>Родители, как участники процесса, со своей стороны: 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2800" b="1" dirty="0">
                <a:solidFill>
                  <a:srgbClr val="8B7DE1"/>
                </a:solidFill>
              </a:rPr>
              <a:t>Создают позитивное отношение детей на контакт </a:t>
            </a:r>
            <a:r>
              <a:rPr lang="ru-RU" sz="2800" b="1" dirty="0" smtClean="0">
                <a:solidFill>
                  <a:srgbClr val="8B7DE1"/>
                </a:solidFill>
              </a:rPr>
              <a:t>со специалистами  </a:t>
            </a:r>
            <a:r>
              <a:rPr lang="ru-RU" sz="2800" b="1" dirty="0">
                <a:solidFill>
                  <a:srgbClr val="8B7DE1"/>
                </a:solidFill>
              </a:rPr>
              <a:t>при </a:t>
            </a:r>
            <a:r>
              <a:rPr lang="ru-RU" sz="2800" b="1" dirty="0" smtClean="0">
                <a:solidFill>
                  <a:srgbClr val="8B7DE1"/>
                </a:solidFill>
              </a:rPr>
              <a:t>диагностике;</a:t>
            </a:r>
            <a:endParaRPr lang="ru-RU" sz="2800" b="1" dirty="0">
              <a:solidFill>
                <a:srgbClr val="8B7DE1"/>
              </a:solidFill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2800" b="1" dirty="0">
                <a:solidFill>
                  <a:srgbClr val="8B7DE1"/>
                </a:solidFill>
              </a:rPr>
              <a:t>Обеспечивают явку детей </a:t>
            </a:r>
            <a:r>
              <a:rPr lang="ru-RU" sz="2800" b="1" dirty="0" smtClean="0">
                <a:solidFill>
                  <a:srgbClr val="8B7DE1"/>
                </a:solidFill>
              </a:rPr>
              <a:t>на диагностику;</a:t>
            </a:r>
            <a:endParaRPr lang="ru-RU" sz="2800" b="1" dirty="0">
              <a:solidFill>
                <a:srgbClr val="8B7DE1"/>
              </a:solidFill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2800" b="1" dirty="0">
                <a:solidFill>
                  <a:srgbClr val="8B7DE1"/>
                </a:solidFill>
              </a:rPr>
              <a:t>По желанию осуществляют наблюдение за процедурой диагностики.</a:t>
            </a:r>
          </a:p>
        </p:txBody>
      </p:sp>
    </p:spTree>
    <p:extLst>
      <p:ext uri="{BB962C8B-B14F-4D97-AF65-F5344CB8AC3E}">
        <p14:creationId xmlns:p14="http://schemas.microsoft.com/office/powerpoint/2010/main" val="37330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1175" y="322412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u="sng" dirty="0" smtClean="0">
                <a:solidFill>
                  <a:srgbClr val="C00000"/>
                </a:solidFill>
              </a:rPr>
              <a:t>2. Формирование </a:t>
            </a:r>
            <a:r>
              <a:rPr lang="ru-RU" sz="2800" b="1" u="sng" dirty="0">
                <a:solidFill>
                  <a:srgbClr val="C00000"/>
                </a:solidFill>
              </a:rPr>
              <a:t>позитивной установки детей на участие в </a:t>
            </a:r>
            <a:r>
              <a:rPr lang="ru-RU" sz="2800" b="1" u="sng" dirty="0" smtClean="0">
                <a:solidFill>
                  <a:srgbClr val="C00000"/>
                </a:solidFill>
              </a:rPr>
              <a:t>занятиях</a:t>
            </a:r>
            <a:r>
              <a:rPr lang="ru-RU" sz="2800" b="1" u="sng" dirty="0" smtClean="0"/>
              <a:t>.</a:t>
            </a:r>
            <a:endParaRPr lang="ru-RU" sz="2800" b="1" u="sng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8357" y="1700808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8B7DE1"/>
                </a:solidFill>
              </a:rPr>
              <a:t>Организовать экскурсию родителей и детей в </a:t>
            </a:r>
            <a:r>
              <a:rPr lang="ru-RU" sz="2800" b="1" dirty="0" smtClean="0">
                <a:solidFill>
                  <a:srgbClr val="8B7DE1"/>
                </a:solidFill>
              </a:rPr>
              <a:t>логопедический кабинет для </a:t>
            </a:r>
            <a:r>
              <a:rPr lang="ru-RU" sz="2800" b="1" dirty="0" smtClean="0">
                <a:solidFill>
                  <a:srgbClr val="8B7DE1"/>
                </a:solidFill>
              </a:rPr>
              <a:t>ознакомления с местом проведения дальнейших занятий.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8B7DE1"/>
                </a:solidFill>
              </a:rPr>
              <a:t>Поз</a:t>
            </a:r>
            <a:r>
              <a:rPr lang="ru-RU" sz="2800" b="1" dirty="0" smtClean="0">
                <a:solidFill>
                  <a:srgbClr val="8B7DE1"/>
                </a:solidFill>
              </a:rPr>
              <a:t>накомить </a:t>
            </a:r>
            <a:r>
              <a:rPr lang="ru-RU" sz="2800" b="1" dirty="0" smtClean="0">
                <a:solidFill>
                  <a:srgbClr val="8B7DE1"/>
                </a:solidFill>
              </a:rPr>
              <a:t>родителей с методами и формами коррекции;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8B7DE1"/>
                </a:solidFill>
              </a:rPr>
              <a:t>Показать ту </a:t>
            </a:r>
            <a:r>
              <a:rPr lang="ru-RU" sz="2800" b="1" dirty="0" smtClean="0">
                <a:solidFill>
                  <a:srgbClr val="8B7DE1"/>
                </a:solidFill>
              </a:rPr>
              <a:t> дидактическую базу, те вспомогательные средства, </a:t>
            </a:r>
            <a:r>
              <a:rPr lang="ru-RU" sz="2800" b="1" dirty="0" smtClean="0">
                <a:solidFill>
                  <a:srgbClr val="8B7DE1"/>
                </a:solidFill>
              </a:rPr>
              <a:t>которые можно использовать в коррекции как во время занятий у </a:t>
            </a:r>
            <a:r>
              <a:rPr lang="ru-RU" sz="2800" b="1" dirty="0" smtClean="0">
                <a:solidFill>
                  <a:srgbClr val="8B7DE1"/>
                </a:solidFill>
              </a:rPr>
              <a:t>специалиста, </a:t>
            </a:r>
            <a:r>
              <a:rPr lang="ru-RU" sz="2800" b="1" dirty="0" smtClean="0">
                <a:solidFill>
                  <a:srgbClr val="8B7DE1"/>
                </a:solidFill>
              </a:rPr>
              <a:t>так и для продолжения коррекционной работы с ребенком дома.</a:t>
            </a:r>
            <a:endParaRPr lang="ru-RU" sz="2800" b="1" dirty="0">
              <a:solidFill>
                <a:srgbClr val="8B7D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22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332656"/>
            <a:ext cx="88569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solidFill>
                  <a:srgbClr val="C00000"/>
                </a:solidFill>
              </a:rPr>
              <a:t>-</a:t>
            </a:r>
            <a:r>
              <a:rPr lang="ru-RU" sz="2800" b="1" u="sng" dirty="0" smtClean="0">
                <a:solidFill>
                  <a:srgbClr val="C00000"/>
                </a:solidFill>
              </a:rPr>
              <a:t>3. </a:t>
            </a:r>
            <a:r>
              <a:rPr lang="ru-RU" sz="2800" b="1" i="1" u="sng" dirty="0" smtClean="0">
                <a:solidFill>
                  <a:srgbClr val="C00000"/>
                </a:solidFill>
              </a:rPr>
              <a:t>Формирование информационной готовности родителей</a:t>
            </a:r>
            <a:r>
              <a:rPr lang="ru-RU" sz="2800" b="1" u="sng" dirty="0" smtClean="0">
                <a:solidFill>
                  <a:srgbClr val="C00000"/>
                </a:solidFill>
              </a:rPr>
              <a:t>  </a:t>
            </a:r>
            <a:endParaRPr lang="en-US" sz="2800" b="1" u="sng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dirty="0" smtClean="0"/>
              <a:t>к</a:t>
            </a:r>
            <a:r>
              <a:rPr lang="ru-RU" sz="2800" u="sng" dirty="0" smtClean="0"/>
              <a:t> </a:t>
            </a:r>
            <a:r>
              <a:rPr lang="ru-RU" sz="2800" dirty="0" smtClean="0"/>
              <a:t>проведению </a:t>
            </a:r>
            <a:r>
              <a:rPr lang="ru-RU" sz="2800" dirty="0"/>
              <a:t>эффективной </a:t>
            </a:r>
            <a:r>
              <a:rPr lang="ru-RU" sz="2800" dirty="0" smtClean="0"/>
              <a:t>коррекционно-образовательной </a:t>
            </a:r>
            <a:r>
              <a:rPr lang="ru-RU" sz="2800" dirty="0"/>
              <a:t>работы с детьми.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1273" y="2148538"/>
            <a:ext cx="87129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06EDD"/>
                </a:solidFill>
              </a:rPr>
              <a:t>Алгоритм действий </a:t>
            </a:r>
            <a:r>
              <a:rPr lang="ru-RU" sz="2800" b="1" dirty="0" smtClean="0">
                <a:solidFill>
                  <a:srgbClr val="F06EDD"/>
                </a:solidFill>
              </a:rPr>
              <a:t>специалиста  </a:t>
            </a:r>
            <a:r>
              <a:rPr lang="ru-RU" sz="2800" b="1" dirty="0">
                <a:solidFill>
                  <a:srgbClr val="F06EDD"/>
                </a:solidFill>
              </a:rPr>
              <a:t>включает в себя: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5042" y="2708920"/>
            <a:ext cx="858543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2800" b="1" dirty="0">
                <a:solidFill>
                  <a:srgbClr val="C00000"/>
                </a:solidFill>
              </a:rPr>
              <a:t>предоставление полной информации родителям об уровне 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>
                <a:solidFill>
                  <a:srgbClr val="C00000"/>
                </a:solidFill>
              </a:rPr>
              <a:t>развития их </a:t>
            </a:r>
            <a:r>
              <a:rPr lang="ru-RU" sz="2800" b="1" dirty="0" smtClean="0">
                <a:solidFill>
                  <a:srgbClr val="C00000"/>
                </a:solidFill>
              </a:rPr>
              <a:t>ребенка; </a:t>
            </a:r>
            <a:endParaRPr lang="ru-RU" sz="2800" b="1" dirty="0">
              <a:solidFill>
                <a:srgbClr val="C00000"/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2800" b="1" dirty="0">
                <a:solidFill>
                  <a:srgbClr val="8B7DE1"/>
                </a:solidFill>
              </a:rPr>
              <a:t>ориентирование родителей в видах и причинах </a:t>
            </a:r>
            <a:r>
              <a:rPr lang="ru-RU" sz="2800" b="1" dirty="0" smtClean="0">
                <a:solidFill>
                  <a:srgbClr val="8B7DE1"/>
                </a:solidFill>
              </a:rPr>
              <a:t>тех или иных  нарушений;</a:t>
            </a:r>
            <a:endParaRPr lang="ru-RU" sz="2800" b="1" dirty="0">
              <a:solidFill>
                <a:srgbClr val="8B7DE1"/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2800" b="1" dirty="0">
                <a:solidFill>
                  <a:srgbClr val="CC0066"/>
                </a:solidFill>
              </a:rPr>
              <a:t>проектирование образовательного маршрута </a:t>
            </a:r>
            <a:r>
              <a:rPr lang="ru-RU" sz="2800" b="1" dirty="0" smtClean="0">
                <a:solidFill>
                  <a:srgbClr val="CC0066"/>
                </a:solidFill>
              </a:rPr>
              <a:t>ребенка</a:t>
            </a:r>
            <a:r>
              <a:rPr lang="ru-RU" sz="2800" dirty="0" smtClean="0"/>
              <a:t>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b="1" dirty="0">
                <a:solidFill>
                  <a:srgbClr val="8B7DE1"/>
                </a:solidFill>
              </a:rPr>
              <a:t>определение роли родителей в предстоящей </a:t>
            </a:r>
            <a:r>
              <a:rPr lang="ru-RU" sz="2800" b="1" dirty="0" smtClean="0">
                <a:solidFill>
                  <a:srgbClr val="8B7DE1"/>
                </a:solidFill>
              </a:rPr>
              <a:t>коррекционной </a:t>
            </a:r>
            <a:r>
              <a:rPr lang="ru-RU" sz="2800" b="1" dirty="0" smtClean="0">
                <a:solidFill>
                  <a:srgbClr val="8B7DE1"/>
                </a:solidFill>
              </a:rPr>
              <a:t>работе.</a:t>
            </a:r>
            <a:endParaRPr lang="ru-RU" sz="2800" b="1" dirty="0">
              <a:solidFill>
                <a:srgbClr val="8B7D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26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-8293"/>
            <a:ext cx="8712968" cy="1077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3200" dirty="0"/>
              <a:t>Взаимодействие специалиста с родителями на организационном этапе</a:t>
            </a:r>
            <a:r>
              <a:rPr lang="ru-RU" sz="2800" dirty="0"/>
              <a:t>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249177"/>
            <a:ext cx="2304256" cy="722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Индивидуальные консультации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51520" y="5085184"/>
            <a:ext cx="2304256" cy="722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Экскурсии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51520" y="4077072"/>
            <a:ext cx="2304256" cy="722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Семинары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51520" y="3068960"/>
            <a:ext cx="2304256" cy="722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Тематические консультации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1520" y="2124559"/>
            <a:ext cx="2304256" cy="722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Собеседование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6060321"/>
            <a:ext cx="9144000" cy="722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Разработка личностно-ориентированных  коррекционных образовательных маршрутов.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915816" y="1249177"/>
            <a:ext cx="6048672" cy="722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Установление позитивных воспитательных отношений  для дальнейшей успешной работы между всеми участниками </a:t>
            </a:r>
            <a:r>
              <a:rPr lang="ru-RU" dirty="0" smtClean="0"/>
              <a:t>процесса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915816" y="2124559"/>
            <a:ext cx="6068924" cy="722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Оценка результатов обследования , предоставление полной информации родителям  об уровне развития их ребёнка.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915816" y="3068960"/>
            <a:ext cx="6067763" cy="722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Совместное проектирование образовательного маршрута ребёнка.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915816" y="4077072"/>
            <a:ext cx="6051285" cy="722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Определение роли родителей в </a:t>
            </a:r>
            <a:r>
              <a:rPr lang="ru-RU" dirty="0" err="1" smtClean="0"/>
              <a:t>в</a:t>
            </a:r>
            <a:r>
              <a:rPr lang="ru-RU" dirty="0" smtClean="0"/>
              <a:t> предстоящей коррекционной работе.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915816" y="5085184"/>
            <a:ext cx="6051285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Формирование у родителей педагогической компетентности  через расширение круга их специальных знаний и умений.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128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7564" y="123151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2. Основной </a:t>
            </a:r>
            <a:r>
              <a:rPr lang="ru-RU" sz="4000" b="1" dirty="0"/>
              <a:t>этап включает в себя:</a:t>
            </a:r>
            <a:r>
              <a:rPr lang="ru-RU" sz="4000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-33826" y="850183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ü"/>
            </a:pPr>
            <a:r>
              <a:rPr lang="ru-RU" sz="2800" b="1" dirty="0">
                <a:solidFill>
                  <a:srgbClr val="C00000"/>
                </a:solidFill>
              </a:rPr>
              <a:t>Решение задач, заложенных в индивидуальных и групповых коррекционных программах.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8B7DE1"/>
                </a:solidFill>
              </a:rPr>
              <a:t>Психолого-дефектологический  </a:t>
            </a:r>
            <a:r>
              <a:rPr lang="ru-RU" sz="2800" b="1" dirty="0">
                <a:solidFill>
                  <a:srgbClr val="8B7DE1"/>
                </a:solidFill>
              </a:rPr>
              <a:t>мониторинг.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ru-RU" sz="2800" b="1" dirty="0">
                <a:solidFill>
                  <a:srgbClr val="CC0000"/>
                </a:solidFill>
              </a:rPr>
              <a:t>Согласование, уточнение (при необходимости - корректировка) меры и характера </a:t>
            </a:r>
            <a:r>
              <a:rPr lang="ru-RU" sz="2800" b="1" dirty="0" smtClean="0">
                <a:solidFill>
                  <a:srgbClr val="CC0000"/>
                </a:solidFill>
              </a:rPr>
              <a:t> </a:t>
            </a:r>
            <a:r>
              <a:rPr lang="ru-RU" sz="2800" b="1" dirty="0">
                <a:solidFill>
                  <a:srgbClr val="CC0000"/>
                </a:solidFill>
              </a:rPr>
              <a:t>влияния участников </a:t>
            </a:r>
            <a:r>
              <a:rPr lang="ru-RU" sz="2800" b="1" dirty="0" smtClean="0">
                <a:solidFill>
                  <a:srgbClr val="CC0000"/>
                </a:solidFill>
              </a:rPr>
              <a:t>на коррекционно-образовательный процесс.</a:t>
            </a:r>
            <a:endParaRPr lang="ru-RU" sz="2800" b="1" dirty="0">
              <a:solidFill>
                <a:srgbClr val="CC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818" y="4149080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С целью</a:t>
            </a:r>
            <a:r>
              <a:rPr lang="ru-RU" sz="2800" dirty="0"/>
              <a:t>: </a:t>
            </a:r>
          </a:p>
          <a:p>
            <a:pPr marL="342900" lvl="0" indent="-342900">
              <a:buFont typeface="Courier New" pitchFamily="49" charset="0"/>
              <a:buChar char="o"/>
            </a:pPr>
            <a:r>
              <a:rPr lang="ru-RU" sz="2800" b="1" dirty="0">
                <a:solidFill>
                  <a:srgbClr val="F06EDD"/>
                </a:solidFill>
              </a:rPr>
              <a:t>уточнения родительской осведомленности об успехах ребенка,</a:t>
            </a:r>
          </a:p>
          <a:p>
            <a:pPr marL="342900" lvl="0" indent="-342900">
              <a:buFont typeface="Courier New" pitchFamily="49" charset="0"/>
              <a:buChar char="o"/>
            </a:pPr>
            <a:r>
              <a:rPr lang="ru-RU" sz="2800" b="1" dirty="0">
                <a:solidFill>
                  <a:srgbClr val="7030A0"/>
                </a:solidFill>
              </a:rPr>
              <a:t>отслеживания заинтересованности родителей в устранении </a:t>
            </a:r>
            <a:r>
              <a:rPr lang="ru-RU" sz="2800" b="1" dirty="0" smtClean="0">
                <a:solidFill>
                  <a:srgbClr val="7030A0"/>
                </a:solidFill>
              </a:rPr>
              <a:t>тех или иных  </a:t>
            </a:r>
            <a:r>
              <a:rPr lang="ru-RU" sz="2800" b="1" dirty="0">
                <a:solidFill>
                  <a:srgbClr val="7030A0"/>
                </a:solidFill>
              </a:rPr>
              <a:t>нарушений у детей.</a:t>
            </a:r>
          </a:p>
        </p:txBody>
      </p:sp>
    </p:spTree>
    <p:extLst>
      <p:ext uri="{BB962C8B-B14F-4D97-AF65-F5344CB8AC3E}">
        <p14:creationId xmlns:p14="http://schemas.microsoft.com/office/powerpoint/2010/main" val="150674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869" y="0"/>
            <a:ext cx="8686800" cy="1027584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Взаимодействие специалистов с родителями на основном этапе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007075"/>
            <a:ext cx="7723584" cy="85092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Коррекционная работа с ребёнком.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5423" y="1303294"/>
            <a:ext cx="3024336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Индивидуальные консультации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0525" y="4929662"/>
            <a:ext cx="3024336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Тренинги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5423" y="3695554"/>
            <a:ext cx="3024336" cy="86409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Семинары-практикумы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2067" y="2516324"/>
            <a:ext cx="3024336" cy="85571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Групповые консультации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91881" y="1052736"/>
            <a:ext cx="5396788" cy="122413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Оценка </a:t>
            </a:r>
            <a:r>
              <a:rPr lang="ru-RU" sz="2000" smtClean="0"/>
              <a:t>результатов повт</a:t>
            </a:r>
            <a:r>
              <a:rPr lang="ru-RU" sz="2000" dirty="0"/>
              <a:t>о</a:t>
            </a:r>
            <a:r>
              <a:rPr lang="ru-RU" sz="2000" smtClean="0"/>
              <a:t>рного  </a:t>
            </a:r>
            <a:r>
              <a:rPr lang="ru-RU" sz="2000" dirty="0" smtClean="0"/>
              <a:t>специализированного обследования, определение уровня   родительской мотивации и педагогической компетентности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12133" y="2420888"/>
            <a:ext cx="5376536" cy="104658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Формирование у родителей адекватной оценки развития их детей через  просмотр фрагментов занятий с детьми.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492171" y="3573016"/>
            <a:ext cx="5396498" cy="110917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Овладение родителями практическими знаниями  по формированию у ребёнка тех или иных знаний и умений.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491881" y="4797152"/>
            <a:ext cx="5396788" cy="115212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Организация совместной работы взрослых и детей  посредством речевых утренников, викторин, выставок.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130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495</TotalTime>
  <Words>792</Words>
  <Application>Microsoft Office PowerPoint</Application>
  <PresentationFormat>Экран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Презентация PowerPoint</vt:lpstr>
      <vt:lpstr>Презентация PowerPoint</vt:lpstr>
      <vt:lpstr>Презентация PowerPoint</vt:lpstr>
      <vt:lpstr>Взаимодействие  на  организационном этапе, проходит несколько периодов:</vt:lpstr>
      <vt:lpstr>Презентация PowerPoint</vt:lpstr>
      <vt:lpstr>Презентация PowerPoint</vt:lpstr>
      <vt:lpstr>Презентация PowerPoint</vt:lpstr>
      <vt:lpstr>Презентация PowerPoint</vt:lpstr>
      <vt:lpstr>Взаимодействие специалистов с родителями на основном этапе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28</cp:revision>
  <dcterms:created xsi:type="dcterms:W3CDTF">2012-03-24T17:39:30Z</dcterms:created>
  <dcterms:modified xsi:type="dcterms:W3CDTF">2012-03-27T17:35:20Z</dcterms:modified>
</cp:coreProperties>
</file>