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74" r:id="rId4"/>
    <p:sldId id="258" r:id="rId5"/>
    <p:sldId id="266" r:id="rId6"/>
    <p:sldId id="268" r:id="rId7"/>
    <p:sldId id="263" r:id="rId8"/>
    <p:sldId id="269" r:id="rId9"/>
    <p:sldId id="264" r:id="rId10"/>
    <p:sldId id="270" r:id="rId11"/>
    <p:sldId id="261" r:id="rId12"/>
    <p:sldId id="271" r:id="rId13"/>
    <p:sldId id="259" r:id="rId14"/>
    <p:sldId id="257" r:id="rId15"/>
    <p:sldId id="272" r:id="rId16"/>
    <p:sldId id="260" r:id="rId17"/>
    <p:sldId id="265" r:id="rId18"/>
    <p:sldId id="267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84F39-7880-47DA-8E0B-8FB598444EB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F9144-BA16-425C-B6F7-3A90814A8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4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6016d3f2e5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4096675"/>
            <a:ext cx="3637674" cy="2761325"/>
          </a:xfrm>
          <a:prstGeom prst="rect">
            <a:avLst/>
          </a:prstGeom>
        </p:spPr>
      </p:pic>
      <p:pic>
        <p:nvPicPr>
          <p:cNvPr id="8" name="Рисунок 7" descr="0_938b4_7eb8ce58_XS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15825" y="4511768"/>
            <a:ext cx="2728175" cy="2346232"/>
          </a:xfrm>
          <a:prstGeom prst="rect">
            <a:avLst/>
          </a:prstGeom>
        </p:spPr>
      </p:pic>
      <p:pic>
        <p:nvPicPr>
          <p:cNvPr id="7" name="Рисунок 6" descr="0_80e10_28479fa0_XS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flipH="1">
            <a:off x="-1" y="0"/>
            <a:ext cx="3251407" cy="22768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8ECA-0CCE-4B33-8637-5E76B245D13D}" type="datetime1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F8E-4A5F-4EF8-B089-219FD32DDB94}" type="datetime1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0E0C-D615-49EA-B0F5-44C2E767631F}" type="datetime1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_938b4_7eb8ce58_X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-1" y="4869160"/>
            <a:ext cx="2909015" cy="1988840"/>
          </a:xfrm>
          <a:prstGeom prst="rect">
            <a:avLst/>
          </a:prstGeom>
        </p:spPr>
      </p:pic>
      <p:pic>
        <p:nvPicPr>
          <p:cNvPr id="7" name="Рисунок 6" descr="46016d3f2e5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796136" y="3930075"/>
            <a:ext cx="3857147" cy="29279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3B10-6C32-4B8E-9AE1-E2E0CF4F303C}" type="datetime1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1ACA-13C3-4FAA-A827-82F820A0827C}" type="datetime1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1116-A65A-4215-92B1-718C4D7BBE90}" type="datetime1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F0AD-3D5B-4047-8053-18E80AE6570F}" type="datetime1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EC06-BA48-4B92-AB7E-46357A6E60BF}" type="datetime1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7299-3B91-4CC2-9747-8604088571F7}" type="datetime1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FF3E-EF64-4C84-AF1D-0FD184BCF17F}" type="datetime1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4CA-740B-478A-AD7C-60834DBD5B98}" type="datetime1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4D1B-5FBA-4A70-BCDF-71AECE07480A}" type="datetime1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Белозёрова Татьяна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9B4A-1DCB-494F-9B3F-5929AE38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ochinenie11.ru/podgotovka/112-spisok-literatury-dlya-podgotovki-k-itogovomu-sochineniyu.html" TargetMode="External"/><Relationship Id="rId7" Type="http://schemas.openxmlformats.org/officeDocument/2006/relationships/hyperlink" Target="http://videouroki.net/filecom.php?fileid=98688376" TargetMode="External"/><Relationship Id="rId2" Type="http://schemas.openxmlformats.org/officeDocument/2006/relationships/hyperlink" Target="http://www.edu.ru/mood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.yandex.ru/tvshkolnik/#lesson-1" TargetMode="External"/><Relationship Id="rId5" Type="http://schemas.openxmlformats.org/officeDocument/2006/relationships/hyperlink" Target="http://www.prosv.ru/ebooks/ivanchenko_podgodovka_literatura_11/" TargetMode="External"/><Relationship Id="rId4" Type="http://schemas.openxmlformats.org/officeDocument/2006/relationships/hyperlink" Target="http://sochinenie11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21088"/>
            <a:ext cx="4536504" cy="232866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Тематические направления и формулировка тем нового сочинения 2015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86044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Подготовка к сочинению по литературе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Вопросы, заданные человечеству войной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Война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не любезность, а самое гадкое дело в жизни... (по роману Л.Н. Толстого Война и мир)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Патриотизм, чей бы то ни был, доказывается не словом, а делом...» (В. Г. Белинский) • Подвиг народа в Великой Отечественной </a:t>
            </a:r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войне</a:t>
            </a: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Тема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мужества на страницах русской литературы • Любовь и война на страницах русской литературы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Защита Родины есть и защита своего достоинства» (Н. К. Рерих)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Мужество есть великое свойство души; народ, им отмеченный, должен гордиться собою» (Н.М. Карамзин</a:t>
            </a:r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)</a:t>
            </a:r>
            <a:endParaRPr lang="ru-RU" sz="2400" dirty="0">
              <a:solidFill>
                <a:srgbClr val="444444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8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Спор поколений: вместе и врозь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472608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«Любовь и уважение к родителям без всякого сомнения есть чувство святое» (</a:t>
            </a:r>
            <a:r>
              <a:rPr lang="ru-RU" sz="2200" dirty="0" err="1">
                <a:solidFill>
                  <a:srgbClr val="444444"/>
                </a:solidFill>
                <a:latin typeface="Times New Roman"/>
              </a:rPr>
              <a:t>В.Г.Белинский</a:t>
            </a:r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).</a:t>
            </a: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«Любовь к родителям – основа всех добродетелей» (Цицерон).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Три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бедствия есть у человека: смерть, старость и плохие дети. От старости и смерти никто не может закрыть двери своего дома, но от плохих детей дом могут уберечь сами дети»(</a:t>
            </a:r>
            <a:r>
              <a:rPr lang="ru-RU" sz="2200" dirty="0" err="1">
                <a:solidFill>
                  <a:srgbClr val="444444"/>
                </a:solidFill>
                <a:latin typeface="Times New Roman"/>
              </a:rPr>
              <a:t>В.А.Сухомлинский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).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Неблагодарный сын хуже чужого: это преступник, так как сын не имеет права быть равнодушным к матери» (</a:t>
            </a:r>
            <a:r>
              <a:rPr lang="ru-RU" sz="2200" dirty="0" err="1">
                <a:solidFill>
                  <a:srgbClr val="444444"/>
                </a:solidFill>
                <a:latin typeface="Times New Roman"/>
              </a:rPr>
              <a:t>Г.Мопассан</a:t>
            </a:r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).</a:t>
            </a: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Вечный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конфликт родителей и детей: в поисках компромисса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Кто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такие дети в романе И.С. Тургенева "Отцы и дети</a:t>
            </a:r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"?</a:t>
            </a: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Смысл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названия романа "Отцы и дети"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Спор поколений: вместе и врозь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688632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«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Неуважение к предкам есть первый признак безнравственности» (</a:t>
            </a:r>
            <a:r>
              <a:rPr lang="ru-RU" sz="2400" dirty="0" err="1">
                <a:solidFill>
                  <a:srgbClr val="444444"/>
                </a:solidFill>
                <a:latin typeface="Times New Roman"/>
              </a:rPr>
              <a:t>А.С.Пушкин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).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Дети и детство в русской литературе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Современные проблемы детей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Любовь и дети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Роль семьи в жизни человека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«Острее жалит боль, когда ее причиняет кто-нибудь из близких» (</a:t>
            </a:r>
            <a:r>
              <a:rPr lang="ru-RU" sz="2400" dirty="0" err="1">
                <a:solidFill>
                  <a:srgbClr val="444444"/>
                </a:solidFill>
                <a:latin typeface="Times New Roman"/>
              </a:rPr>
              <a:t>Бабрий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).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«Ничто не бывает так редко на свете, как полная откровенность между родителями и детьми»(</a:t>
            </a:r>
            <a:r>
              <a:rPr lang="ru-RU" sz="2400" dirty="0" err="1">
                <a:solidFill>
                  <a:srgbClr val="444444"/>
                </a:solidFill>
                <a:latin typeface="Times New Roman"/>
              </a:rPr>
              <a:t>Р.Роллан</a:t>
            </a:r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)</a:t>
            </a:r>
            <a:endParaRPr lang="ru-RU" sz="2400" dirty="0">
              <a:solidFill>
                <a:srgbClr val="444444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4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Темы по направлению «Чем жив человек?»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5"/>
            <a:ext cx="8928992" cy="4680521"/>
          </a:xfrm>
        </p:spPr>
        <p:txBody>
          <a:bodyPr>
            <a:normAutofit/>
          </a:bodyPr>
          <a:lstStyle/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"...Если в жизни есть смысл и цель, то смысл этот и цель вовсе не в нашем счастье, а в чем-то более разумном и великом. Делайте добро!" (А.П. Чехов). </a:t>
            </a:r>
            <a:endParaRPr lang="ru-RU" sz="20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«Презирать суд людей не трудно, презирать суд собственный - невозможно...» (</a:t>
            </a:r>
            <a:r>
              <a:rPr lang="ru-RU" sz="2000" dirty="0" err="1">
                <a:solidFill>
                  <a:srgbClr val="444444"/>
                </a:solidFill>
                <a:latin typeface="Times New Roman"/>
              </a:rPr>
              <a:t>А.С.Пушкин</a:t>
            </a:r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).</a:t>
            </a:r>
          </a:p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 " 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Истинная любовь очищает и возвышает всякого человека, совершенно преобразуя его" (Н.Г. Чернышевский). </a:t>
            </a:r>
            <a:endParaRPr lang="ru-RU" sz="20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Поэзия - это форма любви» (М.М. Пришвин</a:t>
            </a:r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).</a:t>
            </a:r>
          </a:p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 «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Жить – значит чувствовать, мыслить, страдать…» (</a:t>
            </a:r>
            <a:r>
              <a:rPr lang="ru-RU" sz="2000" dirty="0" err="1">
                <a:solidFill>
                  <a:srgbClr val="444444"/>
                </a:solidFill>
                <a:latin typeface="Times New Roman"/>
              </a:rPr>
              <a:t>В.Г.Белинский</a:t>
            </a:r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).</a:t>
            </a:r>
          </a:p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 «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Человечность всегда была одним из важнейших явлений литературы – большой и маленькой» (</a:t>
            </a:r>
            <a:r>
              <a:rPr lang="ru-RU" sz="2000" dirty="0" err="1">
                <a:solidFill>
                  <a:srgbClr val="444444"/>
                </a:solidFill>
                <a:latin typeface="Times New Roman"/>
              </a:rPr>
              <a:t>Д.С.Лихачев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). </a:t>
            </a:r>
            <a:endParaRPr lang="ru-RU" sz="20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000" dirty="0">
                <a:solidFill>
                  <a:srgbClr val="444444"/>
                </a:solidFill>
                <a:latin typeface="Times New Roman"/>
              </a:rPr>
              <a:t>Зло в человеке всегда связано с непониманием другого человека…» (Д. С. </a:t>
            </a:r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Лихачёв)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62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«У любви тысячи аспектов, и в каждом из них – свой свет, своя печаль, своё счастье и своё благоухание» (К. Г. Паустовский).</a:t>
            </a:r>
          </a:p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 «Человеческое всегда и неизбежно должно восторжествовать…» (М. Е. Салтыков-Щедрин).</a:t>
            </a:r>
          </a:p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 «Нарушитель любви к ближнему первым из людей предает самого себя…» (Б. Л. Пастернак). </a:t>
            </a:r>
          </a:p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«Человек – это…живая загадка» (С. Н. Булгаков».</a:t>
            </a:r>
          </a:p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Нравственные проблемы современных людей. </a:t>
            </a:r>
          </a:p>
          <a:p>
            <a:pPr fontAlgn="base"/>
            <a:r>
              <a:rPr lang="ru-RU" sz="2000" dirty="0">
                <a:solidFill>
                  <a:srgbClr val="444444"/>
                </a:solidFill>
                <a:latin typeface="Times New Roman"/>
              </a:rPr>
              <a:t>Проблема лени и безволия</a:t>
            </a:r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Сильные люди всегда просты" (Л.Н. Толстой).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люди держатся за старое? (По роману Л.Н. Толстого "Война и мир").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«Справедливость требует вступаться за людей страдающих» (Н.Г. Чернышевский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Человек – целый мир…» (Ф. М. Достоевский).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понимание термина герой нашего времени.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поисках смысла.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Счастья достигает тот, кто стремится сделать счастливыми других и способен хоть на время забыть о своих интересах, о себе» (Д. С. Лихачев).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Благословенна да будет любовь, которая сильнее смерти!» (Д. С. Мережковский).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проблемы в современной русской литературе.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призвание... Могут ли они совпадать?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молодежи в современной литературе.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Поиски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счастья в русской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264696"/>
          </a:xfrm>
        </p:spPr>
        <p:txBody>
          <a:bodyPr>
            <a:noAutofit/>
          </a:bodyPr>
          <a:lstStyle/>
          <a:p>
            <a:pPr fontAlgn="base"/>
            <a:r>
              <a:rPr lang="ru-RU" sz="20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«Сила влияния нравственного выше всяких сил…» (Н. В. Гоголь).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«Самое главное в дружбе – умение понять и прощать» (В.П. Некрасов).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«Человек всегда был и будет самым любопытным явлением для человека» (В. Г. Белинский).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«Найти свою дорогу, узнать своё место – в этом всё для человека, это для него значит сделаться собой…» ( В. Г. Белинский).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«Без страстей и противоречий нет жизни…» (В. Г. Белинский). 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«Любовь столь всесильна, что перерождает нас самих…» (Ф. М. Достоевский).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«Жизнь скучна без нравственной цели…» (Ф. М. Достоевский».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«Нет счастья в бездействии…» (Ф. М. Достоевский). </a:t>
            </a:r>
            <a:endParaRPr lang="ru-RU" sz="2000" dirty="0" smtClean="0">
              <a:latin typeface="Times New Roman"/>
            </a:endParaRP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«Цель в жизни является сердцевиной человеческого достоинства и человеческого счастья» (К. Д. Ушинский</a:t>
            </a:r>
            <a:r>
              <a:rPr lang="ru-RU" sz="2000" dirty="0" smtClean="0">
                <a:latin typeface="Times New Roman"/>
              </a:rPr>
              <a:t>).</a:t>
            </a: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«Человеку нельзя жить без родины, как нельзя жить без сердца» (К.Г. Паустовский</a:t>
            </a:r>
            <a:r>
              <a:rPr lang="ru-RU" sz="2000" dirty="0" smtClean="0">
                <a:latin typeface="Times New Roman"/>
              </a:rPr>
              <a:t>).</a:t>
            </a:r>
          </a:p>
          <a:p>
            <a:pPr fontAlgn="base"/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«Россия без каждого из нас обойтись может, но никто из нас без неё не может обойтись» (И. С. Тургенев</a:t>
            </a:r>
            <a:r>
              <a:rPr lang="ru-RU" sz="2000" dirty="0" smtClean="0">
                <a:latin typeface="Times New Roman"/>
              </a:rPr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99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Список </a:t>
            </a:r>
            <a:r>
              <a:rPr lang="ru-RU" sz="2400" b="1" dirty="0"/>
              <a:t>литературы для подготовки к итоговому сочинению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</a:t>
            </a:r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014865"/>
              </p:ext>
            </p:extLst>
          </p:nvPr>
        </p:nvGraphicFramePr>
        <p:xfrm>
          <a:off x="107505" y="981075"/>
          <a:ext cx="903649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Юбилей М.Ю. Лермонтова 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«Мцыри»,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«Герой нашего времени»,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«Демон»,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«Песня про царя Ивана Васильевича, молодого опричника и удалого купца Калашникова»,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«Кавказский пленник».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«Нет, я не Байрон, я другой...»,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«Тучи», «Нищий»,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«Из-под таинственной, холодной полумаски...»,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«Парус», «Смерть поэта»,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«Бородино»,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«Когда волнуется желтеющая нива...»,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«Пророк»,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«И скучно и грустно».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Вопросы, заданные человечеству войной </a:t>
                      </a:r>
                    </a:p>
                    <a:p>
                      <a:pPr lvl="0"/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«Слово о полку Игореве»,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Л.Н. Толстой «Война и мир»,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М.А. Шолохов «Тихий Дон»,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В.С.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Гроссман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«Жизнь и судьба»,  М.А. Шолохов «Судьба человека»,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В.Л. Кондратьев «Сашка» (человечность, сострадание),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В.В. Быков «Сотников» (предательство),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В.О. Богомолов «Иван» (мужество),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А.И. Приставкин «Ночевала тучка золотая»,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 и природа в отечественной и мировой литературе.</a:t>
                      </a:r>
                    </a:p>
                    <a:p>
                      <a:pPr lvl="0"/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«Слово о полку Игореве»,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И.С. Тургенев «Записки охотника», «Ася»,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А.И. Куприн «Олеся»,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М.М. Пришвин «Кладовая солнца»,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М.А. Шолохов «Тихий Дон»,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В.П. Астафьев «Царь-рыба»,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В.Г. Распутин «Прощание с Матёрой»,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В.П. Катаев «Белеет парус одинокий»,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Ч. Айтматов «Плаха»,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В.М. Шукшин «Заревой дождь».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 поколений: вместе и врозь. </a:t>
                      </a:r>
                    </a:p>
                    <a:p>
                      <a:pPr lvl="0"/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А.С. Грибоедов «Горе от ума»,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Д.И. Фонвизин «Недоросль»,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И.С. Тургенев «Отцы и дети»,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Л.Н. Толстой «Война и мир»,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А.Н. Островский «Гроза»,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А.П. Чехов «Вишневый сад»,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В.Г. Распутин «Прощание с Матёрой».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 люди живы?</a:t>
                      </a:r>
                    </a:p>
                    <a:p>
                      <a:pPr lvl="0"/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И.А. Гончаров «Обломов»,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Ф.М. Достоевский «Преступление и наказание»,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Л.Н. Толстой «Война и мир»,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И.А. Бунин «Господин из Сан-Франциско»,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М. Горький «Старуха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Изергиль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«На дне»,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М.А. Булгаков «Мастер и Маргарита».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0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Интернет ресурсы для самостоятельной подготовки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http://www.edu.ru/moodle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- онлайн тесты</a:t>
            </a:r>
          </a:p>
          <a:p>
            <a:pPr lvl="0"/>
            <a:r>
              <a:rPr lang="ru-RU" dirty="0">
                <a:hlinkClick r:id="rId3"/>
              </a:rPr>
              <a:t>http://sochinenie11.ru/podgotovka/112-spisok-literatury-dlya-podgotovki-k-itogovomu-sochineniyu.html</a:t>
            </a:r>
            <a:r>
              <a:rPr lang="ru-RU" dirty="0"/>
              <a:t> </a:t>
            </a:r>
          </a:p>
          <a:p>
            <a:pPr lvl="0"/>
            <a:r>
              <a:rPr lang="ru-RU" u="sng" dirty="0">
                <a:hlinkClick r:id="rId4"/>
              </a:rPr>
              <a:t>http://sochinenie11.ru/</a:t>
            </a:r>
            <a:r>
              <a:rPr lang="ru-RU" dirty="0"/>
              <a:t> </a:t>
            </a:r>
          </a:p>
          <a:p>
            <a:pPr lvl="0"/>
            <a:r>
              <a:rPr lang="ru-RU" u="sng" dirty="0">
                <a:hlinkClick r:id="rId5"/>
              </a:rPr>
              <a:t>http://www.prosv.ru/ebooks/ivanchenko_podgodovka_literatura_11/</a:t>
            </a:r>
            <a:r>
              <a:rPr lang="ru-RU" dirty="0"/>
              <a:t>  </a:t>
            </a:r>
            <a:r>
              <a:rPr lang="ru-RU" sz="2400" dirty="0"/>
              <a:t>материалы книги</a:t>
            </a:r>
            <a:r>
              <a:rPr lang="ru-RU" sz="1600" dirty="0"/>
              <a:t> </a:t>
            </a:r>
            <a:r>
              <a:rPr lang="ru-RU" sz="2100" dirty="0"/>
              <a:t>Н. И. ИВАНЧЕНКО  « ПОДГОТОВКА К ВЫПУСКНОМУ ЭКЗАМЕНУ ПО ЛИТЕРАТУРЕ»</a:t>
            </a:r>
          </a:p>
          <a:p>
            <a:pPr lvl="0"/>
            <a:r>
              <a:rPr lang="ru-RU" u="sng" dirty="0">
                <a:hlinkClick r:id="rId6"/>
              </a:rPr>
              <a:t>http://ege.yandex.ru/tvshkolnik/#lesson-1</a:t>
            </a:r>
            <a:r>
              <a:rPr lang="ru-RU" dirty="0"/>
              <a:t> </a:t>
            </a:r>
          </a:p>
          <a:p>
            <a:pPr lvl="0"/>
            <a:r>
              <a:rPr lang="ru-RU" u="sng" dirty="0">
                <a:hlinkClick r:id="rId7"/>
              </a:rPr>
              <a:t>http://videouroki.net/filecom.php?fileid=98688376</a:t>
            </a:r>
            <a:r>
              <a:rPr lang="ru-RU" dirty="0"/>
              <a:t> – </a:t>
            </a:r>
            <a:r>
              <a:rPr lang="ru-RU" dirty="0" err="1"/>
              <a:t>видеоуроки</a:t>
            </a:r>
            <a:r>
              <a:rPr lang="ru-RU" dirty="0"/>
              <a:t> для самостоятельной подготовки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1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Критерии оценивания сочинения</a:t>
            </a:r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671657"/>
              </p:ext>
            </p:extLst>
          </p:nvPr>
        </p:nvGraphicFramePr>
        <p:xfrm>
          <a:off x="0" y="764703"/>
          <a:ext cx="9144002" cy="586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564"/>
                <a:gridCol w="2160239"/>
                <a:gridCol w="3632405"/>
                <a:gridCol w="2699794"/>
              </a:tblGrid>
              <a:tr h="1292359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критерия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«зачет»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«незачет»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7599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Соответствие теме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сочинения. Выпускник рассуждает на предложенную тему, выбрав путь ее раскрытия (отвечает на вопрос, размышляет над проблемой, строит высказывание на основе тезисов, связанных с темой)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Сочинение не соответствует теме или в нем не прослеживается конкретной цели высказывания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31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Аргументация. Привлечение литературного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Оценивается умение использовать литературный материал</a:t>
                      </a:r>
                      <a:r>
                        <a:rPr lang="ru-RU" baseline="0" dirty="0" smtClean="0"/>
                        <a:t> для построения рассуждения на предложенную тему и для аргументации своей позиции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Сочинение написано</a:t>
                      </a:r>
                      <a:r>
                        <a:rPr lang="ru-RU" baseline="0" dirty="0" smtClean="0"/>
                        <a:t> без привлечения литературного материала, или в нем существенно искажено содержание произведения, или лит. Произведения лишь упоминаются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10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Критерии оценивания сочинения</a:t>
            </a:r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872917"/>
              </p:ext>
            </p:extLst>
          </p:nvPr>
        </p:nvGraphicFramePr>
        <p:xfrm>
          <a:off x="0" y="764703"/>
          <a:ext cx="9144002" cy="6368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564"/>
                <a:gridCol w="2160239"/>
                <a:gridCol w="3704413"/>
                <a:gridCol w="2627786"/>
              </a:tblGrid>
              <a:tr h="1292359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критерия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«зачет»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«незачет»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7599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Композиция и логика рассуждения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Проверяется</a:t>
                      </a:r>
                      <a:r>
                        <a:rPr lang="ru-RU" baseline="0" dirty="0" smtClean="0"/>
                        <a:t> умение логично выстраивать рассуждение на предложенную тему. Выпускник аргументирует мысли, стараясь выдерживать соотношение между тезисом и доказательством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Грубые логические нарушения мешают пониманию сказанного или отсутствует </a:t>
                      </a:r>
                      <a:r>
                        <a:rPr lang="ru-RU" dirty="0" err="1" smtClean="0"/>
                        <a:t>тезисно</a:t>
                      </a:r>
                      <a:r>
                        <a:rPr lang="ru-RU" dirty="0" smtClean="0"/>
                        <a:t>-доказательная часть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31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письменной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Выпускник</a:t>
                      </a:r>
                      <a:r>
                        <a:rPr lang="ru-RU" baseline="0" dirty="0" smtClean="0"/>
                        <a:t> точно выражает мысли, используя разнообразную лексику и различные грамматические конструкции, уместно употребляет термины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Низкое качество речи, 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речевые ошибки затрудняют понимание смысла сочинения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317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Грамотность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грамотности выпускника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Грамматические, орфографические и пунктуационные ошибки</a:t>
                      </a:r>
                      <a:r>
                        <a:rPr lang="ru-RU" baseline="0" dirty="0" smtClean="0"/>
                        <a:t> затрудняют чтение и понимание текста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22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Направления тем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680520"/>
          </a:xfrm>
        </p:spPr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/>
            </a:pPr>
            <a:r>
              <a:rPr lang="ru-RU" sz="2400" b="1" i="1" dirty="0">
                <a:latin typeface="Arial"/>
              </a:rPr>
              <a:t>"Недаром помнит вся Россия…" (200-летний юбилей М.Ю. Лермонтова).</a:t>
            </a:r>
            <a:r>
              <a:rPr lang="ru-RU" sz="2400" dirty="0">
                <a:latin typeface="Arial"/>
              </a:rPr>
              <a:t> Темы сочинений, сформулированные на материале творчества М.Ю. Лермонтова, нацеливают на размышления о своеобразии творчества М.Ю. Лермонтова, особенностях проблематики его произведений, специфике художественной картины мира, характерных чертах </a:t>
            </a:r>
            <a:r>
              <a:rPr lang="ru-RU" sz="2400" dirty="0" err="1">
                <a:latin typeface="Arial"/>
              </a:rPr>
              <a:t>лермонтовского</a:t>
            </a:r>
            <a:r>
              <a:rPr lang="ru-RU" sz="2400" dirty="0">
                <a:latin typeface="Arial"/>
              </a:rPr>
              <a:t> героя и т.п.</a:t>
            </a:r>
          </a:p>
          <a:p>
            <a:pPr>
              <a:buFont typeface="+mj-lt"/>
              <a:buAutoNum type="arabicPeriod"/>
            </a:pPr>
            <a:r>
              <a:rPr lang="ru-RU" sz="2400" b="1" i="1" dirty="0">
                <a:latin typeface="Arial"/>
              </a:rPr>
              <a:t>Человек и природа в отечественной и мировой литературе.</a:t>
            </a:r>
            <a:r>
              <a:rPr lang="ru-RU" sz="2400" dirty="0">
                <a:latin typeface="Arial"/>
              </a:rPr>
              <a:t> Темы, сформулированные на основе указанной проблематики, позволяют поразмышлять над эстетическими, экологическими, социальными и др. аспектами взаимодействия человека и природы.</a:t>
            </a:r>
          </a:p>
          <a:p>
            <a:pPr>
              <a:buFont typeface="+mj-lt"/>
              <a:buAutoNum type="arabicPeriod"/>
            </a:pPr>
            <a:r>
              <a:rPr lang="ru-RU" sz="2400" b="1" i="1" dirty="0">
                <a:latin typeface="Arial"/>
              </a:rPr>
              <a:t>Вопросы, заданные человечеству войной.</a:t>
            </a:r>
            <a:r>
              <a:rPr lang="ru-RU" sz="2400" dirty="0">
                <a:latin typeface="Arial"/>
              </a:rPr>
              <a:t> Темы данного направления ориентируют обучающихся на размышления о причинах войны, влиянии войны на судьбу человека и страны, о нравственном выборе человека на войне (с опорой на произведения отечественной и мировой литературы).</a:t>
            </a:r>
          </a:p>
          <a:p>
            <a:pPr>
              <a:buFont typeface="+mj-lt"/>
              <a:buAutoNum type="arabicPeriod"/>
            </a:pPr>
            <a:r>
              <a:rPr lang="ru-RU" sz="2400" b="1" i="1" dirty="0">
                <a:latin typeface="Arial"/>
              </a:rPr>
              <a:t>Спор поколений: вместе и врозь.</a:t>
            </a:r>
            <a:r>
              <a:rPr lang="ru-RU" sz="2400" dirty="0">
                <a:latin typeface="Arial"/>
              </a:rPr>
              <a:t> Темы данного направления нацеливают на рассуждение о семейных ценностях, о различных гранях проблемы взаимоотношений между поколениями: психологической, социальной, нравственной и т.п. (с опорой на произведения отечественной и мировой литературы).</a:t>
            </a:r>
          </a:p>
          <a:p>
            <a:pPr>
              <a:buFont typeface="+mj-lt"/>
              <a:buAutoNum type="arabicPeriod"/>
            </a:pPr>
            <a:r>
              <a:rPr lang="ru-RU" sz="2400" b="1" i="1" dirty="0">
                <a:latin typeface="Arial"/>
              </a:rPr>
              <a:t>Чем люди живы?</a:t>
            </a:r>
            <a:r>
              <a:rPr lang="ru-RU" sz="2400" dirty="0">
                <a:latin typeface="Arial"/>
              </a:rPr>
              <a:t> Темы данного направления предполагают рассуждение о ценностных ориентирах человека и человечества, об этико-нравственных, философских, социальных аспектах бытия (на материале отечественной и мировой литературы)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51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Темы по творчеству М.Ю. Лермонтова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112568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"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Россия, Русь! Храни себя, храни..." Родина в творчестве М.Ю</a:t>
            </a:r>
            <a:r>
              <a:rPr lang="ru-RU" dirty="0" smtClean="0">
                <a:solidFill>
                  <a:srgbClr val="444444"/>
                </a:solidFill>
                <a:latin typeface="Times New Roman"/>
              </a:rPr>
              <a:t>. Лермонтова </a:t>
            </a: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"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Зачем я жил? Для какой цели родился?" Трагедия судьбы Григория Печорина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"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И дай вам Бог </a:t>
            </a:r>
            <a:r>
              <a:rPr lang="ru-RU" dirty="0" err="1">
                <a:solidFill>
                  <a:srgbClr val="444444"/>
                </a:solidFill>
                <a:latin typeface="Times New Roman"/>
              </a:rPr>
              <a:t>поболее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 встретить на пути вашей жизни Максимов </a:t>
            </a:r>
            <a:r>
              <a:rPr lang="ru-RU" dirty="0" err="1" smtClean="0">
                <a:solidFill>
                  <a:srgbClr val="444444"/>
                </a:solidFill>
                <a:latin typeface="Times New Roman"/>
              </a:rPr>
              <a:t>Максимычей</a:t>
            </a:r>
            <a:r>
              <a:rPr lang="ru-RU" dirty="0" smtClean="0">
                <a:solidFill>
                  <a:srgbClr val="444444"/>
                </a:solidFill>
                <a:latin typeface="Times New Roman"/>
              </a:rPr>
              <a:t> " 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(по произведению М. Лермонтова “Герой нашего </a:t>
            </a:r>
            <a:r>
              <a:rPr lang="ru-RU" dirty="0" smtClean="0">
                <a:solidFill>
                  <a:srgbClr val="444444"/>
                </a:solidFill>
                <a:latin typeface="Times New Roman"/>
              </a:rPr>
              <a:t>времени«</a:t>
            </a: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 "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Не верят в мире многие любви..." (М. Ю. Лермонтов)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Тема 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русской истории в поэзии М.Ю. Лермонтова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Беги, красней, презренный человек, тебя, как и других, к земле прижал наш век» (по стихотворению М. Ю. Лермонтова «Дума»)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Гляжу на будущность с боязнью, гляжу на прошлое с тоской» (образ Печорина в романе М. Ю. Лермонтова «Герой нашего времени»)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Для воли иль тюрьмы на этот свет родимся мы?» (по поэме М. Ю. Лермонтова «Мцыри</a:t>
            </a:r>
            <a:r>
              <a:rPr lang="ru-RU" dirty="0" smtClean="0">
                <a:solidFill>
                  <a:srgbClr val="444444"/>
                </a:solidFill>
                <a:latin typeface="Times New Roman"/>
              </a:rPr>
              <a:t>»)</a:t>
            </a: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Душа Печорина не каменистая почва, но засохшая от зноя пламенной жизни земля...» (В. Г. Белинский)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Печально я гляжу на наше поколенье</a:t>
            </a:r>
            <a:r>
              <a:rPr lang="ru-RU" dirty="0" smtClean="0">
                <a:solidFill>
                  <a:srgbClr val="444444"/>
                </a:solidFill>
                <a:latin typeface="Times New Roman"/>
              </a:rPr>
              <a:t>!»</a:t>
            </a:r>
          </a:p>
          <a:p>
            <a:pPr fontAlgn="base"/>
            <a:r>
              <a:rPr lang="ru-RU" dirty="0" smtClean="0">
                <a:solidFill>
                  <a:srgbClr val="444444"/>
                </a:solidFill>
                <a:latin typeface="Times New Roman"/>
              </a:rPr>
              <a:t>  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Жизнь скучна без нравственной цели (Ф.М. Достоевский). (По одному из произведений М.Ю</a:t>
            </a:r>
            <a:r>
              <a:rPr lang="ru-RU" dirty="0" smtClean="0">
                <a:solidFill>
                  <a:srgbClr val="444444"/>
                </a:solidFill>
                <a:latin typeface="Times New Roman"/>
              </a:rPr>
              <a:t>. Лермонтова</a:t>
            </a:r>
            <a:r>
              <a:rPr lang="ru-RU" dirty="0">
                <a:solidFill>
                  <a:srgbClr val="444444"/>
                </a:solidFill>
                <a:latin typeface="Times New Roman"/>
              </a:rPr>
              <a:t>) </a:t>
            </a:r>
            <a:endParaRPr lang="ru-RU" dirty="0" smtClean="0">
              <a:solidFill>
                <a:srgbClr val="444444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21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Какие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мотивы лирики Лермонтова я вижу в 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«Герое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нашего времени«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Одинок я, нет отрады...» (По творчеству М.Ю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. Лермонтова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)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Почему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одиночество является сквозным мотивом для лирики М.Ю. Лермонтова?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Стихийная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, конфликтная личность в поэзии М.Ю. Лермонтова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Современное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звучание романа «Герой нашего времени»</a:t>
            </a:r>
          </a:p>
          <a:p>
            <a:pPr lvl="0" fontAlgn="base"/>
            <a:r>
              <a:rPr lang="ru-RU" sz="1800" dirty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Почему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герои 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Лермонтова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, как правило, одиноки?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Кто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настоящий герой по Лермонтову (на примере анализа романа «Герой нашего времени»)? </a:t>
            </a:r>
            <a:endParaRPr lang="ru-RU" sz="1800" dirty="0" smtClean="0">
              <a:solidFill>
                <a:srgbClr val="444444"/>
              </a:solidFill>
              <a:latin typeface="Times New Roman"/>
            </a:endParaRP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Мысль бывает светла только когда озаряется изнутри добрым чувством». (В.П. Ключевский). (По творчеству М.Ю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. Лермонтова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)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Почему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М.Ю. Лермонтов называет свою любовь к родине "странной"?</a:t>
            </a:r>
          </a:p>
          <a:p>
            <a:pPr lvl="0" fontAlgn="base"/>
            <a:r>
              <a:rPr lang="ru-RU" sz="1800" dirty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Пространство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поступков в лирике Лермонтова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Тема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поэта и поэзии в лирике М. Ю. Лермонтова </a:t>
            </a:r>
          </a:p>
          <a:p>
            <a:pPr lvl="0" fontAlgn="base"/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Философские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вопросы и их решение в поэме М.Ю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. Лермонтова «Демон</a:t>
            </a:r>
            <a:endParaRPr lang="ru-RU" sz="1800" dirty="0">
              <a:solidFill>
                <a:srgbClr val="444444"/>
              </a:solidFill>
              <a:latin typeface="Times New Roman"/>
            </a:endParaRPr>
          </a:p>
          <a:p>
            <a:pPr lvl="0" fontAlgn="base"/>
            <a:r>
              <a:rPr lang="ru-RU" sz="1800" dirty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444444"/>
                </a:solidFill>
                <a:latin typeface="Times New Roman"/>
              </a:rPr>
              <a:t>Что </a:t>
            </a:r>
            <a:r>
              <a:rPr lang="ru-RU" sz="1800" dirty="0">
                <a:solidFill>
                  <a:srgbClr val="444444"/>
                </a:solidFill>
                <a:latin typeface="Times New Roman"/>
              </a:rPr>
              <a:t>такое для нас Лермонтов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8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Человек и природа в отечественной и мировой литературе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328592"/>
          </a:xfrm>
        </p:spPr>
        <p:txBody>
          <a:bodyPr>
            <a:normAutofit/>
          </a:bodyPr>
          <a:lstStyle/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«Природа не имеет органов речи, но создает языки и сердца, при посредстве которых говорит и чувствует» ( Иоганн Вольфганг Гёте)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Человек разрушит мир скорее, чем научится в нем жить</a:t>
            </a:r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»                            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( </a:t>
            </a:r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В. </a:t>
            </a:r>
            <a:r>
              <a:rPr lang="ru-RU" sz="2200" dirty="0" err="1">
                <a:solidFill>
                  <a:srgbClr val="444444"/>
                </a:solidFill>
                <a:latin typeface="Times New Roman"/>
              </a:rPr>
              <a:t>Швебель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)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Природа - творец всех творцов» ( Иоганн Вольфганг Гёте)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В безнравственном обществе все изобретения, увеличивающие власть человека над природою, не только не блага, но несомненное и очевидное зло» ( </a:t>
            </a:r>
            <a:r>
              <a:rPr lang="ru-RU" sz="2200" dirty="0" err="1">
                <a:solidFill>
                  <a:srgbClr val="444444"/>
                </a:solidFill>
                <a:latin typeface="Times New Roman"/>
              </a:rPr>
              <a:t>Л.Н.Толстой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)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Красота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природы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Природа 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в жизни человека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2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200" dirty="0">
                <a:solidFill>
                  <a:srgbClr val="444444"/>
                </a:solidFill>
                <a:latin typeface="Times New Roman"/>
              </a:rPr>
              <a:t>Ты навсегда в ответе за тех, кого приручил» ( Антуан де Сент-Экзюпери) </a:t>
            </a:r>
            <a:endParaRPr lang="ru-RU" sz="2200" dirty="0" smtClean="0">
              <a:solidFill>
                <a:srgbClr val="444444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4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Человек и природа в отечественной и мировой литературе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/>
          <a:lstStyle/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Поэзия родной природы </a:t>
            </a:r>
          </a:p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Роль природы в жизни человека </a:t>
            </a:r>
          </a:p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Благодарная природа и неблагодарный человек </a:t>
            </a:r>
            <a:endParaRPr lang="ru-RU" sz="2200" dirty="0" smtClean="0">
              <a:solidFill>
                <a:srgbClr val="4444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200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Из общения с природой вы вынесете столько света, сколько вы захотите, и столько мужества и силы, сколько вам нужно» ( Иоганн Готфрид </a:t>
            </a:r>
            <a:r>
              <a:rPr lang="ru-RU" sz="2200" dirty="0" err="1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Зейме</a:t>
            </a:r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Природа - главный помощник человека</a:t>
            </a:r>
          </a:p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Борьба человека за чистоту окружающего мира </a:t>
            </a:r>
          </a:p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«И что только ни делает с человеком природа!» (</a:t>
            </a:r>
            <a:r>
              <a:rPr lang="ru-RU" sz="2200" dirty="0" err="1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Ф.Г.Раневская</a:t>
            </a:r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 fontAlgn="base"/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«Леса учат человека понимать прекрасное» (</a:t>
            </a:r>
            <a:r>
              <a:rPr lang="ru-RU" sz="2200" dirty="0" err="1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А.П.Чехов</a:t>
            </a:r>
            <a:r>
              <a:rPr lang="ru-RU" sz="22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1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Вопросы, заданные человечеству войной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83264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>
                <a:solidFill>
                  <a:srgbClr val="444444"/>
                </a:solidFill>
                <a:latin typeface="Times New Roman"/>
              </a:rPr>
              <a:t>"Война есть одно из величайших кощунств над человеком и природой" (А.С. Пушкин</a:t>
            </a:r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)</a:t>
            </a: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"Подвиг не рождается сразу. Для этого... нужно щедрую душу иметь " (Г.А. Медынский)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Война с чрезвычайной быстротой образует новые характеры людей и ускоряет процесс жизни...» (А.П. Платонов</a:t>
            </a:r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)</a:t>
            </a:r>
          </a:p>
          <a:p>
            <a:pPr fontAlgn="base"/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«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В важные эпохи жизни иногда в самом обыкновенном человеке разгорается искра геройства...» (</a:t>
            </a:r>
            <a:r>
              <a:rPr lang="ru-RU" sz="2400" dirty="0" err="1">
                <a:solidFill>
                  <a:srgbClr val="444444"/>
                </a:solidFill>
                <a:latin typeface="Times New Roman"/>
              </a:rPr>
              <a:t>М.Ю.Лермонтов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) </a:t>
            </a:r>
            <a:endParaRPr lang="ru-RU" sz="24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r>
              <a:rPr lang="ru-RU" sz="2400" dirty="0">
                <a:solidFill>
                  <a:srgbClr val="444444"/>
                </a:solidFill>
                <a:latin typeface="Times New Roman"/>
              </a:rPr>
              <a:t>«Истинное мужество немногоречиво: е</a:t>
            </a:r>
            <a:r>
              <a:rPr lang="ru-RU" sz="2400" dirty="0" smtClean="0">
                <a:solidFill>
                  <a:srgbClr val="444444"/>
                </a:solidFill>
                <a:latin typeface="Times New Roman"/>
              </a:rPr>
              <a:t>му </a:t>
            </a:r>
            <a:r>
              <a:rPr lang="ru-RU" sz="2400" dirty="0">
                <a:solidFill>
                  <a:srgbClr val="444444"/>
                </a:solidFill>
                <a:latin typeface="Times New Roman"/>
              </a:rPr>
              <a:t>так мало стоит показать себя, что самое геройство оно считает за долг, не за подвиг» (А. А. Бестужев-Марлинский) </a:t>
            </a:r>
          </a:p>
          <a:p>
            <a:pPr fontAlgn="base"/>
            <a:endParaRPr lang="ru-RU" sz="2800" dirty="0" smtClean="0">
              <a:solidFill>
                <a:srgbClr val="444444"/>
              </a:solidFill>
              <a:latin typeface="Times New Roman"/>
            </a:endParaRPr>
          </a:p>
          <a:p>
            <a:pPr fontAlgn="base"/>
            <a:endParaRPr lang="ru-RU" dirty="0" smtClean="0">
              <a:solidFill>
                <a:srgbClr val="444444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515499417a61a4ae18616bec749511e06fb64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</TotalTime>
  <Words>2219</Words>
  <Application>Microsoft Office PowerPoint</Application>
  <PresentationFormat>Экран (4:3)</PresentationFormat>
  <Paragraphs>206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Критерии оценивания сочинения</vt:lpstr>
      <vt:lpstr>Критерии оценивания сочинения</vt:lpstr>
      <vt:lpstr>Направления тем</vt:lpstr>
      <vt:lpstr>Темы по творчеству М.Ю. Лермонтова</vt:lpstr>
      <vt:lpstr>Презентация PowerPoint</vt:lpstr>
      <vt:lpstr>Человек и природа в отечественной и мировой литературе</vt:lpstr>
      <vt:lpstr>Человек и природа в отечественной и мировой литературе</vt:lpstr>
      <vt:lpstr>Вопросы, заданные человечеству войной</vt:lpstr>
      <vt:lpstr>Вопросы, заданные человечеству войной</vt:lpstr>
      <vt:lpstr>Спор поколений: вместе и врозь</vt:lpstr>
      <vt:lpstr>Спор поколений: вместе и врозь</vt:lpstr>
      <vt:lpstr>Темы по направлению «Чем жив человек?»</vt:lpstr>
      <vt:lpstr>Презентация PowerPoint</vt:lpstr>
      <vt:lpstr>Презентация PowerPoint</vt:lpstr>
      <vt:lpstr>Презентация PowerPoint</vt:lpstr>
      <vt:lpstr> Список литературы для подготовки к итоговому сочинению  </vt:lpstr>
      <vt:lpstr>Интернет ресурсы для самостоятельной подготовки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User</cp:lastModifiedBy>
  <cp:revision>19</cp:revision>
  <dcterms:created xsi:type="dcterms:W3CDTF">2012-07-04T11:44:02Z</dcterms:created>
  <dcterms:modified xsi:type="dcterms:W3CDTF">2014-10-29T13:10:55Z</dcterms:modified>
</cp:coreProperties>
</file>