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71" r:id="rId10"/>
    <p:sldId id="272" r:id="rId11"/>
    <p:sldId id="264" r:id="rId12"/>
    <p:sldId id="266" r:id="rId13"/>
    <p:sldId id="268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7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3" autoAdjust="0"/>
    <p:restoredTop sz="94660"/>
  </p:normalViewPr>
  <p:slideViewPr>
    <p:cSldViewPr>
      <p:cViewPr varScale="1">
        <p:scale>
          <a:sx n="68" d="100"/>
          <a:sy n="6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6EBF-6427-4088-A3DB-5EF90481E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DEF455-A8C0-40F1-868C-88EA82B5AE02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61CA2B-1FB2-4FD1-8C01-41F2C9E8C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111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Создание ситуации успеха на уроках математики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472" y="6357958"/>
            <a:ext cx="3847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Учитель математики: Исманова Р.Ф.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E:\Различные рисунки\Для логопедического кабинета\1\все рисунки\школа\ученики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1304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73430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Карточки с расшифровкой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54559">
            <a:off x="281359" y="879000"/>
            <a:ext cx="4643438" cy="2885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 rot="1152217">
            <a:off x="4950949" y="1069691"/>
            <a:ext cx="3967009" cy="297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Урок-сказка по теме «Решение уравнений»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214282" y="3857628"/>
            <a:ext cx="4286248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4857753" y="3643315"/>
            <a:ext cx="4286247" cy="3214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E:\Различные рисунки\Для логопедического кабинета\1\все рисунки\школа\учитель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487" y="785794"/>
            <a:ext cx="20685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50" descr="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630738"/>
            <a:ext cx="28463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1500174"/>
            <a:ext cx="6870700" cy="42592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Можно ли отразить жизнь моего класса в процентах?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6" name="Picture 12" descr="j02836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16430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29454" y="4643446"/>
            <a:ext cx="1800225" cy="1746250"/>
          </a:xfrm>
        </p:spPr>
      </p:pic>
      <p:pic>
        <p:nvPicPr>
          <p:cNvPr id="20488" name="Picture 6" descr="E:\Различные рисунки\Для логопедического кабинета\1\все рисунки\школа\учебники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20669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8992" y="6488668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Создаем проблемную ситуацию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604" y="214290"/>
            <a:ext cx="7300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Урок: «Отношения и проценты в жизни одного класса»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4" descr="E:\Различные рисунки\Для логопедического кабинета\1\все рисунки\анимашки\школа\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8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3" descr="E:\Различные рисунки\Для логопедического кабинета\1\все рисунки\анимашки\школа\ur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1"/>
            <a:ext cx="286577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2" descr="E:\Различные рисунки\Для логопедического кабинета\1\все рисунки\школа\PHYS-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750330" cy="126047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           Задача : </a:t>
            </a:r>
            <a:r>
              <a:rPr lang="ru-RU" sz="3200" b="1" i="1" dirty="0" smtClean="0">
                <a:solidFill>
                  <a:srgbClr val="0F4BA3"/>
                </a:solidFill>
              </a:rPr>
              <a:t>«Наше свободное время»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28625" y="1571625"/>
          <a:ext cx="7572428" cy="139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1"/>
                <a:gridCol w="1095395"/>
                <a:gridCol w="1714512"/>
                <a:gridCol w="1785950"/>
                <a:gridCol w="1785950"/>
              </a:tblGrid>
              <a:tr h="529482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Кружок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«К.О.Т»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«Спортивная</a:t>
                      </a:r>
                      <a:r>
                        <a:rPr lang="ru-RU" baseline="0" dirty="0" smtClean="0"/>
                        <a:t> секция»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Музыкальная</a:t>
                      </a:r>
                      <a:r>
                        <a:rPr lang="ru-RU" baseline="0" dirty="0" smtClean="0"/>
                        <a:t>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Театральный</a:t>
                      </a:r>
                      <a:endParaRPr lang="ru-RU" dirty="0"/>
                    </a:p>
                  </a:txBody>
                  <a:tcPr/>
                </a:tc>
              </a:tr>
              <a:tr h="756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учащихся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6" name="TextBox 35"/>
          <p:cNvSpPr txBox="1">
            <a:spLocks noChangeArrowheads="1"/>
          </p:cNvSpPr>
          <p:nvPr/>
        </p:nvSpPr>
        <p:spPr bwMode="auto">
          <a:xfrm>
            <a:off x="0" y="2928938"/>
            <a:ext cx="9358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В 6а классе 20 учащихся в свободное время</a:t>
            </a:r>
          </a:p>
          <a:p>
            <a:pPr algn="just"/>
            <a:r>
              <a:rPr lang="ru-RU" sz="2400" dirty="0"/>
              <a:t> посещают кружки.  8 из них посещают </a:t>
            </a:r>
          </a:p>
          <a:p>
            <a:pPr algn="just"/>
            <a:r>
              <a:rPr lang="ru-RU" sz="2400" dirty="0"/>
              <a:t>кружок «К.О.Т», 10 – спортивную секцию,</a:t>
            </a:r>
          </a:p>
          <a:p>
            <a:pPr algn="just"/>
            <a:r>
              <a:rPr lang="ru-RU" sz="2400" dirty="0"/>
              <a:t> 8 – музыкальную школу, 4 – театральный кружок.</a:t>
            </a:r>
          </a:p>
          <a:p>
            <a:pPr algn="just"/>
            <a:r>
              <a:rPr lang="ru-RU" sz="2400" dirty="0"/>
              <a:t>Вычислите в процентах, сколько учащихся </a:t>
            </a:r>
          </a:p>
          <a:p>
            <a:pPr algn="just"/>
            <a:r>
              <a:rPr lang="ru-RU" sz="2400" dirty="0"/>
              <a:t>посещают каждый из указанных кружков.</a:t>
            </a:r>
          </a:p>
        </p:txBody>
      </p:sp>
      <p:pic>
        <p:nvPicPr>
          <p:cNvPr id="30747" name="Picture 36" descr="E:\Различные рисунки\Для логопедического кабинета\1\АНИМАШКИ-КАРТИНКИ\Новая анимаш\шарики\18b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5715000"/>
            <a:ext cx="6524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E:\Различные рисунки\Для логопедического кабинета\1\АНИМАШКИ-КАРТИНКИ\ит\сладкие анимашки\sw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103" y="0"/>
            <a:ext cx="1402897" cy="20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142875" y="214313"/>
            <a:ext cx="81531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dirty="0">
                <a:solidFill>
                  <a:srgbClr val="0F4BA3"/>
                </a:solidFill>
              </a:rPr>
              <a:t>Среди учащихся 6а класса </a:t>
            </a:r>
            <a:r>
              <a:rPr lang="ru-RU" sz="2400" dirty="0" smtClean="0">
                <a:solidFill>
                  <a:srgbClr val="0F4BA3"/>
                </a:solidFill>
              </a:rPr>
              <a:t>был проведен </a:t>
            </a:r>
            <a:r>
              <a:rPr lang="ru-RU" sz="2400" dirty="0">
                <a:solidFill>
                  <a:srgbClr val="0F4BA3"/>
                </a:solidFill>
              </a:rPr>
              <a:t>опрос.</a:t>
            </a:r>
          </a:p>
          <a:p>
            <a:pPr algn="l"/>
            <a:r>
              <a:rPr lang="ru-RU" sz="2400" dirty="0" smtClean="0">
                <a:solidFill>
                  <a:srgbClr val="0F4BA3"/>
                </a:solidFill>
              </a:rPr>
              <a:t>Учащиеся ответили </a:t>
            </a:r>
            <a:r>
              <a:rPr lang="ru-RU" sz="2400" dirty="0">
                <a:solidFill>
                  <a:srgbClr val="0F4BA3"/>
                </a:solidFill>
              </a:rPr>
              <a:t>на </a:t>
            </a:r>
            <a:r>
              <a:rPr lang="ru-RU" sz="2400" dirty="0" smtClean="0">
                <a:solidFill>
                  <a:srgbClr val="0F4BA3"/>
                </a:solidFill>
              </a:rPr>
              <a:t>вопросы: </a:t>
            </a:r>
            <a:endParaRPr lang="ru-RU" sz="2400" dirty="0">
              <a:solidFill>
                <a:srgbClr val="0F4BA3"/>
              </a:solidFill>
            </a:endParaRPr>
          </a:p>
          <a:p>
            <a:pPr algn="l"/>
            <a:r>
              <a:rPr lang="ru-RU" sz="2400" dirty="0">
                <a:solidFill>
                  <a:srgbClr val="0F4BA3"/>
                </a:solidFill>
              </a:rPr>
              <a:t>Любите ли вы мороженное</a:t>
            </a:r>
            <a:r>
              <a:rPr lang="ru-RU" sz="2400" dirty="0" smtClean="0">
                <a:solidFill>
                  <a:srgbClr val="0F4BA3"/>
                </a:solidFill>
              </a:rPr>
              <a:t>?</a:t>
            </a:r>
          </a:p>
          <a:p>
            <a:pPr algn="l"/>
            <a:r>
              <a:rPr lang="ru-RU" sz="2400" dirty="0" smtClean="0">
                <a:solidFill>
                  <a:srgbClr val="0F4BA3"/>
                </a:solidFill>
              </a:rPr>
              <a:t>Знаете ли вы как приготовить мороженное и какие</a:t>
            </a:r>
          </a:p>
          <a:p>
            <a:pPr algn="l"/>
            <a:r>
              <a:rPr lang="ru-RU" sz="2400" dirty="0" smtClean="0">
                <a:solidFill>
                  <a:srgbClr val="0F4BA3"/>
                </a:solidFill>
              </a:rPr>
              <a:t> продукты для этого нужны?</a:t>
            </a:r>
            <a:endParaRPr lang="ru-RU" sz="2400" dirty="0">
              <a:solidFill>
                <a:srgbClr val="0F4BA3"/>
              </a:solidFill>
            </a:endParaRPr>
          </a:p>
          <a:p>
            <a:pPr algn="l"/>
            <a:r>
              <a:rPr lang="ru-RU" sz="2400" dirty="0">
                <a:solidFill>
                  <a:srgbClr val="0F4BA3"/>
                </a:solidFill>
              </a:rPr>
              <a:t>Распределение их ответов показано на диаграмме.</a:t>
            </a:r>
          </a:p>
        </p:txBody>
      </p:sp>
      <p:graphicFrame>
        <p:nvGraphicFramePr>
          <p:cNvPr id="1026" name="Диаграмма 8"/>
          <p:cNvGraphicFramePr>
            <a:graphicFrameLocks/>
          </p:cNvGraphicFramePr>
          <p:nvPr/>
        </p:nvGraphicFramePr>
        <p:xfrm>
          <a:off x="-214346" y="2500306"/>
          <a:ext cx="4500562" cy="3214710"/>
        </p:xfrm>
        <a:graphic>
          <a:graphicData uri="http://schemas.openxmlformats.org/presentationml/2006/ole">
            <p:oleObj spid="_x0000_s20482" r:id="rId4" imgW="5645385" imgH="3426249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307181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/>
              <a:t>Задача:</a:t>
            </a:r>
            <a:r>
              <a:rPr lang="ru-RU" dirty="0" smtClean="0"/>
              <a:t> </a:t>
            </a:r>
          </a:p>
          <a:p>
            <a:pPr algn="just"/>
            <a:endParaRPr lang="ru-RU" dirty="0" smtClean="0">
              <a:solidFill>
                <a:srgbClr val="0F4BA3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Мороженное содержит воду, молоко и сахар, которые находятся соответственно в таком  соотношении 7:2:2.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Сколько потребуется воды и сахара для приготовления  4кг400гр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мороженного?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9424" y="6215082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Исследовательская  и поисковая деятельность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815290" cy="1600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Запомнить? – Это так просто!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071546"/>
            <a:ext cx="57924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Правило раскрытия  скобок</a:t>
            </a: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Если перед скобкой «+»,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Знаки сохраняются.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Если ж «-» перед скобкой,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Знаки все меняются.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***************************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Если скобки раскрывая,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Перед ними вижу плюс,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Значит, знаки не меняю,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Все как было оставляю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Ошибиться не боюсь!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870832" cy="160020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6643702" y="3429000"/>
            <a:ext cx="2214578" cy="2214578"/>
            <a:chOff x="6643702" y="3429000"/>
            <a:chExt cx="2214578" cy="2214578"/>
          </a:xfrm>
        </p:grpSpPr>
        <p:sp>
          <p:nvSpPr>
            <p:cNvPr id="23" name="Пятно 1 22"/>
            <p:cNvSpPr/>
            <p:nvPr/>
          </p:nvSpPr>
          <p:spPr>
            <a:xfrm>
              <a:off x="6643702" y="3429000"/>
              <a:ext cx="2214578" cy="2214578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888829">
              <a:off x="6955558" y="4218244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Молодцы!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64522" name="Picture 10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7226" y="4214818"/>
            <a:ext cx="1801416" cy="2741607"/>
          </a:xfrm>
          <a:prstGeom prst="rect">
            <a:avLst/>
          </a:prstGeom>
          <a:noFill/>
        </p:spPr>
      </p:pic>
      <p:pic>
        <p:nvPicPr>
          <p:cNvPr id="64514" name="Picture 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</p:spPr>
      </p:pic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786050" y="142852"/>
            <a:ext cx="5961075" cy="1341461"/>
          </a:xfrm>
          <a:prstGeom prst="cloudCallout">
            <a:avLst>
              <a:gd name="adj1" fmla="val -72509"/>
              <a:gd name="adj2" fmla="val 60245"/>
            </a:avLst>
          </a:prstGeom>
          <a:solidFill>
            <a:srgbClr val="FDDBE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Устный счет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«гимнастика  ума»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23850" y="4797425"/>
            <a:ext cx="1152525" cy="576263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80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124075" y="3860800"/>
            <a:ext cx="1152525" cy="576263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9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771775" y="2205038"/>
            <a:ext cx="1152525" cy="576262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32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5364163" y="3860800"/>
            <a:ext cx="1152525" cy="576263"/>
          </a:xfrm>
          <a:prstGeom prst="rect">
            <a:avLst/>
          </a:prstGeom>
          <a:solidFill>
            <a:srgbClr val="FDDBE6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859338" y="2205038"/>
            <a:ext cx="1152525" cy="576262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160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6948488" y="2205038"/>
            <a:ext cx="1152525" cy="576262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16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-2025045">
            <a:off x="1476375" y="4724400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908175" y="4797425"/>
            <a:ext cx="67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: 9</a:t>
            </a:r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 rot="-4019091">
            <a:off x="2016919" y="3175794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700338" y="3068638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+ 23</a:t>
            </a:r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3708400" y="2349500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924300" y="1844675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* 5</a:t>
            </a: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5867400" y="2349500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084888" y="1773238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: 10</a:t>
            </a: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 rot="7948485">
            <a:off x="6336506" y="3175794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795963" y="2852738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+ 34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8860" y="5286388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Оживление работы класса;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Быстрый настрой на дальнейшую работу;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Способствует созданию ситуации успеха;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Уверенность ученика в своих знаниях.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3" grpId="0" animBg="1"/>
      <p:bldP spid="64524" grpId="0"/>
      <p:bldP spid="64525" grpId="0" animBg="1"/>
      <p:bldP spid="64526" grpId="0"/>
      <p:bldP spid="64527" grpId="0" animBg="1"/>
      <p:bldP spid="64528" grpId="0"/>
      <p:bldP spid="64529" grpId="0" animBg="1"/>
      <p:bldP spid="64530" grpId="0"/>
      <p:bldP spid="64531" grpId="0" animBg="1"/>
      <p:bldP spid="645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9334" y="357166"/>
            <a:ext cx="5992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Математический диктант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928670"/>
            <a:ext cx="821537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3375" algn="l"/>
              </a:tabLs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 цифрами числа: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 пять миллионов двадцать четыре тысячи восемь;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четыре миллиарда десять миллионов двести семьдесят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 сто сорок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  пятьсот шесть миллионов семьсот двадцать три.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3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Вычислить устно, используя прием округления чисел: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97 + 49;     б) 398 + 435;      в) 237 + 48.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572140"/>
            <a:ext cx="9207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Проверь себя: 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1. а) 5 024008;  б) 4 010270147;  в) 506000723 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2. а) 150;  б) 830;  в) 290.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500570"/>
            <a:ext cx="674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Самопроверка или взаимопроверка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Documents and Settings\Fj\Рабочий стол\неделя мат 2010\Различные рисунки\Для логопедического кабинета\1\все рисунки\школа\р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6672" y="3929066"/>
            <a:ext cx="1577328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Усе\Рабочий стол\анимации мои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041" y="4000504"/>
            <a:ext cx="1871959" cy="110184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20 фотоснимков для журнала отобрали четверть. Сколько фотоснимков поместят в журнал?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9  учащихся, составляющих треть класса, день рождения в летние месяцы. Сколько всего учащихся в классе?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3 минуты бегун пробежал   3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/10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дистанции. За сколько минут он пробежит всю дистанцию?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Когда малыш раскрасил  4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/5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всех картинок, осталось еще 5. Сколько всего было картинок?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Викторина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Documents and Settings\Усе\Рабочий стол\анимации мои\1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500702"/>
            <a:ext cx="2036057" cy="1145282"/>
          </a:xfrm>
          <a:prstGeom prst="rect">
            <a:avLst/>
          </a:prstGeom>
          <a:noFill/>
        </p:spPr>
      </p:pic>
      <p:pic>
        <p:nvPicPr>
          <p:cNvPr id="6" name="Picture 1" descr="C:\Documents and Settings\Усе\Рабочий стол\анимации мои\8245526ebe5c38debb66315f907418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37262">
            <a:off x="7508568" y="-154498"/>
            <a:ext cx="1361279" cy="1361279"/>
          </a:xfrm>
          <a:prstGeom prst="rect">
            <a:avLst/>
          </a:prstGeom>
          <a:noFill/>
        </p:spPr>
      </p:pic>
      <p:pic>
        <p:nvPicPr>
          <p:cNvPr id="7" name="Picture 5" descr="C:\Documents and Settings\Усе\Рабочий стол\анимации мои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660" y="2928934"/>
            <a:ext cx="1296144" cy="181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Творческая работа по теме «Координатная плоскость»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4"/>
            <a:ext cx="571500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151738"/>
            <a:ext cx="8929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(2; - 3), (2; - 2), (4; - 2), (4; - 1), (3; 1), (2; 1), (1; 2), (0; 0), (- 3; 2), (- 4; 5), (0; 8), (2; 7), (6;7),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(8; 8), (10; 6), (10; 2), (7; 0), (6; 2), (6; - 2), (5; - 3), (2; - 3).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(4; - 3), (4; - 5), (3; - 9), (0; - 8), (1; - 5), (1; - 4), (0; - 4), (0; - 9), (- 3; - 9), (- 3; - 3), (- 7; - 3), (- 7; - 7), (- 8; - 7),       (- 8; - 8), (- 11; - 8), (- 10; - 4), (- 11; - 1), (- 14; - 3), (- 12; - 1), (- 11;2), (- 8;4), (- 4;5).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Глаза: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(2; 4), (6; 4).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461795" cy="3214710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85728"/>
            <a:ext cx="468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К</a:t>
            </a:r>
            <a:r>
              <a:rPr lang="ru-RU" sz="3200" dirty="0" smtClean="0"/>
              <a:t>арточка «Пирамида»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128586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Структура пирамиды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«заставляет» ученика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стремиться вверх, покорять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ершину, преодолевать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препятствия.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14375" y="3214688"/>
            <a:ext cx="7772400" cy="2743200"/>
            <a:chOff x="528" y="2016"/>
            <a:chExt cx="4896" cy="1728"/>
          </a:xfrm>
        </p:grpSpPr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1152" y="3024"/>
              <a:ext cx="4272" cy="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Rectangle 19"/>
            <p:cNvSpPr>
              <a:spLocks noChangeArrowheads="1"/>
            </p:cNvSpPr>
            <p:nvPr/>
          </p:nvSpPr>
          <p:spPr bwMode="auto">
            <a:xfrm>
              <a:off x="3744" y="2016"/>
              <a:ext cx="1680" cy="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Rectangle 20"/>
            <p:cNvSpPr>
              <a:spLocks noChangeArrowheads="1"/>
            </p:cNvSpPr>
            <p:nvPr/>
          </p:nvSpPr>
          <p:spPr bwMode="auto">
            <a:xfrm>
              <a:off x="2928" y="2352"/>
              <a:ext cx="2496" cy="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Rectangle 21"/>
            <p:cNvSpPr>
              <a:spLocks noChangeArrowheads="1"/>
            </p:cNvSpPr>
            <p:nvPr/>
          </p:nvSpPr>
          <p:spPr bwMode="auto">
            <a:xfrm>
              <a:off x="2016" y="2688"/>
              <a:ext cx="3408" cy="3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Rectangle 18"/>
            <p:cNvSpPr>
              <a:spLocks noChangeArrowheads="1"/>
            </p:cNvSpPr>
            <p:nvPr/>
          </p:nvSpPr>
          <p:spPr bwMode="auto">
            <a:xfrm>
              <a:off x="528" y="3389"/>
              <a:ext cx="4896" cy="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2514600" y="2971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минута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2590800" y="1447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секунда</a:t>
            </a: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5715000" y="1447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час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неделя</a:t>
            </a:r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428625" y="2971800"/>
            <a:ext cx="1628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сутки</a:t>
            </a: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4648200" y="21336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метр</a:t>
            </a:r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762000" y="304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Найдите лишнюю единицу измерения</a:t>
            </a:r>
          </a:p>
        </p:txBody>
      </p:sp>
      <p:sp>
        <p:nvSpPr>
          <p:cNvPr id="139295" name="Text Box 31"/>
          <p:cNvSpPr txBox="1">
            <a:spLocks noChangeArrowheads="1"/>
          </p:cNvSpPr>
          <p:nvPr/>
        </p:nvSpPr>
        <p:spPr bwMode="auto">
          <a:xfrm>
            <a:off x="9144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Расположите единицы измерения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	по возрастанию</a:t>
            </a:r>
          </a:p>
        </p:txBody>
      </p:sp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5857875" y="2643188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нед</a:t>
            </a:r>
          </a:p>
        </p:txBody>
      </p:sp>
      <p:sp>
        <p:nvSpPr>
          <p:cNvPr id="139297" name="Text Box 33"/>
          <p:cNvSpPr txBox="1">
            <a:spLocks noChangeArrowheads="1"/>
          </p:cNvSpPr>
          <p:nvPr/>
        </p:nvSpPr>
        <p:spPr bwMode="auto">
          <a:xfrm>
            <a:off x="3581400" y="3581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ч</a:t>
            </a:r>
          </a:p>
        </p:txBody>
      </p:sp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4643438" y="3048000"/>
            <a:ext cx="99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сут</a:t>
            </a:r>
          </a:p>
        </p:txBody>
      </p:sp>
      <p:sp>
        <p:nvSpPr>
          <p:cNvPr id="139299" name="Text Box 35"/>
          <p:cNvSpPr txBox="1">
            <a:spLocks noChangeArrowheads="1"/>
          </p:cNvSpPr>
          <p:nvPr/>
        </p:nvSpPr>
        <p:spPr bwMode="auto">
          <a:xfrm>
            <a:off x="2000250" y="4114800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мин</a:t>
            </a: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914400" y="47244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сек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72250" y="2714625"/>
            <a:ext cx="1928813" cy="500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215188" y="2214563"/>
            <a:ext cx="1285875" cy="500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75" y="2214563"/>
            <a:ext cx="736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мес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00892" y="1714488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год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786688" y="1785938"/>
            <a:ext cx="714375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15272" y="1357298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9167 0.486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3333 0.175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325 0.3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2083 0.0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625 0.05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7" grpId="0"/>
      <p:bldP spid="139287" grpId="1"/>
      <p:bldP spid="139288" grpId="0"/>
      <p:bldP spid="139288" grpId="1"/>
      <p:bldP spid="139289" grpId="0"/>
      <p:bldP spid="139289" grpId="1"/>
      <p:bldP spid="139290" grpId="0"/>
      <p:bldP spid="139290" grpId="1"/>
      <p:bldP spid="139291" grpId="0"/>
      <p:bldP spid="139291" grpId="1"/>
      <p:bldP spid="139292" grpId="0"/>
      <p:bldP spid="139292" grpId="1"/>
      <p:bldP spid="139293" grpId="0"/>
      <p:bldP spid="139295" grpId="0"/>
      <p:bldP spid="139296" grpId="0"/>
      <p:bldP spid="139297" grpId="0"/>
      <p:bldP spid="139298" grpId="0"/>
      <p:bldP spid="139299" grpId="0"/>
      <p:bldP spid="139300" grpId="0"/>
      <p:bldP spid="21" grpId="0" animBg="1"/>
      <p:bldP spid="22" grpId="0" animBg="1"/>
      <p:bldP spid="25" grpId="0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</p:spPr>
      </p:pic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322495" y="0"/>
            <a:ext cx="6821505" cy="1268413"/>
          </a:xfrm>
          <a:prstGeom prst="cloudCallout">
            <a:avLst>
              <a:gd name="adj1" fmla="val -74620"/>
              <a:gd name="adj2" fmla="val 86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Карточки для коррекции знаний</a:t>
            </a:r>
            <a:endParaRPr lang="ru-RU" sz="2400" b="1" i="1" dirty="0">
              <a:latin typeface="Georgia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24075" y="2349500"/>
            <a:ext cx="6480175" cy="658813"/>
            <a:chOff x="1610" y="1389"/>
            <a:chExt cx="3356" cy="324"/>
          </a:xfrm>
        </p:grpSpPr>
        <p:sp>
          <p:nvSpPr>
            <p:cNvPr id="6656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610" y="1389"/>
              <a:ext cx="3356" cy="3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(9810 : 9 - 7560 : 7 + 290)  4</a:t>
              </a:r>
            </a:p>
          </p:txBody>
        </p:sp>
        <p:sp>
          <p:nvSpPr>
            <p:cNvPr id="6656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694" y="1525"/>
              <a:ext cx="46" cy="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.</a:t>
              </a:r>
            </a:p>
          </p:txBody>
        </p:sp>
      </p:grpSp>
      <p:sp>
        <p:nvSpPr>
          <p:cNvPr id="66567" name="AutoShape 7"/>
          <p:cNvSpPr>
            <a:spLocks noChangeArrowheads="1"/>
          </p:cNvSpPr>
          <p:nvPr/>
        </p:nvSpPr>
        <p:spPr bwMode="auto">
          <a:xfrm rot="10800000">
            <a:off x="3571868" y="1285859"/>
            <a:ext cx="214314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 rot="10800000">
            <a:off x="5786446" y="1268410"/>
            <a:ext cx="285752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 rot="10800000">
            <a:off x="4286247" y="1268411"/>
            <a:ext cx="285753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 rot="10800000">
            <a:off x="6572264" y="1214422"/>
            <a:ext cx="285751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 rot="10800000">
            <a:off x="8001024" y="1268411"/>
            <a:ext cx="285752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403350" y="3141663"/>
            <a:ext cx="3313113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 dirty="0">
                <a:latin typeface="Times New Roman" pitchFamily="18" charset="0"/>
              </a:rPr>
              <a:t>1)  1090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403350" y="3789363"/>
            <a:ext cx="3313113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2)  1080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403350" y="4437063"/>
            <a:ext cx="3313113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b="1" i="1">
                <a:latin typeface="Times New Roman" pitchFamily="18" charset="0"/>
              </a:rPr>
              <a:t>       3)  10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403350" y="5084763"/>
            <a:ext cx="3313113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b="1" i="1">
                <a:latin typeface="Times New Roman" pitchFamily="18" charset="0"/>
              </a:rPr>
              <a:t>       4)  300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403350" y="5734050"/>
            <a:ext cx="3313113" cy="574675"/>
          </a:xfrm>
          <a:prstGeom prst="rect">
            <a:avLst/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5)  1200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1833" y="3357562"/>
            <a:ext cx="440216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Карточки-подсказки</a:t>
            </a:r>
          </a:p>
          <a:p>
            <a:r>
              <a:rPr lang="ru-RU" sz="2000" b="1" dirty="0" smtClean="0"/>
              <a:t>Карточки с алгоритмом решения</a:t>
            </a:r>
          </a:p>
          <a:p>
            <a:r>
              <a:rPr lang="ru-RU" sz="2000" b="1" dirty="0" smtClean="0"/>
              <a:t>Карточки «Найди ошибку»</a:t>
            </a:r>
          </a:p>
          <a:p>
            <a:r>
              <a:rPr lang="ru-RU" sz="2000" b="1" dirty="0" smtClean="0"/>
              <a:t>Карточки «</a:t>
            </a:r>
            <a:r>
              <a:rPr lang="ru-RU" sz="2000" b="1" dirty="0"/>
              <a:t>П</a:t>
            </a:r>
            <a:r>
              <a:rPr lang="ru-RU" sz="2000" b="1" dirty="0" smtClean="0"/>
              <a:t>олучи слово»</a:t>
            </a:r>
          </a:p>
          <a:p>
            <a:r>
              <a:rPr lang="ru-RU" sz="2000" b="1" dirty="0" smtClean="0"/>
              <a:t>Карточки «Проверь и оцени»</a:t>
            </a:r>
          </a:p>
          <a:p>
            <a:r>
              <a:rPr lang="ru-RU" sz="2000" b="1" dirty="0" smtClean="0"/>
              <a:t>Карточки «Заполни пропуски»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67410" y="6488668"/>
            <a:ext cx="697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Ликвидация пробелов в знаниях с отстающими учениками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nimBg="1"/>
      <p:bldP spid="66573" grpId="0" animBg="1"/>
      <p:bldP spid="66574" grpId="0" animBg="1"/>
      <p:bldP spid="66575" grpId="0" animBg="1"/>
      <p:bldP spid="665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714348" y="192880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0" y="500042"/>
            <a:ext cx="4038600" cy="528641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4 + 0,84 =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4,4  =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 • 10  =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4)      - 4,5  =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5)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0,13  =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6)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•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0,04 =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786578" y="428604"/>
            <a:ext cx="357190" cy="3571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57818" y="1214422"/>
            <a:ext cx="285752" cy="3571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786578" y="1142984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357818" y="1857364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58016" y="1785926"/>
            <a:ext cx="431800" cy="360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357818" y="2571744"/>
            <a:ext cx="431800" cy="360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6786578" y="2500306"/>
            <a:ext cx="500066" cy="431800"/>
          </a:xfrm>
          <a:prstGeom prst="parallelogram">
            <a:avLst>
              <a:gd name="adj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286380" y="3214686"/>
            <a:ext cx="500066" cy="431800"/>
          </a:xfrm>
          <a:prstGeom prst="parallelogram">
            <a:avLst>
              <a:gd name="adj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6929454" y="3286124"/>
            <a:ext cx="431800" cy="35877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5357818" y="4000504"/>
            <a:ext cx="431800" cy="35877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00562" y="0"/>
            <a:ext cx="404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Карточка «Заполни пропуски»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Содержимое 4"/>
          <p:cNvGraphicFramePr>
            <a:graphicFrameLocks/>
          </p:cNvGraphicFramePr>
          <p:nvPr/>
        </p:nvGraphicFramePr>
        <p:xfrm>
          <a:off x="1" y="500042"/>
          <a:ext cx="4357683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187"/>
                <a:gridCol w="484187"/>
                <a:gridCol w="484187"/>
                <a:gridCol w="484187"/>
                <a:gridCol w="484187"/>
                <a:gridCol w="484187"/>
                <a:gridCol w="484187"/>
                <a:gridCol w="484187"/>
                <a:gridCol w="484187"/>
              </a:tblGrid>
              <a:tr h="8182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12,8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12,8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0,99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0"/>
            <a:ext cx="342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Карточка «Получи слово»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8" name="Заголовок 7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3243258" cy="471488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0,3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 3 – 0,6 =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1,2 · 3 – 1 : 2 =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0,04 · 50 – 1,4 =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3,6 · 4 – 4 ,4 =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9,2 – 4 · 1,7 =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2,5  ·  8 – 19,01 =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2,4  ·   5 + 0,8 =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4348" y="2428868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48" y="300037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4348" y="3571876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4348" y="414338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14348" y="4714884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4348" y="521495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4348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4348" y="242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4348" y="30003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14348" y="357187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14348" y="41433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14348" y="47148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5786" y="52149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387</TotalTime>
  <Words>892</Words>
  <Application>Microsoft Office PowerPoint</Application>
  <PresentationFormat>Экран (4:3)</PresentationFormat>
  <Paragraphs>169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Создание ситуации успеха на уроках математики</vt:lpstr>
      <vt:lpstr>Слайд 2</vt:lpstr>
      <vt:lpstr>Слайд 3</vt:lpstr>
      <vt:lpstr>Викторина</vt:lpstr>
      <vt:lpstr>Творческая работа по теме «Координатная плоскость»</vt:lpstr>
      <vt:lpstr>Слайд 6</vt:lpstr>
      <vt:lpstr>Слайд 7</vt:lpstr>
      <vt:lpstr>Слайд 8</vt:lpstr>
      <vt:lpstr>                          0,3· 3 – 0,6 =                1,2 · 3 – 1 : 2 =                           0,04 · 50 – 1,4 =                3,6 · 4 – 4 ,4 =                 9,2 – 4 · 1,7 =                 2,5  ·  8 – 19,01 =                 2,4  ·   5 + 0,8 =        </vt:lpstr>
      <vt:lpstr>Слайд 10</vt:lpstr>
      <vt:lpstr>Урок-сказка по теме «Решение уравнений»</vt:lpstr>
      <vt:lpstr>Можно ли отразить жизнь моего класса в процентах? </vt:lpstr>
      <vt:lpstr>           Задача : «Наше свободное время»</vt:lpstr>
      <vt:lpstr>Слайд 14</vt:lpstr>
      <vt:lpstr>Запомнить? – Это так просто!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ситуации успеха на уроках математики</dc:title>
  <dc:creator>Admin</dc:creator>
  <cp:lastModifiedBy>Рания</cp:lastModifiedBy>
  <cp:revision>36</cp:revision>
  <dcterms:created xsi:type="dcterms:W3CDTF">2012-02-08T13:04:33Z</dcterms:created>
  <dcterms:modified xsi:type="dcterms:W3CDTF">2012-02-17T07:35:05Z</dcterms:modified>
</cp:coreProperties>
</file>