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D547CD-CF4A-4C13-A190-289EDBD4E4CC}" type="datetimeFigureOut">
              <a:rPr lang="ru-RU" smtClean="0"/>
              <a:pPr/>
              <a:t>07.11.2014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66756-4775-40C7-9AC4-378A7199061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07.11.2014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F:\&#1040;.&#1040;.%20&#1060;&#1077;&#1090;%20-%20&#1064;&#1105;&#1087;&#1086;&#1090;%20&#1088;&#1086;&#1073;&#1082;&#1086;&#1077;%20&#1076;&#1099;&#1093;&#1072;&#1085;&#1100;&#1077;%20(&#1095;&#1080;&#1090;&#1072;&#1077;&#1090;%20&#1042;.&#1053;.%20&#1060;&#1080;&#1083;&#1086;&#1085;&#1086;&#1074;%20).mp3"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500306"/>
            <a:ext cx="8229600" cy="1714512"/>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Жизнь и творчество Афанасия Афанасьевича Фета</a:t>
            </a:r>
            <a:endParaRPr lang="ru-RU"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Содержимое 2"/>
          <p:cNvSpPr>
            <a:spLocks noGrp="1"/>
          </p:cNvSpPr>
          <p:nvPr>
            <p:ph idx="1"/>
          </p:nvPr>
        </p:nvSpPr>
        <p:spPr>
          <a:xfrm>
            <a:off x="5715008" y="4643446"/>
            <a:ext cx="3014626" cy="1785950"/>
          </a:xfrm>
        </p:spPr>
        <p:txBody>
          <a:bodyPr>
            <a:normAutofit/>
          </a:bodyPr>
          <a:lstStyle/>
          <a:p>
            <a:pPr>
              <a:buNone/>
            </a:pPr>
            <a:endParaRPr lang="ru-RU" dirty="0">
              <a:solidFill>
                <a:schemeClr val="accent4">
                  <a:lumMod val="75000"/>
                </a:schemeClr>
              </a:solidFill>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358246" cy="2786082"/>
          </a:xfrm>
        </p:spPr>
        <p:txBody>
          <a:bodyPr>
            <a:noAutofit/>
          </a:bodyPr>
          <a:lstStyle/>
          <a:p>
            <a:r>
              <a:rPr lang="ru-RU" sz="4000" dirty="0" smtClean="0"/>
              <a:t>Семья</a:t>
            </a:r>
            <a:r>
              <a:rPr lang="ru-RU" sz="2400" dirty="0" smtClean="0"/>
              <a:t/>
            </a:r>
            <a:br>
              <a:rPr lang="ru-RU" sz="2400" dirty="0" smtClean="0"/>
            </a:br>
            <a:r>
              <a:rPr lang="ru-RU" sz="2400" dirty="0" smtClean="0"/>
              <a:t> </a:t>
            </a:r>
            <a:r>
              <a:rPr lang="ru-RU" sz="2000" dirty="0" smtClean="0"/>
              <a:t>В возрасте 37 лет Афанасий Фет женился на Марии Боткиной, дочери богатого чаеторговца. Его жена не отличалась молодостью и красотой. Это был брак по расчету. Перед свадьбой поэт открыл невесте правду о своем происхождении, а также о некоем «родовом проклятии», которое могло стать серьезным препятствием для их брака. Но Марию Боткину не испугали эти признания, и в 1857 году они поженились.</a:t>
            </a:r>
            <a:br>
              <a:rPr lang="ru-RU" sz="2000" dirty="0" smtClean="0"/>
            </a:br>
            <a:endParaRPr lang="ru-RU" sz="2000" dirty="0"/>
          </a:p>
        </p:txBody>
      </p:sp>
      <p:pic>
        <p:nvPicPr>
          <p:cNvPr id="4" name="Содержимое 3" descr="b25.jpg"/>
          <p:cNvPicPr>
            <a:picLocks noGrp="1" noChangeAspect="1"/>
          </p:cNvPicPr>
          <p:nvPr>
            <p:ph idx="1"/>
          </p:nvPr>
        </p:nvPicPr>
        <p:blipFill>
          <a:blip r:embed="rId2" cstate="print"/>
          <a:stretch>
            <a:fillRect/>
          </a:stretch>
        </p:blipFill>
        <p:spPr>
          <a:xfrm>
            <a:off x="1571604" y="2714620"/>
            <a:ext cx="6143668" cy="3908989"/>
          </a:xfrm>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 y="918402"/>
            <a:ext cx="3614734" cy="5296680"/>
          </a:xfrm>
        </p:spPr>
        <p:txBody>
          <a:bodyPr>
            <a:noAutofit/>
          </a:bodyPr>
          <a:lstStyle/>
          <a:p>
            <a:r>
              <a:rPr lang="ru-RU" sz="3600" dirty="0" smtClean="0"/>
              <a:t>Творчество</a:t>
            </a:r>
            <a:r>
              <a:rPr lang="ru-RU" sz="2000" dirty="0" smtClean="0"/>
              <a:t/>
            </a:r>
            <a:br>
              <a:rPr lang="ru-RU" sz="2000" dirty="0" smtClean="0"/>
            </a:br>
            <a:r>
              <a:rPr lang="ru-RU" sz="2000" dirty="0" smtClean="0"/>
              <a:t/>
            </a:r>
            <a:br>
              <a:rPr lang="ru-RU" sz="2000" dirty="0" smtClean="0"/>
            </a:br>
            <a:r>
              <a:rPr lang="ru-RU" sz="2000" dirty="0" smtClean="0"/>
              <a:t> Афанасий Фет оставил значительный след в русской литературе. Свой первый сборник стихов «Лирический пантеон» он выпустил, когда учился в университете. Первые стихи Фета были попыткой уйти от действительности. Он воспевал красоту природы, много писал о любви. Уже тогда в его творчестве проявилась характерная черта – он говорил о важных и вечных понятиях намеками, умел передавать тончайшие оттенки настроений, пробуждая у читателей чистые и светлые эмоции.</a:t>
            </a:r>
            <a:endParaRPr lang="ru-RU" sz="2000" dirty="0"/>
          </a:p>
        </p:txBody>
      </p:sp>
      <p:pic>
        <p:nvPicPr>
          <p:cNvPr id="4" name="Содержимое 3" descr="A._A._Fet__A._A._Fet._Stihotvoreniya.jpeg"/>
          <p:cNvPicPr>
            <a:picLocks noGrp="1" noChangeAspect="1"/>
          </p:cNvPicPr>
          <p:nvPr>
            <p:ph idx="1"/>
          </p:nvPr>
        </p:nvPicPr>
        <p:blipFill>
          <a:blip r:embed="rId2" cstate="print"/>
          <a:stretch>
            <a:fillRect/>
          </a:stretch>
        </p:blipFill>
        <p:spPr>
          <a:xfrm>
            <a:off x="4714876" y="928670"/>
            <a:ext cx="4000528" cy="5214974"/>
          </a:xfrm>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rmAutofit fontScale="90000"/>
          </a:bodyPr>
          <a:lstStyle/>
          <a:p>
            <a:r>
              <a:rPr lang="ru-RU" dirty="0" smtClean="0"/>
              <a:t>«Я пришел к тебе с приветом…»</a:t>
            </a:r>
            <a:endParaRPr lang="ru-RU" dirty="0"/>
          </a:p>
        </p:txBody>
      </p:sp>
      <p:sp>
        <p:nvSpPr>
          <p:cNvPr id="8" name="Содержимое 7"/>
          <p:cNvSpPr>
            <a:spLocks noGrp="1"/>
          </p:cNvSpPr>
          <p:nvPr>
            <p:ph idx="1"/>
          </p:nvPr>
        </p:nvSpPr>
        <p:spPr>
          <a:xfrm>
            <a:off x="457200" y="1935480"/>
            <a:ext cx="8686800" cy="4708230"/>
          </a:xfrm>
        </p:spPr>
        <p:txBody>
          <a:bodyPr numCol="2" anchor="ctr">
            <a:normAutofit fontScale="40000" lnSpcReduction="20000"/>
          </a:bodyPr>
          <a:lstStyle/>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Я пришел к тебе с приветом,</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Рассказать, что солнце встало,</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Что оно горячим светом</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По листам затрепетало;</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 </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Рассказать, что лес проснулся,</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Весь проснулся, веткой каждой,</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Каждой птицей встрепенулся</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И весенней полон жаждой;</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 </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Рассказать, что с той же страстью,</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Как вчера, пришел я снова,</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Что душа все так же счастью</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И тебе служить готова;</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 </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Рассказать, что  отовсюду</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На меня  весельем  веет, </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Что не  знаю  сам, что  буду </a:t>
            </a:r>
          </a:p>
          <a:p>
            <a:pPr marL="548640" indent="-411480">
              <a:buClr>
                <a:schemeClr val="tx1">
                  <a:shade val="95000"/>
                </a:schemeClr>
              </a:buClr>
              <a:buNone/>
              <a:defRPr/>
            </a:pPr>
            <a:r>
              <a:rPr lang="ru-RU" sz="5900" b="1" dirty="0" smtClean="0">
                <a:solidFill>
                  <a:schemeClr val="tx2">
                    <a:lumMod val="90000"/>
                  </a:schemeClr>
                </a:solidFill>
                <a:latin typeface="Monotype Corsiva" pitchFamily="66" charset="0"/>
              </a:rPr>
              <a:t>Петь, – но  только  песня  зреет.</a:t>
            </a:r>
            <a:endParaRPr lang="ru-RU" sz="5900" b="1" dirty="0" smtClean="0">
              <a:solidFill>
                <a:schemeClr val="tx2">
                  <a:lumMod val="90000"/>
                </a:schemeClr>
              </a:solidFill>
            </a:endParaRPr>
          </a:p>
          <a:p>
            <a:pPr marL="548640" indent="-411480" algn="r">
              <a:buClr>
                <a:schemeClr val="tx1">
                  <a:shade val="95000"/>
                </a:schemeClr>
              </a:buClr>
              <a:buNone/>
              <a:defRPr/>
            </a:pPr>
            <a:r>
              <a:rPr lang="ru-RU" sz="7000" dirty="0" smtClean="0">
                <a:solidFill>
                  <a:schemeClr val="tx2">
                    <a:lumMod val="90000"/>
                  </a:schemeClr>
                </a:solidFill>
              </a:rPr>
              <a:t>1843  </a:t>
            </a:r>
          </a:p>
          <a:p>
            <a:endParaRPr lang="ru-RU" dirty="0"/>
          </a:p>
        </p:txBody>
      </p:sp>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071546"/>
            <a:ext cx="3043230" cy="5510994"/>
          </a:xfrm>
        </p:spPr>
        <p:txBody>
          <a:bodyPr>
            <a:noAutofit/>
          </a:bodyPr>
          <a:lstStyle/>
          <a:p>
            <a:r>
              <a:rPr lang="ru-RU" sz="2000" dirty="0" smtClean="0"/>
              <a:t>В этом стихотворении нет ни одного глагола, однако статичное описание пространства передаёт само движение времени.</a:t>
            </a:r>
            <a:br>
              <a:rPr lang="ru-RU" sz="2000" dirty="0" smtClean="0"/>
            </a:br>
            <a:r>
              <a:rPr lang="ru-RU" sz="2000" dirty="0" smtClean="0"/>
              <a:t>Стихотворение принадлежит к числу лучших поэтических произведений лирического жанра. Впервые опубликовано в журнале </a:t>
            </a:r>
            <a:r>
              <a:rPr lang="en-US" sz="2000" dirty="0" smtClean="0"/>
              <a:t>«</a:t>
            </a:r>
            <a:r>
              <a:rPr lang="ru-RU" sz="2000" dirty="0" smtClean="0"/>
              <a:t>Москвитянин</a:t>
            </a:r>
            <a:r>
              <a:rPr lang="en-US" sz="2000" dirty="0" smtClean="0"/>
              <a:t>» (1850 </a:t>
            </a:r>
            <a:r>
              <a:rPr lang="ru-RU" sz="2000" dirty="0" smtClean="0"/>
              <a:t>год), потом переработано и в окончательном варианте, спустя шесть лет, напечатано в сборнике </a:t>
            </a:r>
            <a:r>
              <a:rPr lang="en-US" sz="2000" dirty="0" smtClean="0"/>
              <a:t>«</a:t>
            </a:r>
            <a:r>
              <a:rPr lang="ru-RU" sz="2000" dirty="0" smtClean="0"/>
              <a:t>Стихотворения А. А. Фета</a:t>
            </a:r>
            <a:r>
              <a:rPr lang="en-US" sz="2000" dirty="0" smtClean="0"/>
              <a:t>» </a:t>
            </a:r>
            <a:r>
              <a:rPr lang="ru-RU" sz="2000" dirty="0" smtClean="0"/>
              <a:t/>
            </a:r>
            <a:br>
              <a:rPr lang="ru-RU" sz="2000" dirty="0" smtClean="0"/>
            </a:br>
            <a:endParaRPr lang="ru-RU" sz="2000" dirty="0"/>
          </a:p>
        </p:txBody>
      </p:sp>
      <p:sp>
        <p:nvSpPr>
          <p:cNvPr id="5" name="Прямоугольник 4"/>
          <p:cNvSpPr/>
          <p:nvPr/>
        </p:nvSpPr>
        <p:spPr>
          <a:xfrm>
            <a:off x="357158" y="357166"/>
            <a:ext cx="7929586" cy="707886"/>
          </a:xfrm>
          <a:prstGeom prst="rect">
            <a:avLst/>
          </a:prstGeom>
        </p:spPr>
        <p:txBody>
          <a:bodyPr wrap="square">
            <a:spAutoFit/>
          </a:bodyPr>
          <a:lstStyle/>
          <a:p>
            <a:pPr algn="ctr"/>
            <a:r>
              <a:rPr lang="en-US" sz="4000" dirty="0" smtClean="0"/>
              <a:t>« </a:t>
            </a:r>
            <a:r>
              <a:rPr lang="ru-RU" sz="4000" b="1" i="1" dirty="0" smtClean="0"/>
              <a:t>Шёпот, робкое дыханье…</a:t>
            </a:r>
            <a:r>
              <a:rPr lang="en-US" sz="4000" dirty="0" smtClean="0"/>
              <a:t> »</a:t>
            </a:r>
            <a:endParaRPr lang="ru-RU" sz="4000" b="1" i="1" dirty="0"/>
          </a:p>
        </p:txBody>
      </p:sp>
      <p:sp>
        <p:nvSpPr>
          <p:cNvPr id="6" name="Прямоугольник 5"/>
          <p:cNvSpPr/>
          <p:nvPr/>
        </p:nvSpPr>
        <p:spPr>
          <a:xfrm flipV="1">
            <a:off x="3428992" y="3613666"/>
            <a:ext cx="71438" cy="369332"/>
          </a:xfrm>
          <a:prstGeom prst="rect">
            <a:avLst/>
          </a:prstGeom>
        </p:spPr>
        <p:txBody>
          <a:bodyPr wrap="square">
            <a:spAutoFit/>
          </a:bodyPr>
          <a:lstStyle/>
          <a:p>
            <a:r>
              <a:rPr lang="en-US" dirty="0" smtClean="0"/>
              <a:t>«</a:t>
            </a:r>
            <a:endParaRPr lang="ru-RU" dirty="0"/>
          </a:p>
        </p:txBody>
      </p:sp>
      <p:pic>
        <p:nvPicPr>
          <p:cNvPr id="14" name="Содержимое 13" descr="0031-031-SHjopot-robkoe-dykhane-Treli-solovja-Serebro-i-kolykhane-Sonnogo.jpg"/>
          <p:cNvPicPr>
            <a:picLocks noGrp="1" noChangeAspect="1"/>
          </p:cNvPicPr>
          <p:nvPr>
            <p:ph idx="1"/>
          </p:nvPr>
        </p:nvPicPr>
        <p:blipFill>
          <a:blip r:embed="rId3" cstate="print"/>
          <a:stretch>
            <a:fillRect/>
          </a:stretch>
        </p:blipFill>
        <p:spPr>
          <a:xfrm>
            <a:off x="3571868" y="1000108"/>
            <a:ext cx="5012388" cy="5357850"/>
          </a:xfrm>
        </p:spPr>
      </p:pic>
      <p:pic>
        <p:nvPicPr>
          <p:cNvPr id="7" name="А.А. Фет - Шёпот робкое дыханье (читает В.Н. Филонов ).mp3">
            <a:hlinkClick r:id="" action="ppaction://media"/>
          </p:cNvPr>
          <p:cNvPicPr>
            <a:picLocks noRot="1" noChangeAspect="1"/>
          </p:cNvPicPr>
          <p:nvPr>
            <a:audioFile r:link="rId1"/>
          </p:nvPr>
        </p:nvPicPr>
        <p:blipFill>
          <a:blip r:embed="rId4"/>
          <a:stretch>
            <a:fillRect/>
          </a:stretch>
        </p:blipFill>
        <p:spPr>
          <a:xfrm>
            <a:off x="8643966" y="6357958"/>
            <a:ext cx="304800" cy="304800"/>
          </a:xfrm>
          <a:prstGeom prst="rect">
            <a:avLst/>
          </a:prstGeom>
        </p:spPr>
      </p:pic>
    </p:spTree>
  </p:cSld>
  <p:clrMapOvr>
    <a:masterClrMapping/>
  </p:clrMapOvr>
  <p:transition>
    <p:randomBa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4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3543296" cy="5510994"/>
          </a:xfrm>
        </p:spPr>
        <p:txBody>
          <a:bodyPr>
            <a:normAutofit fontScale="90000"/>
          </a:bodyPr>
          <a:lstStyle/>
          <a:p>
            <a:r>
              <a:rPr lang="ru-RU" sz="2800" dirty="0" smtClean="0">
                <a:solidFill>
                  <a:schemeClr val="tx1">
                    <a:lumMod val="95000"/>
                  </a:schemeClr>
                </a:solidFill>
              </a:rPr>
              <a:t>1883, 1885, 1888, 1891 годы  –  Фет выпускает  четыре  сборника  своих  стихов  под  общим  названием  «Вечерние огни».  В  сборник  входят  в  общей сложности  более  трехсот  стихотворений. Был  подготовлен также  и  пятый том сборника,  но  Фет не успевает его издать.</a:t>
            </a:r>
            <a:endParaRPr lang="ru-RU" sz="2800" dirty="0">
              <a:solidFill>
                <a:schemeClr val="tx1">
                  <a:lumMod val="95000"/>
                </a:schemeClr>
              </a:solidFill>
            </a:endParaRPr>
          </a:p>
        </p:txBody>
      </p:sp>
      <p:pic>
        <p:nvPicPr>
          <p:cNvPr id="4" name="Содержимое 3" descr="87_3.jpg"/>
          <p:cNvPicPr>
            <a:picLocks noGrp="1" noChangeAspect="1"/>
          </p:cNvPicPr>
          <p:nvPr>
            <p:ph idx="1"/>
          </p:nvPr>
        </p:nvPicPr>
        <p:blipFill>
          <a:blip r:embed="rId2" cstate="print"/>
          <a:stretch>
            <a:fillRect/>
          </a:stretch>
        </p:blipFill>
        <p:spPr>
          <a:xfrm>
            <a:off x="4714876" y="1214422"/>
            <a:ext cx="3643338" cy="5171189"/>
          </a:xfrm>
        </p:spPr>
      </p:pic>
      <p:sp>
        <p:nvSpPr>
          <p:cNvPr id="5" name="Прямоугольник 4"/>
          <p:cNvSpPr/>
          <p:nvPr/>
        </p:nvSpPr>
        <p:spPr>
          <a:xfrm>
            <a:off x="0" y="214290"/>
            <a:ext cx="8858280" cy="769441"/>
          </a:xfrm>
          <a:prstGeom prst="rect">
            <a:avLst/>
          </a:prstGeom>
        </p:spPr>
        <p:txBody>
          <a:bodyPr wrap="square">
            <a:spAutoFit/>
          </a:bodyPr>
          <a:lstStyle/>
          <a:p>
            <a:pPr algn="ctr"/>
            <a:r>
              <a:rPr lang="ru-RU" sz="4400" b="1" i="1" dirty="0" smtClean="0"/>
              <a:t>Выпуск сборников</a:t>
            </a:r>
            <a:endParaRPr lang="ru-RU" sz="4400" b="1" i="1"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3571900" cy="5082366"/>
          </a:xfrm>
        </p:spPr>
        <p:txBody>
          <a:bodyPr>
            <a:noAutofit/>
          </a:bodyPr>
          <a:lstStyle/>
          <a:p>
            <a:r>
              <a:rPr lang="ru-RU" sz="2800" i="1" dirty="0" smtClean="0">
                <a:solidFill>
                  <a:schemeClr val="tx1">
                    <a:lumMod val="95000"/>
                  </a:schemeClr>
                </a:solidFill>
              </a:rPr>
              <a:t>21 ноября (3 декабря) 1892 год  –  Афанасия Афанасьевича Фета не стало.  Он умер у себя в имении. Похоронен  в селе </a:t>
            </a:r>
            <a:r>
              <a:rPr lang="ru-RU" sz="2800" i="1" dirty="0" err="1" smtClean="0">
                <a:solidFill>
                  <a:schemeClr val="tx1">
                    <a:lumMod val="95000"/>
                  </a:schemeClr>
                </a:solidFill>
              </a:rPr>
              <a:t>Клейменово</a:t>
            </a:r>
            <a:r>
              <a:rPr lang="ru-RU" sz="2800" i="1" dirty="0" smtClean="0">
                <a:solidFill>
                  <a:schemeClr val="tx1">
                    <a:lumMod val="95000"/>
                  </a:schemeClr>
                </a:solidFill>
              </a:rPr>
              <a:t>, родовом имении </a:t>
            </a:r>
            <a:r>
              <a:rPr lang="ru-RU" sz="2800" i="1" dirty="0" err="1" smtClean="0">
                <a:solidFill>
                  <a:schemeClr val="tx1">
                    <a:lumMod val="95000"/>
                  </a:schemeClr>
                </a:solidFill>
              </a:rPr>
              <a:t>Шеншиных</a:t>
            </a:r>
            <a:r>
              <a:rPr lang="ru-RU" sz="2800" i="1" dirty="0" smtClean="0">
                <a:solidFill>
                  <a:schemeClr val="tx1">
                    <a:lumMod val="95000"/>
                  </a:schemeClr>
                </a:solidFill>
              </a:rPr>
              <a:t>.</a:t>
            </a:r>
            <a:br>
              <a:rPr lang="ru-RU" sz="2800" i="1" dirty="0" smtClean="0">
                <a:solidFill>
                  <a:schemeClr val="tx1">
                    <a:lumMod val="95000"/>
                  </a:schemeClr>
                </a:solidFill>
              </a:rPr>
            </a:br>
            <a:r>
              <a:rPr lang="ru-RU" sz="2800" i="1" dirty="0" smtClean="0">
                <a:solidFill>
                  <a:srgbClr val="FFFF00"/>
                </a:solidFill>
              </a:rPr>
              <a:t/>
            </a:r>
            <a:br>
              <a:rPr lang="ru-RU" sz="2800" i="1" dirty="0" smtClean="0">
                <a:solidFill>
                  <a:srgbClr val="FFFF00"/>
                </a:solidFill>
              </a:rPr>
            </a:br>
            <a:endParaRPr lang="ru-RU" sz="2800" dirty="0"/>
          </a:p>
        </p:txBody>
      </p:sp>
      <p:pic>
        <p:nvPicPr>
          <p:cNvPr id="4" name="Содержимое 3" descr="images (1).jpg"/>
          <p:cNvPicPr>
            <a:picLocks noGrp="1" noChangeAspect="1"/>
          </p:cNvPicPr>
          <p:nvPr>
            <p:ph idx="1"/>
          </p:nvPr>
        </p:nvPicPr>
        <p:blipFill>
          <a:blip r:embed="rId2" cstate="print"/>
          <a:stretch>
            <a:fillRect/>
          </a:stretch>
        </p:blipFill>
        <p:spPr>
          <a:xfrm>
            <a:off x="4857752" y="1285860"/>
            <a:ext cx="3643338" cy="5309184"/>
          </a:xfrm>
        </p:spPr>
      </p:pic>
      <p:sp>
        <p:nvSpPr>
          <p:cNvPr id="5" name="Прямоугольник 4"/>
          <p:cNvSpPr/>
          <p:nvPr/>
        </p:nvSpPr>
        <p:spPr>
          <a:xfrm>
            <a:off x="2500298" y="357166"/>
            <a:ext cx="3931910" cy="830997"/>
          </a:xfrm>
          <a:prstGeom prst="rect">
            <a:avLst/>
          </a:prstGeom>
        </p:spPr>
        <p:txBody>
          <a:bodyPr wrap="none">
            <a:spAutoFit/>
          </a:bodyPr>
          <a:lstStyle/>
          <a:p>
            <a:r>
              <a:rPr lang="ru-RU" sz="4800" dirty="0" smtClean="0"/>
              <a:t>Смерть поэта</a:t>
            </a:r>
            <a:endParaRPr lang="ru-RU" sz="4800"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1143000"/>
          </a:xfrm>
        </p:spPr>
        <p:txBody>
          <a:bodyPr/>
          <a:lstStyle/>
          <a:p>
            <a:pPr algn="ctr"/>
            <a:r>
              <a:rPr lang="ru-RU" dirty="0" smtClean="0"/>
              <a:t>Память в честь А.А. Фета</a:t>
            </a:r>
            <a:endParaRPr lang="ru-RU" dirty="0"/>
          </a:p>
        </p:txBody>
      </p:sp>
      <p:sp>
        <p:nvSpPr>
          <p:cNvPr id="3" name="Текст 2"/>
          <p:cNvSpPr>
            <a:spLocks noGrp="1"/>
          </p:cNvSpPr>
          <p:nvPr>
            <p:ph type="body" idx="1"/>
          </p:nvPr>
        </p:nvSpPr>
        <p:spPr>
          <a:xfrm>
            <a:off x="571472" y="1643050"/>
            <a:ext cx="4040188" cy="659352"/>
          </a:xfrm>
        </p:spPr>
        <p:txBody>
          <a:bodyPr/>
          <a:lstStyle/>
          <a:p>
            <a:r>
              <a:rPr lang="ru-RU" dirty="0" smtClean="0"/>
              <a:t>Памятник в городе Орёл</a:t>
            </a:r>
            <a:endParaRPr lang="ru-RU" dirty="0"/>
          </a:p>
        </p:txBody>
      </p:sp>
      <p:sp>
        <p:nvSpPr>
          <p:cNvPr id="4" name="Текст 3"/>
          <p:cNvSpPr>
            <a:spLocks noGrp="1"/>
          </p:cNvSpPr>
          <p:nvPr>
            <p:ph type="body" sz="half" idx="3"/>
          </p:nvPr>
        </p:nvSpPr>
        <p:spPr>
          <a:xfrm>
            <a:off x="4714876" y="1643050"/>
            <a:ext cx="4041775" cy="654843"/>
          </a:xfrm>
        </p:spPr>
        <p:txBody>
          <a:bodyPr/>
          <a:lstStyle/>
          <a:p>
            <a:r>
              <a:rPr lang="ru-RU" dirty="0" smtClean="0"/>
              <a:t>Памятник в Мценске</a:t>
            </a:r>
            <a:endParaRPr lang="ru-RU" dirty="0"/>
          </a:p>
        </p:txBody>
      </p:sp>
      <p:pic>
        <p:nvPicPr>
          <p:cNvPr id="7" name="Содержимое 6" descr="3.jpg"/>
          <p:cNvPicPr>
            <a:picLocks noGrp="1" noChangeAspect="1"/>
          </p:cNvPicPr>
          <p:nvPr>
            <p:ph sz="quarter" idx="2"/>
          </p:nvPr>
        </p:nvPicPr>
        <p:blipFill>
          <a:blip r:embed="rId2" cstate="print"/>
          <a:stretch>
            <a:fillRect/>
          </a:stretch>
        </p:blipFill>
        <p:spPr>
          <a:xfrm>
            <a:off x="1071538" y="2357430"/>
            <a:ext cx="2953883" cy="4003683"/>
          </a:xfrm>
        </p:spPr>
      </p:pic>
      <p:pic>
        <p:nvPicPr>
          <p:cNvPr id="8" name="Содержимое 7" descr="image011_1549019518_.jpg"/>
          <p:cNvPicPr>
            <a:picLocks noGrp="1" noChangeAspect="1"/>
          </p:cNvPicPr>
          <p:nvPr>
            <p:ph sz="quarter" idx="4"/>
          </p:nvPr>
        </p:nvPicPr>
        <p:blipFill>
          <a:blip r:embed="rId3" cstate="print"/>
          <a:stretch>
            <a:fillRect/>
          </a:stretch>
        </p:blipFill>
        <p:spPr>
          <a:xfrm>
            <a:off x="4714876" y="2357430"/>
            <a:ext cx="4214842" cy="4000528"/>
          </a:xfr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4286280" cy="5715040"/>
          </a:xfrm>
        </p:spPr>
        <p:txBody>
          <a:bodyPr>
            <a:noAutofit/>
          </a:bodyPr>
          <a:lstStyle/>
          <a:p>
            <a:r>
              <a:rPr lang="ru-RU" sz="3200" dirty="0" smtClean="0">
                <a:solidFill>
                  <a:schemeClr val="accent3">
                    <a:lumMod val="60000"/>
                    <a:lumOff val="40000"/>
                  </a:schemeClr>
                </a:solidFill>
              </a:rPr>
              <a:t>Фет Афанасий Афанасьевич (5 декабря 1820 года –3 декабря 1892)-  великий русский поэт-лирик, мемуарист, переводчик, член-корреспондент Петербургской АН (1886). </a:t>
            </a:r>
            <a:r>
              <a:rPr lang="ru-RU" sz="2800" dirty="0" smtClean="0"/>
              <a:t/>
            </a:r>
            <a:br>
              <a:rPr lang="ru-RU" sz="2800" dirty="0" smtClean="0"/>
            </a:br>
            <a:endParaRPr lang="ru-RU" sz="2800" dirty="0"/>
          </a:p>
        </p:txBody>
      </p:sp>
      <p:pic>
        <p:nvPicPr>
          <p:cNvPr id="5" name="Содержимое 4" descr="7166befa7514031efbb991debf2.jpg"/>
          <p:cNvPicPr>
            <a:picLocks noGrp="1" noChangeAspect="1"/>
          </p:cNvPicPr>
          <p:nvPr>
            <p:ph idx="1"/>
          </p:nvPr>
        </p:nvPicPr>
        <p:blipFill>
          <a:blip r:embed="rId2" cstate="print"/>
          <a:stretch>
            <a:fillRect/>
          </a:stretch>
        </p:blipFill>
        <p:spPr>
          <a:xfrm>
            <a:off x="4786314" y="1285860"/>
            <a:ext cx="3607147" cy="4643470"/>
          </a:xfr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285860"/>
            <a:ext cx="3286148" cy="5143536"/>
          </a:xfrm>
        </p:spPr>
        <p:txBody>
          <a:bodyPr>
            <a:normAutofit fontScale="90000"/>
          </a:bodyPr>
          <a:lstStyle/>
          <a:p>
            <a:pPr algn="l"/>
            <a:r>
              <a:rPr lang="ru-RU" sz="3600" dirty="0" smtClean="0">
                <a:solidFill>
                  <a:schemeClr val="accent4">
                    <a:lumMod val="20000"/>
                    <a:lumOff val="80000"/>
                  </a:schemeClr>
                </a:solidFill>
              </a:rPr>
              <a:t>Фет родился в Новоселках – небольшом имении, расположенном в Мценском уезде Орловской губернии</a:t>
            </a:r>
            <a:br>
              <a:rPr lang="ru-RU" sz="3600" dirty="0" smtClean="0">
                <a:solidFill>
                  <a:schemeClr val="accent4">
                    <a:lumMod val="20000"/>
                    <a:lumOff val="80000"/>
                  </a:schemeClr>
                </a:solidFill>
              </a:rPr>
            </a:br>
            <a:r>
              <a:rPr lang="ru-RU" sz="4400" dirty="0" smtClean="0">
                <a:solidFill>
                  <a:schemeClr val="accent4">
                    <a:lumMod val="20000"/>
                    <a:lumOff val="80000"/>
                  </a:schemeClr>
                </a:solidFill>
              </a:rPr>
              <a:t/>
            </a:r>
            <a:br>
              <a:rPr lang="ru-RU" sz="4400" dirty="0" smtClean="0">
                <a:solidFill>
                  <a:schemeClr val="accent4">
                    <a:lumMod val="20000"/>
                    <a:lumOff val="80000"/>
                  </a:schemeClr>
                </a:solidFill>
              </a:rPr>
            </a:br>
            <a:endParaRPr lang="ru-RU" sz="4400" dirty="0">
              <a:solidFill>
                <a:schemeClr val="accent4">
                  <a:lumMod val="20000"/>
                  <a:lumOff val="80000"/>
                </a:schemeClr>
              </a:solidFill>
            </a:endParaRPr>
          </a:p>
        </p:txBody>
      </p:sp>
      <p:pic>
        <p:nvPicPr>
          <p:cNvPr id="4" name="Содержимое 4"/>
          <p:cNvPicPr>
            <a:picLocks noGrp="1"/>
          </p:cNvPicPr>
          <p:nvPr>
            <p:ph sz="half" idx="4294967295"/>
          </p:nvPr>
        </p:nvPicPr>
        <p:blipFill>
          <a:blip r:embed="rId2" cstate="print"/>
          <a:srcRect/>
          <a:stretch>
            <a:fillRect/>
          </a:stretch>
        </p:blipFill>
        <p:spPr>
          <a:xfrm>
            <a:off x="3714744" y="1285860"/>
            <a:ext cx="5143504" cy="4429156"/>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Детство</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Текст 2"/>
          <p:cNvSpPr>
            <a:spLocks noGrp="1"/>
          </p:cNvSpPr>
          <p:nvPr>
            <p:ph type="body" idx="1"/>
          </p:nvPr>
        </p:nvSpPr>
        <p:spPr>
          <a:xfrm>
            <a:off x="428596" y="1714488"/>
            <a:ext cx="4140230" cy="1500198"/>
          </a:xfrm>
        </p:spPr>
        <p:txBody>
          <a:bodyPr/>
          <a:lstStyle/>
          <a:p>
            <a:r>
              <a:rPr lang="ru-RU" dirty="0" smtClean="0"/>
              <a:t>◊ Его родной отец – Иоганн Петр Вильгельм Фет, асессор городского суда в Дармштадте</a:t>
            </a:r>
          </a:p>
          <a:p>
            <a:endParaRPr lang="ru-RU" dirty="0"/>
          </a:p>
        </p:txBody>
      </p:sp>
      <p:sp>
        <p:nvSpPr>
          <p:cNvPr id="4" name="Текст 3"/>
          <p:cNvSpPr>
            <a:spLocks noGrp="1"/>
          </p:cNvSpPr>
          <p:nvPr>
            <p:ph type="body" sz="half" idx="3"/>
          </p:nvPr>
        </p:nvSpPr>
        <p:spPr>
          <a:xfrm>
            <a:off x="4645025" y="1714488"/>
            <a:ext cx="4041775" cy="800113"/>
          </a:xfrm>
        </p:spPr>
        <p:txBody>
          <a:bodyPr>
            <a:noAutofit/>
          </a:bodyPr>
          <a:lstStyle/>
          <a:p>
            <a:r>
              <a:rPr lang="ru-RU" dirty="0" smtClean="0"/>
              <a:t>◊ Мать – Шарлотта Елизавета Беккер</a:t>
            </a:r>
            <a:endParaRPr lang="ru-RU" dirty="0"/>
          </a:p>
        </p:txBody>
      </p:sp>
      <p:pic>
        <p:nvPicPr>
          <p:cNvPr id="7" name="Содержимое 6" descr="ааа.jpeg"/>
          <p:cNvPicPr>
            <a:picLocks noGrp="1" noChangeAspect="1"/>
          </p:cNvPicPr>
          <p:nvPr>
            <p:ph sz="quarter" idx="2"/>
          </p:nvPr>
        </p:nvPicPr>
        <p:blipFill>
          <a:blip r:embed="rId2" cstate="print"/>
          <a:stretch>
            <a:fillRect/>
          </a:stretch>
        </p:blipFill>
        <p:spPr>
          <a:xfrm>
            <a:off x="642910" y="3000372"/>
            <a:ext cx="3214710" cy="3286148"/>
          </a:xfrm>
        </p:spPr>
      </p:pic>
      <p:pic>
        <p:nvPicPr>
          <p:cNvPr id="10" name="Содержимое 9" descr="Zelinsky2.jpg"/>
          <p:cNvPicPr>
            <a:picLocks noGrp="1" noChangeAspect="1"/>
          </p:cNvPicPr>
          <p:nvPr>
            <p:ph sz="quarter" idx="4"/>
          </p:nvPr>
        </p:nvPicPr>
        <p:blipFill>
          <a:blip r:embed="rId3" cstate="print"/>
          <a:stretch>
            <a:fillRect/>
          </a:stretch>
        </p:blipFill>
        <p:spPr>
          <a:xfrm>
            <a:off x="4929190" y="3000372"/>
            <a:ext cx="3038475" cy="3271835"/>
          </a:xfr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85794"/>
            <a:ext cx="8358246" cy="5582432"/>
          </a:xfrm>
        </p:spPr>
        <p:txBody>
          <a:bodyPr>
            <a:normAutofit/>
          </a:bodyPr>
          <a:lstStyle/>
          <a:p>
            <a:r>
              <a:rPr lang="ru-RU" sz="2800" dirty="0" smtClean="0"/>
              <a:t> Будучи на седьмом месяце беременности, Шарлотта оставила мужа и тайно уехала в Россию с 45-летним Афанасием </a:t>
            </a:r>
            <a:r>
              <a:rPr lang="ru-RU" sz="2800" dirty="0" err="1" smtClean="0"/>
              <a:t>Шеншиным</a:t>
            </a:r>
            <a:r>
              <a:rPr lang="ru-RU" sz="2800" dirty="0" smtClean="0"/>
              <a:t>. Когда родился мальчик, его крестили по православному обряду и назвали Афанасием. Он был записан сыном </a:t>
            </a:r>
            <a:r>
              <a:rPr lang="ru-RU" sz="2800" dirty="0" err="1" smtClean="0"/>
              <a:t>Шеншина</a:t>
            </a:r>
            <a:r>
              <a:rPr lang="ru-RU" sz="2800" dirty="0" smtClean="0"/>
              <a:t>. В 1822 году Шарлотта Елизавета Фет приняла православие и обвенчалась с Афанасием </a:t>
            </a:r>
            <a:r>
              <a:rPr lang="ru-RU" sz="2800" dirty="0" err="1" smtClean="0"/>
              <a:t>Шеншиным</a:t>
            </a:r>
            <a:r>
              <a:rPr lang="ru-RU" sz="2800" dirty="0" smtClean="0"/>
              <a:t>.</a:t>
            </a:r>
            <a:br>
              <a:rPr lang="ru-RU" sz="2800" dirty="0" smtClean="0"/>
            </a:br>
            <a:r>
              <a:rPr lang="ru-RU" sz="2800" dirty="0" smtClean="0"/>
              <a:t/>
            </a:r>
            <a:br>
              <a:rPr lang="ru-RU" sz="2800" dirty="0" smtClean="0"/>
            </a:br>
            <a:r>
              <a:rPr lang="ru-RU" sz="2800" dirty="0" smtClean="0"/>
              <a:t/>
            </a:r>
            <a:br>
              <a:rPr lang="ru-RU" sz="2800" dirty="0" smtClean="0"/>
            </a:br>
            <a:endParaRPr lang="ru-RU" sz="2800"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686800" cy="3000396"/>
          </a:xfrm>
        </p:spPr>
        <p:txBody>
          <a:bodyPr>
            <a:noAutofit/>
            <a:scene3d>
              <a:camera prst="orthographicFront"/>
              <a:lightRig rig="soft" dir="t">
                <a:rot lat="0" lon="0" rev="10800000"/>
              </a:lightRig>
            </a:scene3d>
            <a:sp3d>
              <a:bevelT w="27940" h="12700"/>
              <a:contourClr>
                <a:srgbClr val="DDDDDD"/>
              </a:contourClr>
            </a:sp3d>
          </a:bodyPr>
          <a:lstStyle/>
          <a:p>
            <a:r>
              <a:rPr lang="ru-RU" sz="4400" b="1" spc="150" dirty="0" smtClean="0">
                <a:ln w="11430"/>
                <a:solidFill>
                  <a:srgbClr val="F8F8F8"/>
                </a:solidFill>
                <a:effectLst>
                  <a:outerShdw blurRad="25400" algn="tl" rotWithShape="0">
                    <a:srgbClr val="000000">
                      <a:alpha val="43000"/>
                    </a:srgbClr>
                  </a:outerShdw>
                </a:effectLst>
              </a:rPr>
              <a:t>Образование</a:t>
            </a:r>
            <a:r>
              <a:rPr lang="ru-RU" sz="1800" b="1" spc="150" dirty="0" smtClean="0">
                <a:ln w="11430"/>
                <a:solidFill>
                  <a:srgbClr val="F8F8F8"/>
                </a:solidFill>
                <a:effectLst>
                  <a:outerShdw blurRad="25400" algn="tl" rotWithShape="0">
                    <a:srgbClr val="000000">
                      <a:alpha val="43000"/>
                    </a:srgbClr>
                  </a:outerShdw>
                </a:effectLst>
              </a:rPr>
              <a:t/>
            </a:r>
            <a:br>
              <a:rPr lang="ru-RU" sz="1800" b="1" spc="150" dirty="0" smtClean="0">
                <a:ln w="11430"/>
                <a:solidFill>
                  <a:srgbClr val="F8F8F8"/>
                </a:solidFill>
                <a:effectLst>
                  <a:outerShdw blurRad="25400" algn="tl" rotWithShape="0">
                    <a:srgbClr val="000000">
                      <a:alpha val="43000"/>
                    </a:srgbClr>
                  </a:outerShdw>
                </a:effectLst>
              </a:rPr>
            </a:br>
            <a:r>
              <a:rPr lang="ru-RU" sz="2000" b="1" spc="150" dirty="0" smtClean="0">
                <a:ln w="11430"/>
                <a:solidFill>
                  <a:srgbClr val="F8F8F8"/>
                </a:solidFill>
                <a:effectLst>
                  <a:outerShdw blurRad="25400" algn="tl" rotWithShape="0">
                    <a:srgbClr val="000000">
                      <a:alpha val="43000"/>
                    </a:srgbClr>
                  </a:outerShdw>
                </a:effectLst>
              </a:rPr>
              <a:t>Афанасий получил блестящее образование. Способному мальчику легко давалась учеба. В 1837 году он окончил частную немецкую школу-пансионат в городе </a:t>
            </a:r>
            <a:r>
              <a:rPr lang="ru-RU" sz="2000" b="1" spc="150" dirty="0" err="1" smtClean="0">
                <a:ln w="11430"/>
                <a:solidFill>
                  <a:srgbClr val="F8F8F8"/>
                </a:solidFill>
                <a:effectLst>
                  <a:outerShdw blurRad="25400" algn="tl" rotWithShape="0">
                    <a:srgbClr val="000000">
                      <a:alpha val="43000"/>
                    </a:srgbClr>
                  </a:outerShdw>
                </a:effectLst>
              </a:rPr>
              <a:t>Верро</a:t>
            </a:r>
            <a:r>
              <a:rPr lang="ru-RU" sz="2000" b="1" spc="150" dirty="0" smtClean="0">
                <a:ln w="11430"/>
                <a:solidFill>
                  <a:srgbClr val="F8F8F8"/>
                </a:solidFill>
                <a:effectLst>
                  <a:outerShdw blurRad="25400" algn="tl" rotWithShape="0">
                    <a:srgbClr val="000000">
                      <a:alpha val="43000"/>
                    </a:srgbClr>
                  </a:outerShdw>
                </a:effectLst>
              </a:rPr>
              <a:t>, в Эстонии. Уже тогда Фет начал писать стихи, проявлял интерес к литературе и классической филологии. После школы, чтобы подготовиться к поступлению в университет, он обучался в пансионате профессора Погодина, писателя, историка и журналиста. В 1838 году Афанасий Фет поступил на юридический, а потом – на философский факультет Московского университета, где учился на историко-филологическом (словесном) отделении.</a:t>
            </a:r>
            <a:endParaRPr lang="ru-RU" sz="2000" b="1" spc="150" dirty="0">
              <a:ln w="11430"/>
              <a:solidFill>
                <a:srgbClr val="F8F8F8"/>
              </a:solidFill>
              <a:effectLst>
                <a:outerShdw blurRad="25400" algn="tl" rotWithShape="0">
                  <a:srgbClr val="000000">
                    <a:alpha val="43000"/>
                  </a:srgbClr>
                </a:outerShdw>
              </a:effectLst>
            </a:endParaRPr>
          </a:p>
        </p:txBody>
      </p:sp>
      <p:pic>
        <p:nvPicPr>
          <p:cNvPr id="4" name="Содержимое 4"/>
          <p:cNvPicPr>
            <a:picLocks noGrp="1"/>
          </p:cNvPicPr>
          <p:nvPr>
            <p:ph idx="1"/>
          </p:nvPr>
        </p:nvPicPr>
        <p:blipFill>
          <a:blip r:embed="rId2" cstate="print"/>
          <a:srcRect/>
          <a:stretch>
            <a:fillRect/>
          </a:stretch>
        </p:blipFill>
        <p:spPr>
          <a:xfrm>
            <a:off x="2071670" y="3714728"/>
            <a:ext cx="4500593" cy="3143272"/>
          </a:xfr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3867920"/>
          </a:xfrm>
        </p:spPr>
        <p:txBody>
          <a:bodyPr>
            <a:noAutofit/>
          </a:bodyPr>
          <a:lstStyle/>
          <a:p>
            <a:pPr>
              <a:defRPr/>
            </a:pPr>
            <a:r>
              <a:rPr lang="ru-RU" sz="3600" dirty="0" smtClean="0"/>
              <a:t>Начало творческого пути</a:t>
            </a:r>
            <a:br>
              <a:rPr lang="ru-RU" sz="3600" dirty="0" smtClean="0"/>
            </a:br>
            <a:r>
              <a:rPr lang="ru-RU" sz="2000" dirty="0" smtClean="0"/>
              <a:t>В университете Афанасий сблизился с одним из студентов – Аполлоном Григорьевым, который тоже увлекался поэзией. Они вместе стали посещать кружок студентов, которые усиленно занимались философией и литературой. При участии Григорьева Фет выпустил свой первый сборник стихов «Лирический пантеон». Высказывания Белинского и Гоголя вдохновили Афанасия Фета на дальнейшее творчество. В 1842 году его стихи были опубликованы во многих изданиях, в числе которых были популярные журналы «Отечественные записки» и «Москвитянин». В 1844 году Фет окончил университет.</a:t>
            </a:r>
            <a:endParaRPr lang="ru-RU" sz="2000" dirty="0"/>
          </a:p>
        </p:txBody>
      </p:sp>
      <p:pic>
        <p:nvPicPr>
          <p:cNvPr id="6" name="Содержимое 4"/>
          <p:cNvPicPr>
            <a:picLocks noGrp="1"/>
          </p:cNvPicPr>
          <p:nvPr>
            <p:ph idx="1"/>
          </p:nvPr>
        </p:nvPicPr>
        <p:blipFill>
          <a:blip r:embed="rId2" cstate="print"/>
          <a:srcRect/>
          <a:stretch>
            <a:fillRect/>
          </a:stretch>
        </p:blipFill>
        <p:spPr>
          <a:xfrm>
            <a:off x="428596" y="4357694"/>
            <a:ext cx="1658387" cy="2252658"/>
          </a:xfrm>
        </p:spPr>
      </p:pic>
      <p:sp>
        <p:nvSpPr>
          <p:cNvPr id="7" name="Прямоугольник 6"/>
          <p:cNvSpPr/>
          <p:nvPr/>
        </p:nvSpPr>
        <p:spPr>
          <a:xfrm>
            <a:off x="2214546" y="5715016"/>
            <a:ext cx="4572000" cy="923330"/>
          </a:xfrm>
          <a:prstGeom prst="rect">
            <a:avLst/>
          </a:prstGeom>
        </p:spPr>
        <p:txBody>
          <a:bodyPr>
            <a:spAutoFit/>
          </a:bodyPr>
          <a:lstStyle/>
          <a:p>
            <a:pPr algn="ctr">
              <a:defRPr/>
            </a:pPr>
            <a:r>
              <a:rPr lang="ru-RU" dirty="0" smtClean="0"/>
              <a:t>«…</a:t>
            </a:r>
            <a:r>
              <a:rPr lang="ru-RU" b="1" dirty="0" smtClean="0"/>
              <a:t>из живущих в Москве поэтов всех даровитее г-н Фет».</a:t>
            </a:r>
          </a:p>
          <a:p>
            <a:pPr algn="r">
              <a:defRPr/>
            </a:pPr>
            <a:r>
              <a:rPr lang="ru-RU" i="1" dirty="0" smtClean="0">
                <a:solidFill>
                  <a:prstClr val="white"/>
                </a:solidFill>
              </a:rPr>
              <a:t> В.Г. Белинский</a:t>
            </a:r>
            <a:endParaRPr lang="ru-RU" dirty="0"/>
          </a:p>
        </p:txBody>
      </p:sp>
      <p:sp>
        <p:nvSpPr>
          <p:cNvPr id="8" name="Прямоугольник 7"/>
          <p:cNvSpPr/>
          <p:nvPr/>
        </p:nvSpPr>
        <p:spPr>
          <a:xfrm>
            <a:off x="2357422" y="4500570"/>
            <a:ext cx="4572000" cy="923330"/>
          </a:xfrm>
          <a:prstGeom prst="rect">
            <a:avLst/>
          </a:prstGeom>
        </p:spPr>
        <p:txBody>
          <a:bodyPr>
            <a:spAutoFit/>
          </a:bodyPr>
          <a:lstStyle/>
          <a:p>
            <a:pPr algn="ctr">
              <a:defRPr/>
            </a:pPr>
            <a:r>
              <a:rPr lang="ru-RU" b="1" dirty="0" smtClean="0">
                <a:solidFill>
                  <a:prstClr val="white"/>
                </a:solidFill>
                <a:cs typeface="Arial" pitchFamily="34" charset="0"/>
              </a:rPr>
              <a:t>«Это несомненное дарование».</a:t>
            </a:r>
          </a:p>
          <a:p>
            <a:pPr algn="r">
              <a:defRPr/>
            </a:pPr>
            <a:endParaRPr lang="ru-RU" i="1" dirty="0" smtClean="0">
              <a:solidFill>
                <a:prstClr val="white"/>
              </a:solidFill>
            </a:endParaRPr>
          </a:p>
          <a:p>
            <a:pPr algn="r">
              <a:defRPr/>
            </a:pPr>
            <a:r>
              <a:rPr lang="ru-RU" i="1" dirty="0" smtClean="0">
                <a:solidFill>
                  <a:prstClr val="white"/>
                </a:solidFill>
              </a:rPr>
              <a:t>Н.В.Гоголь</a:t>
            </a:r>
            <a:r>
              <a:rPr lang="ru-RU" sz="1600" dirty="0" smtClean="0">
                <a:solidFill>
                  <a:prstClr val="white"/>
                </a:solidFill>
                <a:latin typeface="Times New Roman"/>
              </a:rPr>
              <a:t> </a:t>
            </a:r>
            <a:endParaRPr lang="ru-RU" sz="1600" dirty="0"/>
          </a:p>
        </p:txBody>
      </p:sp>
      <p:pic>
        <p:nvPicPr>
          <p:cNvPr id="9" name="Picture 8" descr="http://im2-tub.yandex.net/i?id=103834362-09"/>
          <p:cNvPicPr>
            <a:picLocks noChangeAspect="1" noChangeArrowheads="1"/>
          </p:cNvPicPr>
          <p:nvPr/>
        </p:nvPicPr>
        <p:blipFill>
          <a:blip r:embed="rId3" cstate="print"/>
          <a:srcRect b="9456"/>
          <a:stretch>
            <a:fillRect/>
          </a:stretch>
        </p:blipFill>
        <p:spPr bwMode="auto">
          <a:xfrm>
            <a:off x="7072330" y="4214818"/>
            <a:ext cx="1857388" cy="244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3400420" cy="5725308"/>
          </a:xfrm>
        </p:spPr>
        <p:txBody>
          <a:bodyPr>
            <a:normAutofit fontScale="90000"/>
          </a:bodyPr>
          <a:lstStyle/>
          <a:p>
            <a:r>
              <a:rPr lang="ru-RU" sz="4000" dirty="0" smtClean="0"/>
              <a:t>Военная служба</a:t>
            </a: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900" dirty="0" smtClean="0"/>
              <a:t>В 1845 году Фет уехал из Москвы и поступил в провинциальный кирасирский полк на юге России. Афанасий считал, что военная служба поможет ему вернуть утраченное дворянское звание. Через год после начала службы Фет получил звание офицера. В 1853 его перевели в гвардейский полк, который был расквартирован недалеко от Петербурга. Он часто бывал в столице, встречался с Тургеневым, Гончаровым, Некрасовым, сблизился с редакцией популярного журнала «Современник». В целом, воинская карьера поэта складывалась не очень удачно. В 1858 году Фет вышел в отставку, дослужившись до чина штаб-ротмистра.</a:t>
            </a:r>
            <a:endParaRPr lang="ru-RU" sz="1900" dirty="0"/>
          </a:p>
        </p:txBody>
      </p:sp>
      <p:pic>
        <p:nvPicPr>
          <p:cNvPr id="4" name="Содержимое 3" descr="fet.jpg"/>
          <p:cNvPicPr>
            <a:picLocks noGrp="1" noChangeAspect="1"/>
          </p:cNvPicPr>
          <p:nvPr>
            <p:ph idx="1"/>
          </p:nvPr>
        </p:nvPicPr>
        <p:blipFill>
          <a:blip r:embed="rId2" cstate="print"/>
          <a:stretch>
            <a:fillRect/>
          </a:stretch>
        </p:blipFill>
        <p:spPr>
          <a:xfrm>
            <a:off x="4643438" y="1285860"/>
            <a:ext cx="4143404" cy="5000660"/>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285860"/>
            <a:ext cx="4972056" cy="5153804"/>
          </a:xfrm>
        </p:spPr>
        <p:txBody>
          <a:bodyPr>
            <a:normAutofit fontScale="90000"/>
          </a:bodyPr>
          <a:lstStyle/>
          <a:p>
            <a:r>
              <a:rPr lang="ru-RU" sz="4000" dirty="0" smtClean="0"/>
              <a:t>Любовь </a:t>
            </a:r>
            <a:br>
              <a:rPr lang="ru-RU" sz="4000" dirty="0" smtClean="0"/>
            </a:br>
            <a:r>
              <a:rPr lang="ru-RU" sz="2700" dirty="0" smtClean="0"/>
              <a:t/>
            </a:r>
            <a:br>
              <a:rPr lang="ru-RU" sz="2700" dirty="0" smtClean="0"/>
            </a:br>
            <a:r>
              <a:rPr lang="ru-RU" sz="2700" dirty="0" smtClean="0"/>
              <a:t>В годы службы поэт пережил трагическую любовь, которая оказала влияние на все его дальнейшее творчество. Возлюбленная поэта, Мария </a:t>
            </a:r>
            <a:r>
              <a:rPr lang="ru-RU" sz="2700" dirty="0" err="1" smtClean="0"/>
              <a:t>Лазич</a:t>
            </a:r>
            <a:r>
              <a:rPr lang="ru-RU" sz="2700" dirty="0" smtClean="0"/>
              <a:t>, была из хорошей, но бедной семьи, что послужило препятствием для их брака. Они расстались, а через какое-то время девушка трагически погибла при пожаре. Память о своей несчастной любви поэт хранил до самой смерти.</a:t>
            </a:r>
            <a:br>
              <a:rPr lang="ru-RU" sz="2700" dirty="0" smtClean="0"/>
            </a:br>
            <a:r>
              <a:rPr lang="ru-RU" sz="2700" dirty="0" smtClean="0"/>
              <a:t/>
            </a:r>
            <a:br>
              <a:rPr lang="ru-RU" sz="2700" dirty="0" smtClean="0"/>
            </a:br>
            <a:r>
              <a:rPr lang="ru-RU" sz="2800" dirty="0" smtClean="0"/>
              <a:t> </a:t>
            </a:r>
            <a:endParaRPr lang="ru-RU" sz="2800" dirty="0"/>
          </a:p>
        </p:txBody>
      </p:sp>
      <p:pic>
        <p:nvPicPr>
          <p:cNvPr id="6" name="Содержимое 5" descr="83s9eq1ejv.jpg"/>
          <p:cNvPicPr>
            <a:picLocks noGrp="1" noChangeAspect="1"/>
          </p:cNvPicPr>
          <p:nvPr>
            <p:ph idx="1"/>
          </p:nvPr>
        </p:nvPicPr>
        <p:blipFill>
          <a:blip r:embed="rId2" cstate="print"/>
          <a:stretch>
            <a:fillRect/>
          </a:stretch>
        </p:blipFill>
        <p:spPr>
          <a:xfrm>
            <a:off x="5572132" y="1357298"/>
            <a:ext cx="3227527" cy="4389437"/>
          </a:xfrm>
        </p:spPr>
      </p:pic>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295</Words>
  <Application>Microsoft Office PowerPoint</Application>
  <PresentationFormat>Экран (4:3)</PresentationFormat>
  <Paragraphs>49</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       Жизнь и творчество Афанасия Афанасьевича Фета</vt:lpstr>
      <vt:lpstr>Фет Афанасий Афанасьевич (5 декабря 1820 года –3 декабря 1892)-  великий русский поэт-лирик, мемуарист, переводчик, член-корреспондент Петербургской АН (1886).  </vt:lpstr>
      <vt:lpstr>Фет родился в Новоселках – небольшом имении, расположенном в Мценском уезде Орловской губернии  </vt:lpstr>
      <vt:lpstr>Детство </vt:lpstr>
      <vt:lpstr> Будучи на седьмом месяце беременности, Шарлотта оставила мужа и тайно уехала в Россию с 45-летним Афанасием Шеншиным. Когда родился мальчик, его крестили по православному обряду и назвали Афанасием. Он был записан сыном Шеншина. В 1822 году Шарлотта Елизавета Фет приняла православие и обвенчалась с Афанасием Шеншиным.   </vt:lpstr>
      <vt:lpstr>Образование Афанасий получил блестящее образование. Способному мальчику легко давалась учеба. В 1837 году он окончил частную немецкую школу-пансионат в городе Верро, в Эстонии. Уже тогда Фет начал писать стихи, проявлял интерес к литературе и классической филологии. После школы, чтобы подготовиться к поступлению в университет, он обучался в пансионате профессора Погодина, писателя, историка и журналиста. В 1838 году Афанасий Фет поступил на юридический, а потом – на философский факультет Московского университета, где учился на историко-филологическом (словесном) отделении.</vt:lpstr>
      <vt:lpstr>Начало творческого пути В университете Афанасий сблизился с одним из студентов – Аполлоном Григорьевым, который тоже увлекался поэзией. Они вместе стали посещать кружок студентов, которые усиленно занимались философией и литературой. При участии Григорьева Фет выпустил свой первый сборник стихов «Лирический пантеон». Высказывания Белинского и Гоголя вдохновили Афанасия Фета на дальнейшее творчество. В 1842 году его стихи были опубликованы во многих изданиях, в числе которых были популярные журналы «Отечественные записки» и «Москвитянин». В 1844 году Фет окончил университет.</vt:lpstr>
      <vt:lpstr>Военная служба   В 1845 году Фет уехал из Москвы и поступил в провинциальный кирасирский полк на юге России. Афанасий считал, что военная служба поможет ему вернуть утраченное дворянское звание. Через год после начала службы Фет получил звание офицера. В 1853 его перевели в гвардейский полк, который был расквартирован недалеко от Петербурга. Он часто бывал в столице, встречался с Тургеневым, Гончаровым, Некрасовым, сблизился с редакцией популярного журнала «Современник». В целом, воинская карьера поэта складывалась не очень удачно. В 1858 году Фет вышел в отставку, дослужившись до чина штаб-ротмистра.</vt:lpstr>
      <vt:lpstr>Любовь   В годы службы поэт пережил трагическую любовь, которая оказала влияние на все его дальнейшее творчество. Возлюбленная поэта, Мария Лазич, была из хорошей, но бедной семьи, что послужило препятствием для их брака. Они расстались, а через какое-то время девушка трагически погибла при пожаре. Память о своей несчастной любви поэт хранил до самой смерти.   </vt:lpstr>
      <vt:lpstr>Семья  В возрасте 37 лет Афанасий Фет женился на Марии Боткиной, дочери богатого чаеторговца. Его жена не отличалась молодостью и красотой. Это был брак по расчету. Перед свадьбой поэт открыл невесте правду о своем происхождении, а также о некоем «родовом проклятии», которое могло стать серьезным препятствием для их брака. Но Марию Боткину не испугали эти признания, и в 1857 году они поженились. </vt:lpstr>
      <vt:lpstr>Творчество   Афанасий Фет оставил значительный след в русской литературе. Свой первый сборник стихов «Лирический пантеон» он выпустил, когда учился в университете. Первые стихи Фета были попыткой уйти от действительности. Он воспевал красоту природы, много писал о любви. Уже тогда в его творчестве проявилась характерная черта – он говорил о важных и вечных понятиях намеками, умел передавать тончайшие оттенки настроений, пробуждая у читателей чистые и светлые эмоции.</vt:lpstr>
      <vt:lpstr>«Я пришел к тебе с приветом…»</vt:lpstr>
      <vt:lpstr>В этом стихотворении нет ни одного глагола, однако статичное описание пространства передаёт само движение времени. Стихотворение принадлежит к числу лучших поэтических произведений лирического жанра. Впервые опубликовано в журнале «Москвитянин» (1850 год), потом переработано и в окончательном варианте, спустя шесть лет, напечатано в сборнике «Стихотворения А. А. Фета»  </vt:lpstr>
      <vt:lpstr>1883, 1885, 1888, 1891 годы  –  Фет выпускает  четыре  сборника  своих  стихов  под  общим  названием  «Вечерние огни».  В  сборник  входят  в  общей сложности  более  трехсот  стихотворений. Был  подготовлен также  и  пятый том сборника,  но  Фет не успевает его издать.</vt:lpstr>
      <vt:lpstr>21 ноября (3 декабря) 1892 год  –  Афанасия Афанасьевича Фета не стало.  Он умер у себя в имении. Похоронен  в селе Клейменово, родовом имении Шеншиных.  </vt:lpstr>
      <vt:lpstr>Память в честь А.А. Фета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User</cp:lastModifiedBy>
  <cp:revision>23</cp:revision>
  <dcterms:created xsi:type="dcterms:W3CDTF">2014-10-27T10:40:50Z</dcterms:created>
  <dcterms:modified xsi:type="dcterms:W3CDTF">2014-11-07T09:43:14Z</dcterms:modified>
</cp:coreProperties>
</file>