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1875" t="22500" r="19531" b="16250"/>
          <a:stretch>
            <a:fillRect/>
          </a:stretch>
        </p:blipFill>
        <p:spPr bwMode="auto">
          <a:xfrm>
            <a:off x="0" y="0"/>
            <a:ext cx="90755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85723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Завершающий этап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Кавказской войны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(1856-1864)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000372"/>
            <a:ext cx="6400800" cy="85725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§ 6, стр. 40, вопросы.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kavkazskaya-voyna.jpeg"/>
          <p:cNvPicPr>
            <a:picLocks noChangeAspect="1"/>
          </p:cNvPicPr>
          <p:nvPr/>
        </p:nvPicPr>
        <p:blipFill>
          <a:blip r:embed="rId3"/>
          <a:srcRect r="231" b="21638"/>
          <a:stretch>
            <a:fillRect/>
          </a:stretch>
        </p:blipFill>
        <p:spPr>
          <a:xfrm>
            <a:off x="1643042" y="3571876"/>
            <a:ext cx="5695660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1875" t="22500" r="19531" b="16250"/>
          <a:stretch>
            <a:fillRect/>
          </a:stretch>
        </p:blipFill>
        <p:spPr bwMode="auto">
          <a:xfrm>
            <a:off x="32042" y="0"/>
            <a:ext cx="90755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9001156" cy="727071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Активизация действий России на Кавказе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0504"/>
            <a:ext cx="2500298" cy="428628"/>
          </a:xfrm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Князь А.И. Барятинский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aryatinsky-01042008124521qVz.jpg"/>
          <p:cNvPicPr>
            <a:picLocks noChangeAspect="1"/>
          </p:cNvPicPr>
          <p:nvPr/>
        </p:nvPicPr>
        <p:blipFill>
          <a:blip r:embed="rId3"/>
          <a:srcRect l="8823" r="5882"/>
          <a:stretch>
            <a:fillRect/>
          </a:stretch>
        </p:blipFill>
        <p:spPr>
          <a:xfrm>
            <a:off x="0" y="928670"/>
            <a:ext cx="2285984" cy="3079731"/>
          </a:xfrm>
          <a:prstGeom prst="rect">
            <a:avLst/>
          </a:prstGeom>
        </p:spPr>
      </p:pic>
      <p:pic>
        <p:nvPicPr>
          <p:cNvPr id="6" name="Рисунок 5" descr="Shamil1.jpg"/>
          <p:cNvPicPr>
            <a:picLocks noChangeAspect="1"/>
          </p:cNvPicPr>
          <p:nvPr/>
        </p:nvPicPr>
        <p:blipFill>
          <a:blip r:embed="rId4"/>
          <a:srcRect l="19000" t="5068" r="17999" b="2449"/>
          <a:stretch>
            <a:fillRect/>
          </a:stretch>
        </p:blipFill>
        <p:spPr>
          <a:xfrm>
            <a:off x="7286644" y="857232"/>
            <a:ext cx="1714512" cy="4286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58082" y="5143512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Имам Шамиль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006-007-3.Zavershenie-Kavkazskoj-vojn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55364"/>
            <a:ext cx="3428992" cy="2402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928671"/>
            <a:ext cx="50224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1856г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Александр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назначил командующим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Кавказской армией князя А.И. Барятинского.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апреле 1859г.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взяли резиденцию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имама Шамиля – аул Ведено.</a:t>
            </a:r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августа 1859 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был взят штурмом аул Гуниб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Шамиль сдался в почётный плен.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Узнав о пленении Шамиля его наиб (наместник)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Западном Кавказе (в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Черкесии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Абхазии)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Мухаммед – Амин прекратил борьбу.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 1859г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умер лидер горцев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Сефер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бей.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адыги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продолжали сопротивляться русским.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8992" y="4214818"/>
            <a:ext cx="3971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октябре 1860г.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разработан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вытеснения горцев на равнину.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русские власти стремились переселить горцев на равнину?</a:t>
            </a:r>
            <a:endParaRPr lang="ru-RU" sz="22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9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1875" t="22500" r="19531" b="16250"/>
          <a:stretch>
            <a:fillRect/>
          </a:stretch>
        </p:blipFill>
        <p:spPr bwMode="auto">
          <a:xfrm>
            <a:off x="32042" y="0"/>
            <a:ext cx="90755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642941"/>
          </a:xfrm>
        </p:spPr>
        <p:txBody>
          <a:bodyPr>
            <a:normAutofit/>
          </a:bodyPr>
          <a:lstStyle/>
          <a:p>
            <a:r>
              <a:rPr lang="ru-RU" sz="3600" u="sng" dirty="0" smtClean="0"/>
              <a:t>Активизация действий России на Кавказе</a:t>
            </a:r>
            <a:endParaRPr lang="ru-RU" sz="36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928670"/>
            <a:ext cx="6643734" cy="271464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Активные действия русских войск на Кавказе усилили антироссийскую деятельность Турции и Англии. </a:t>
            </a:r>
          </a:p>
          <a:p>
            <a:pPr algn="just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Они предоставляли горцам деньги, оружие и пытались организовать единое управление движения сопротивления адыгских племён продвижению русских войск.  </a:t>
            </a:r>
          </a:p>
          <a:p>
            <a:pPr algn="just"/>
            <a:r>
              <a:rPr lang="ru-RU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Летом 1861г. 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 создан «Меджлис вольности черкесской», который объединял элиту </a:t>
            </a:r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убыхов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абадзехов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шапсугов.</a:t>
            </a:r>
          </a:p>
          <a:p>
            <a:pPr algn="just"/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Османская и Британская империи оказывали материальную и моральную поддержку горцам?</a:t>
            </a:r>
            <a:endParaRPr lang="ru-RU" sz="42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819-767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4"/>
            <a:ext cx="4500562" cy="3571876"/>
          </a:xfrm>
          <a:prstGeom prst="rect">
            <a:avLst/>
          </a:prstGeo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367" y="4357694"/>
            <a:ext cx="3078633" cy="2500306"/>
          </a:xfrm>
          <a:prstGeom prst="rect">
            <a:avLst/>
          </a:prstGeom>
        </p:spPr>
      </p:pic>
      <p:pic>
        <p:nvPicPr>
          <p:cNvPr id="7" name="Рисунок 6" descr="_SiSZjHECoM.jpg"/>
          <p:cNvPicPr>
            <a:picLocks noChangeAspect="1"/>
          </p:cNvPicPr>
          <p:nvPr/>
        </p:nvPicPr>
        <p:blipFill>
          <a:blip r:embed="rId5"/>
          <a:srcRect l="4561" r="7695" b="4241"/>
          <a:stretch>
            <a:fillRect/>
          </a:stretch>
        </p:blipFill>
        <p:spPr>
          <a:xfrm>
            <a:off x="214282" y="857232"/>
            <a:ext cx="205156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1875" t="22500" r="19531" b="16250"/>
          <a:stretch>
            <a:fillRect/>
          </a:stretch>
        </p:blipFill>
        <p:spPr bwMode="auto">
          <a:xfrm>
            <a:off x="0" y="0"/>
            <a:ext cx="90755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501122" cy="71438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Завоевание Левобережья Кубани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1071546"/>
            <a:ext cx="6858048" cy="157163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войска в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Закубанье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 командованием генерал-адъютанта Н.И. Евдокимова планомерно продвигались по землям горцев, «принуждая их к покорности».</a:t>
            </a:r>
          </a:p>
          <a:p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методы при этом использовались?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220px-Евдокимов_Николай_Иванович.jpg"/>
          <p:cNvPicPr>
            <a:picLocks noChangeAspect="1"/>
          </p:cNvPicPr>
          <p:nvPr/>
        </p:nvPicPr>
        <p:blipFill>
          <a:blip r:embed="rId3">
            <a:lum contrast="10000"/>
          </a:blip>
          <a:srcRect l="3977" t="6383" r="3977" b="7887"/>
          <a:stretch>
            <a:fillRect/>
          </a:stretch>
        </p:blipFill>
        <p:spPr>
          <a:xfrm>
            <a:off x="0" y="1000108"/>
            <a:ext cx="2143108" cy="4071906"/>
          </a:xfrm>
          <a:prstGeom prst="rect">
            <a:avLst/>
          </a:prstGeom>
        </p:spPr>
      </p:pic>
      <p:pic>
        <p:nvPicPr>
          <p:cNvPr id="6" name="Рисунок 5" descr="idris_b.jpg"/>
          <p:cNvPicPr>
            <a:picLocks noChangeAspect="1"/>
          </p:cNvPicPr>
          <p:nvPr/>
        </p:nvPicPr>
        <p:blipFill>
          <a:blip r:embed="rId4"/>
          <a:srcRect l="7811" t="2083" r="7015" b="4166"/>
          <a:stretch>
            <a:fillRect/>
          </a:stretch>
        </p:blipFill>
        <p:spPr>
          <a:xfrm>
            <a:off x="2000232" y="2714620"/>
            <a:ext cx="4531550" cy="3811585"/>
          </a:xfrm>
          <a:prstGeom prst="rect">
            <a:avLst/>
          </a:prstGeom>
        </p:spPr>
      </p:pic>
      <p:pic>
        <p:nvPicPr>
          <p:cNvPr id="7" name="Рисунок 6" descr="kavkaz3.jpg"/>
          <p:cNvPicPr>
            <a:picLocks noChangeAspect="1"/>
          </p:cNvPicPr>
          <p:nvPr/>
        </p:nvPicPr>
        <p:blipFill>
          <a:blip r:embed="rId5"/>
          <a:srcRect l="6250" t="18680" r="15625" b="8240"/>
          <a:stretch>
            <a:fillRect/>
          </a:stretch>
        </p:blipFill>
        <p:spPr>
          <a:xfrm>
            <a:off x="6388534" y="4786322"/>
            <a:ext cx="2755466" cy="2071678"/>
          </a:xfrm>
          <a:prstGeom prst="rect">
            <a:avLst/>
          </a:prstGeom>
        </p:spPr>
      </p:pic>
      <p:pic>
        <p:nvPicPr>
          <p:cNvPr id="8" name="Рисунок 7" descr="VQHawRVnVbQ.jpg"/>
          <p:cNvPicPr>
            <a:picLocks noChangeAspect="1"/>
          </p:cNvPicPr>
          <p:nvPr/>
        </p:nvPicPr>
        <p:blipFill>
          <a:blip r:embed="rId6"/>
          <a:srcRect r="848" b="4044"/>
          <a:stretch>
            <a:fillRect/>
          </a:stretch>
        </p:blipFill>
        <p:spPr>
          <a:xfrm>
            <a:off x="5857884" y="2709542"/>
            <a:ext cx="3286116" cy="2148218"/>
          </a:xfrm>
          <a:prstGeom prst="rect">
            <a:avLst/>
          </a:prstGeom>
        </p:spPr>
      </p:pic>
      <p:pic>
        <p:nvPicPr>
          <p:cNvPr id="9" name="Рисунок 8" descr="загруженное.jpg"/>
          <p:cNvPicPr>
            <a:picLocks noChangeAspect="1"/>
          </p:cNvPicPr>
          <p:nvPr/>
        </p:nvPicPr>
        <p:blipFill>
          <a:blip r:embed="rId7"/>
          <a:srcRect r="14064"/>
          <a:stretch>
            <a:fillRect/>
          </a:stretch>
        </p:blipFill>
        <p:spPr>
          <a:xfrm>
            <a:off x="-1" y="5072074"/>
            <a:ext cx="2210053" cy="1785926"/>
          </a:xfrm>
          <a:prstGeom prst="rect">
            <a:avLst/>
          </a:prstGeom>
        </p:spPr>
      </p:pic>
      <p:pic>
        <p:nvPicPr>
          <p:cNvPr id="10" name="Рисунок 9" descr="Sturm_aul_Gimry_1891.jpg"/>
          <p:cNvPicPr>
            <a:picLocks noChangeAspect="1"/>
          </p:cNvPicPr>
          <p:nvPr/>
        </p:nvPicPr>
        <p:blipFill>
          <a:blip r:embed="rId8"/>
          <a:srcRect l="12500" t="6797" r="10156" b="12968"/>
          <a:stretch>
            <a:fillRect/>
          </a:stretch>
        </p:blipFill>
        <p:spPr>
          <a:xfrm>
            <a:off x="2244257" y="3594244"/>
            <a:ext cx="4970949" cy="3263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1875" t="22500" r="19531" b="16250"/>
          <a:stretch>
            <a:fillRect/>
          </a:stretch>
        </p:blipFill>
        <p:spPr bwMode="auto">
          <a:xfrm>
            <a:off x="0" y="0"/>
            <a:ext cx="90755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501122" cy="500065"/>
          </a:xfrm>
        </p:spPr>
        <p:txBody>
          <a:bodyPr>
            <a:normAutofit fontScale="90000"/>
          </a:bodyPr>
          <a:lstStyle/>
          <a:p>
            <a:r>
              <a:rPr lang="ru-RU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Мухаджирство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857232"/>
            <a:ext cx="6000792" cy="264320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Горцы не могли сопротивляться регулярной русской армии. </a:t>
            </a:r>
          </a:p>
          <a:p>
            <a:pPr algn="just"/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и покоряться не хотели. </a:t>
            </a:r>
          </a:p>
          <a:p>
            <a:pPr algn="just"/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Большинство решило покинуть родину и переехать в Османскую империю к </a:t>
            </a:r>
            <a:r>
              <a:rPr lang="ru-RU" sz="2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соверующим</a:t>
            </a: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мусульманам. </a:t>
            </a:r>
          </a:p>
          <a:p>
            <a:pPr algn="just"/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Переселенцев называли «</a:t>
            </a:r>
            <a:r>
              <a:rPr lang="ru-RU" sz="2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мухаджиры</a:t>
            </a: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algn="just"/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Турция не давала разрешения на переселение горцев, но затем изменила свою позицию?</a:t>
            </a:r>
          </a:p>
          <a:p>
            <a:pPr algn="just"/>
            <a:endParaRPr lang="ru-RU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Турция была заинтересована </a:t>
            </a:r>
          </a:p>
          <a:p>
            <a:r>
              <a:rPr lang="ru-RU" sz="2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переселении </a:t>
            </a:r>
            <a:r>
              <a:rPr lang="ru-RU" sz="26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адыгов</a:t>
            </a:r>
            <a:r>
              <a:rPr lang="ru-RU" sz="2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свою территорию?</a:t>
            </a:r>
          </a:p>
        </p:txBody>
      </p:sp>
      <p:pic>
        <p:nvPicPr>
          <p:cNvPr id="5" name="Рисунок 4" descr="723889068.jpg"/>
          <p:cNvPicPr>
            <a:picLocks noChangeAspect="1"/>
          </p:cNvPicPr>
          <p:nvPr/>
        </p:nvPicPr>
        <p:blipFill>
          <a:blip r:embed="rId3"/>
          <a:srcRect l="3104" t="5303" b="5681"/>
          <a:stretch>
            <a:fillRect/>
          </a:stretch>
        </p:blipFill>
        <p:spPr>
          <a:xfrm>
            <a:off x="3643306" y="3500414"/>
            <a:ext cx="5500694" cy="3357586"/>
          </a:xfrm>
          <a:prstGeom prst="rect">
            <a:avLst/>
          </a:prstGeom>
        </p:spPr>
      </p:pic>
      <p:pic>
        <p:nvPicPr>
          <p:cNvPr id="6" name="Рисунок 5" descr="Мухаджиры2.jpg"/>
          <p:cNvPicPr>
            <a:picLocks noChangeAspect="1"/>
          </p:cNvPicPr>
          <p:nvPr/>
        </p:nvPicPr>
        <p:blipFill>
          <a:blip r:embed="rId4"/>
          <a:srcRect t="3866" r="5000"/>
          <a:stretch>
            <a:fillRect/>
          </a:stretch>
        </p:blipFill>
        <p:spPr>
          <a:xfrm>
            <a:off x="-1" y="642918"/>
            <a:ext cx="2905964" cy="2643206"/>
          </a:xfrm>
          <a:prstGeom prst="rect">
            <a:avLst/>
          </a:prstGeom>
        </p:spPr>
      </p:pic>
      <p:pic>
        <p:nvPicPr>
          <p:cNvPr id="8" name="Рисунок 7" descr="G4QKM.jpg"/>
          <p:cNvPicPr>
            <a:picLocks noChangeAspect="1"/>
          </p:cNvPicPr>
          <p:nvPr/>
        </p:nvPicPr>
        <p:blipFill>
          <a:blip r:embed="rId5"/>
          <a:srcRect t="10417" r="17188" b="6249"/>
          <a:stretch>
            <a:fillRect/>
          </a:stretch>
        </p:blipFill>
        <p:spPr>
          <a:xfrm>
            <a:off x="0" y="3500438"/>
            <a:ext cx="3596842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1875" t="22500" r="19531" b="16250"/>
          <a:stretch>
            <a:fillRect/>
          </a:stretch>
        </p:blipFill>
        <p:spPr bwMode="auto">
          <a:xfrm>
            <a:off x="0" y="0"/>
            <a:ext cx="90755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501122" cy="500065"/>
          </a:xfrm>
        </p:spPr>
        <p:txBody>
          <a:bodyPr>
            <a:normAutofit fontScale="90000"/>
          </a:bodyPr>
          <a:lstStyle/>
          <a:p>
            <a:r>
              <a:rPr lang="ru-RU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Мухаджирство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857232"/>
            <a:ext cx="5143504" cy="20002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Генерал-адъютант  Н.И. Евдокимов: </a:t>
            </a:r>
          </a:p>
          <a:p>
            <a:pPr algn="just"/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«Полагаю полезным для правительства удаление беспокойных людей, наименее расположенных к заселению берегов Кубани…»</a:t>
            </a:r>
          </a:p>
          <a:p>
            <a:r>
              <a:rPr lang="ru-RU" sz="2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относилось к переселению </a:t>
            </a:r>
            <a:r>
              <a:rPr lang="ru-RU" sz="22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адыгов</a:t>
            </a:r>
            <a:r>
              <a:rPr lang="ru-RU" sz="2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кавказское военное командование?</a:t>
            </a:r>
          </a:p>
        </p:txBody>
      </p:sp>
      <p:pic>
        <p:nvPicPr>
          <p:cNvPr id="9" name="Рисунок 8" descr="main_image_DSCF1209tizer20052014.JPG"/>
          <p:cNvPicPr>
            <a:picLocks noChangeAspect="1"/>
          </p:cNvPicPr>
          <p:nvPr/>
        </p:nvPicPr>
        <p:blipFill>
          <a:blip r:embed="rId3"/>
          <a:srcRect l="841" t="6250"/>
          <a:stretch>
            <a:fillRect/>
          </a:stretch>
        </p:blipFill>
        <p:spPr>
          <a:xfrm>
            <a:off x="2643174" y="3584862"/>
            <a:ext cx="6500826" cy="3273137"/>
          </a:xfrm>
          <a:prstGeom prst="rect">
            <a:avLst/>
          </a:prstGeom>
        </p:spPr>
      </p:pic>
      <p:pic>
        <p:nvPicPr>
          <p:cNvPr id="10" name="Рисунок 9" descr="page_3416.jpg"/>
          <p:cNvPicPr>
            <a:picLocks noChangeAspect="1"/>
          </p:cNvPicPr>
          <p:nvPr/>
        </p:nvPicPr>
        <p:blipFill>
          <a:blip r:embed="rId4"/>
          <a:srcRect l="5952" t="10204" r="6250"/>
          <a:stretch>
            <a:fillRect/>
          </a:stretch>
        </p:blipFill>
        <p:spPr>
          <a:xfrm>
            <a:off x="0" y="857232"/>
            <a:ext cx="3929058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1875" t="22500" r="19531" b="16250"/>
          <a:stretch>
            <a:fillRect/>
          </a:stretch>
        </p:blipFill>
        <p:spPr bwMode="auto">
          <a:xfrm>
            <a:off x="0" y="0"/>
            <a:ext cx="90755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501122" cy="500065"/>
          </a:xfrm>
        </p:spPr>
        <p:txBody>
          <a:bodyPr>
            <a:normAutofit fontScale="90000"/>
          </a:bodyPr>
          <a:lstStyle/>
          <a:p>
            <a:r>
              <a:rPr lang="ru-RU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Мухаджирство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857232"/>
            <a:ext cx="4714876" cy="571504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некоторым данным с территории Северного Кавказа эмигрировало более </a:t>
            </a:r>
            <a:r>
              <a:rPr lang="ru-RU" sz="2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493 000 горцев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/>
            <a:r>
              <a:rPr lang="ru-RU" sz="2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их числе: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-45 023 </a:t>
            </a:r>
            <a:r>
              <a:rPr lang="ru-RU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натухайцев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Tx/>
              <a:buChar char="-"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27 337 </a:t>
            </a:r>
            <a:r>
              <a:rPr lang="ru-RU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абадзехов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Tx/>
              <a:buChar char="-"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165 626 шапсугов</a:t>
            </a:r>
          </a:p>
          <a:p>
            <a:pPr algn="r">
              <a:buFontTx/>
              <a:buChar char="-"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74 567 </a:t>
            </a:r>
            <a:r>
              <a:rPr lang="ru-RU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убыхов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Tx/>
              <a:buChar char="-"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11 873 </a:t>
            </a:r>
            <a:r>
              <a:rPr lang="ru-RU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джигетов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Tx/>
              <a:buChar char="-"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10 500 </a:t>
            </a:r>
            <a:r>
              <a:rPr lang="ru-RU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бжедухов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Tx/>
              <a:buChar char="-"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30 000 абазинцев</a:t>
            </a:r>
          </a:p>
          <a:p>
            <a:pPr algn="r">
              <a:buFontTx/>
              <a:buChar char="-"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4000 </a:t>
            </a:r>
            <a:r>
              <a:rPr lang="ru-RU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бесленеевцев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Tx/>
              <a:buChar char="-"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15 000 </a:t>
            </a:r>
            <a:r>
              <a:rPr lang="ru-RU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темиргоевцев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Tx/>
              <a:buChar char="-"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30 650 ногайцев</a:t>
            </a:r>
          </a:p>
          <a:p>
            <a:pPr algn="r">
              <a:buFontTx/>
              <a:buChar char="-"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17 000 кабардинцев</a:t>
            </a:r>
          </a:p>
          <a:p>
            <a:pPr algn="r">
              <a:buFontTx/>
              <a:buChar char="-"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21 193 чеченца</a:t>
            </a:r>
          </a:p>
        </p:txBody>
      </p:sp>
      <p:pic>
        <p:nvPicPr>
          <p:cNvPr id="7" name="Рисунок 6" descr="21-mayıs-1864-büyük-çerkes-sürgünü_1406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61" y="2214554"/>
            <a:ext cx="3226241" cy="2511376"/>
          </a:xfrm>
          <a:prstGeom prst="rect">
            <a:avLst/>
          </a:prstGeom>
        </p:spPr>
      </p:pic>
      <p:pic>
        <p:nvPicPr>
          <p:cNvPr id="11" name="Рисунок 10" descr="2338_original.jpg"/>
          <p:cNvPicPr>
            <a:picLocks noChangeAspect="1"/>
          </p:cNvPicPr>
          <p:nvPr/>
        </p:nvPicPr>
        <p:blipFill>
          <a:blip r:embed="rId4"/>
          <a:srcRect l="1377" t="4136" r="423" b="13579"/>
          <a:stretch>
            <a:fillRect/>
          </a:stretch>
        </p:blipFill>
        <p:spPr>
          <a:xfrm>
            <a:off x="2928926" y="4748846"/>
            <a:ext cx="3561359" cy="2109154"/>
          </a:xfrm>
          <a:prstGeom prst="rect">
            <a:avLst/>
          </a:prstGeom>
        </p:spPr>
      </p:pic>
      <p:pic>
        <p:nvPicPr>
          <p:cNvPr id="12" name="Рисунок 11" descr="1346258334_e7usxa2rclwtk1n.jpeg"/>
          <p:cNvPicPr>
            <a:picLocks noChangeAspect="1"/>
          </p:cNvPicPr>
          <p:nvPr/>
        </p:nvPicPr>
        <p:blipFill>
          <a:blip r:embed="rId5"/>
          <a:srcRect l="6511" t="6593" r="2343" b="7700"/>
          <a:stretch>
            <a:fillRect/>
          </a:stretch>
        </p:blipFill>
        <p:spPr>
          <a:xfrm>
            <a:off x="0" y="500042"/>
            <a:ext cx="3000364" cy="1857388"/>
          </a:xfrm>
          <a:prstGeom prst="rect">
            <a:avLst/>
          </a:prstGeom>
        </p:spPr>
      </p:pic>
      <p:pic>
        <p:nvPicPr>
          <p:cNvPr id="13" name="Рисунок 12" descr="surgun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14554"/>
            <a:ext cx="3428992" cy="2530620"/>
          </a:xfrm>
          <a:prstGeom prst="rect">
            <a:avLst/>
          </a:prstGeom>
        </p:spPr>
      </p:pic>
      <p:pic>
        <p:nvPicPr>
          <p:cNvPr id="14" name="Рисунок 13" descr="xwx4vyFAAtY.jpg"/>
          <p:cNvPicPr>
            <a:picLocks noChangeAspect="1"/>
          </p:cNvPicPr>
          <p:nvPr/>
        </p:nvPicPr>
        <p:blipFill>
          <a:blip r:embed="rId7"/>
          <a:srcRect l="3515" t="3906" b="7031"/>
          <a:stretch>
            <a:fillRect/>
          </a:stretch>
        </p:blipFill>
        <p:spPr>
          <a:xfrm>
            <a:off x="0" y="4714884"/>
            <a:ext cx="2928926" cy="214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1875" t="22500" r="19531" b="16250"/>
          <a:stretch>
            <a:fillRect/>
          </a:stretch>
        </p:blipFill>
        <p:spPr bwMode="auto">
          <a:xfrm>
            <a:off x="0" y="0"/>
            <a:ext cx="90755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501122" cy="500065"/>
          </a:xfrm>
        </p:spPr>
        <p:txBody>
          <a:bodyPr>
            <a:normAutofit fontScale="90000"/>
          </a:bodyPr>
          <a:lstStyle/>
          <a:p>
            <a:r>
              <a:rPr lang="ru-RU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Мухаджирство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2286016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Переселение огромных масс людей сопровождалось бесчисленными лишениями и их гибелью как в пути, так и в самой Турции, оказавшейся неготовой для принятия такого числа переселенцев. </a:t>
            </a:r>
          </a:p>
          <a:p>
            <a:pPr algn="l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Трагедия </a:t>
            </a:r>
            <a:r>
              <a:rPr lang="ru-RU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мухаджирства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переселения горцев) -  самое тяжёлое последствие закончившейся </a:t>
            </a:r>
            <a:r>
              <a:rPr lang="ru-RU" sz="2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мая 1864г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Кавказской войны – самой длительной в истории России.</a:t>
            </a:r>
          </a:p>
        </p:txBody>
      </p:sp>
      <p:pic>
        <p:nvPicPr>
          <p:cNvPr id="10" name="Рисунок 9" descr="21_May.jpg"/>
          <p:cNvPicPr>
            <a:picLocks noChangeAspect="1"/>
          </p:cNvPicPr>
          <p:nvPr/>
        </p:nvPicPr>
        <p:blipFill>
          <a:blip r:embed="rId3"/>
          <a:srcRect r="31670" b="1394"/>
          <a:stretch>
            <a:fillRect/>
          </a:stretch>
        </p:blipFill>
        <p:spPr>
          <a:xfrm>
            <a:off x="6480971" y="2714621"/>
            <a:ext cx="2663029" cy="4143380"/>
          </a:xfrm>
          <a:prstGeom prst="rect">
            <a:avLst/>
          </a:prstGeom>
        </p:spPr>
      </p:pic>
      <p:pic>
        <p:nvPicPr>
          <p:cNvPr id="15" name="Рисунок 1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000" y="2643182"/>
            <a:ext cx="2361748" cy="1500198"/>
          </a:xfrm>
          <a:prstGeom prst="rect">
            <a:avLst/>
          </a:prstGeom>
        </p:spPr>
      </p:pic>
      <p:pic>
        <p:nvPicPr>
          <p:cNvPr id="16" name="Рисунок 15" descr="page_3025.jpg"/>
          <p:cNvPicPr>
            <a:picLocks noChangeAspect="1"/>
          </p:cNvPicPr>
          <p:nvPr/>
        </p:nvPicPr>
        <p:blipFill>
          <a:blip r:embed="rId5"/>
          <a:srcRect l="1965" t="3646" r="1729" b="13020"/>
          <a:stretch>
            <a:fillRect/>
          </a:stretch>
        </p:blipFill>
        <p:spPr>
          <a:xfrm>
            <a:off x="4115484" y="3929066"/>
            <a:ext cx="2242465" cy="2928934"/>
          </a:xfrm>
          <a:prstGeom prst="rect">
            <a:avLst/>
          </a:prstGeom>
        </p:spPr>
      </p:pic>
      <p:pic>
        <p:nvPicPr>
          <p:cNvPr id="17" name="Рисунок 16" descr="321519.JPEG"/>
          <p:cNvPicPr>
            <a:picLocks noChangeAspect="1"/>
          </p:cNvPicPr>
          <p:nvPr/>
        </p:nvPicPr>
        <p:blipFill>
          <a:blip r:embed="rId6"/>
          <a:srcRect r="8333"/>
          <a:stretch>
            <a:fillRect/>
          </a:stretch>
        </p:blipFill>
        <p:spPr>
          <a:xfrm>
            <a:off x="0" y="5081166"/>
            <a:ext cx="4071934" cy="1776834"/>
          </a:xfrm>
          <a:prstGeom prst="rect">
            <a:avLst/>
          </a:prstGeom>
        </p:spPr>
      </p:pic>
      <p:pic>
        <p:nvPicPr>
          <p:cNvPr id="18" name="Рисунок 17" descr="VaY-aU3gLEQ.jpg"/>
          <p:cNvPicPr>
            <a:picLocks noChangeAspect="1"/>
          </p:cNvPicPr>
          <p:nvPr/>
        </p:nvPicPr>
        <p:blipFill>
          <a:blip r:embed="rId7"/>
          <a:srcRect l="12416" t="31863" r="11838" b="28921"/>
          <a:stretch>
            <a:fillRect/>
          </a:stretch>
        </p:blipFill>
        <p:spPr>
          <a:xfrm>
            <a:off x="0" y="3929066"/>
            <a:ext cx="4085362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368</Words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Завершающий этап  Кавказской войны  (1856-1864)</vt:lpstr>
      <vt:lpstr>Активизация действий России на Кавказе</vt:lpstr>
      <vt:lpstr>Активизация действий России на Кавказе</vt:lpstr>
      <vt:lpstr>Завоевание Левобережья Кубани</vt:lpstr>
      <vt:lpstr>Мухаджирство</vt:lpstr>
      <vt:lpstr>Мухаджирство</vt:lpstr>
      <vt:lpstr>Мухаджирство</vt:lpstr>
      <vt:lpstr>Мухаджирство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Завершающий этап  Кавказской войны  (1856-1864)</dc:title>
  <dc:creator>Кир</dc:creator>
  <cp:lastModifiedBy>Кир</cp:lastModifiedBy>
  <cp:revision>3</cp:revision>
  <dcterms:created xsi:type="dcterms:W3CDTF">2014-11-03T11:06:50Z</dcterms:created>
  <dcterms:modified xsi:type="dcterms:W3CDTF">2014-11-05T23:11:06Z</dcterms:modified>
</cp:coreProperties>
</file>