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5" r:id="rId12"/>
    <p:sldId id="266" r:id="rId13"/>
    <p:sldId id="267" r:id="rId14"/>
    <p:sldId id="268" r:id="rId15"/>
    <p:sldId id="280" r:id="rId16"/>
    <p:sldId id="269" r:id="rId17"/>
    <p:sldId id="270" r:id="rId18"/>
    <p:sldId id="271" r:id="rId19"/>
    <p:sldId id="272" r:id="rId20"/>
    <p:sldId id="273" r:id="rId21"/>
    <p:sldId id="281" r:id="rId22"/>
    <p:sldId id="274" r:id="rId23"/>
    <p:sldId id="275" r:id="rId24"/>
    <p:sldId id="276" r:id="rId25"/>
    <p:sldId id="279" r:id="rId26"/>
    <p:sldId id="277" r:id="rId27"/>
    <p:sldId id="282" r:id="rId28"/>
    <p:sldId id="278" r:id="rId29"/>
    <p:sldId id="283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123rf.com/photo_7306192_close-up-of-schoolboy-putting-his-head-on-arm-" TargetMode="External"/><Relationship Id="rId2" Type="http://schemas.openxmlformats.org/officeDocument/2006/relationships/hyperlink" Target="http://www.gazeta.dp.ua/read/vsego_25_shkolnikov_progulivaut_uroki_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1340768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Психологические причины неуспеваемости</a:t>
            </a:r>
            <a:endParaRPr lang="ru-RU" sz="5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5229200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Подготовила презентацию:</a:t>
            </a:r>
          </a:p>
          <a:p>
            <a:pPr algn="l"/>
            <a:r>
              <a:rPr lang="ru-RU" b="1" dirty="0" smtClean="0"/>
              <a:t>педагог-психолог Макарова И. Н., </a:t>
            </a:r>
          </a:p>
          <a:p>
            <a:pPr algn="l"/>
            <a:r>
              <a:rPr lang="ru-RU" b="1" dirty="0" smtClean="0"/>
              <a:t>ГБОУ СОШ №369 г. Москва 2011г.</a:t>
            </a:r>
            <a:endParaRPr lang="ru-RU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0882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2731535" cy="178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836712"/>
            <a:ext cx="2664296" cy="189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05064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Правила работы с инертными учениками: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требовать от них немедленного включения в работу – их </a:t>
            </a:r>
            <a:r>
              <a:rPr lang="ru-RU" b="1" i="1" dirty="0" smtClean="0"/>
              <a:t>активность в выполнении нового вида заданий возрастет постепенно.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Следует помнить, что инертные ученики не могут проявлять высокую активность в выполнении разнообразных заданий, а некоторые вообще отказываются работать в такой ситуации.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нужно требовать от инертных учеников быстрого изменения неудачных формулировок, им необходимо время на обдумывание нового ответа, они чаще следуют принятым стандартам в ответах, избегают импровизации.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следует проводить их опрос в начале урока, так как они с трудом отвлекаются от предыдущей ситуации.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работы с инертными учениками: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2484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5. Нужно избегать ситуации, когда от инертного ученика требуется быстрый устный ответ на неожиданный вопрос, инертным ученикам необходимо предоставлять время на обдумывание вопроса и подготовку к ответу на него.</a:t>
            </a:r>
          </a:p>
          <a:p>
            <a:pPr marL="514350" indent="-514350">
              <a:buNone/>
            </a:pPr>
            <a:r>
              <a:rPr lang="ru-RU" dirty="0" smtClean="0"/>
              <a:t>6. Во время выполнения задания не следует их отвлекать, переключать внимание на что-нибудь другое.</a:t>
            </a:r>
          </a:p>
          <a:p>
            <a:pPr marL="514350" indent="-514350">
              <a:buNone/>
            </a:pPr>
            <a:r>
              <a:rPr lang="ru-RU" dirty="0" smtClean="0"/>
              <a:t>7. Нежелательно заставлять инертного ученика отвечать  на вопросы по новому, только что пройденному материалу, следует отложить их до следующего раза, дав возможность позаниматься дома.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3672408" cy="2160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/>
              <a:t>Дети, </a:t>
            </a:r>
          </a:p>
          <a:p>
            <a:pPr>
              <a:buNone/>
            </a:pPr>
            <a:r>
              <a:rPr lang="ru-RU" sz="2900" b="1" dirty="0" smtClean="0"/>
              <a:t>	слабые по своим нейродинамическим способностям, имеют ряд  преимуществ</a:t>
            </a:r>
            <a:endParaRPr lang="ru-RU" sz="29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836712"/>
            <a:ext cx="4752528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ситуациях, требующих монотонной работы, они более спешны.</a:t>
            </a:r>
          </a:p>
          <a:p>
            <a:r>
              <a:rPr lang="ru-RU" dirty="0" smtClean="0"/>
              <a:t>Успешнее в тех видах деятельности, которые требуют предварительной подготовки.</a:t>
            </a:r>
          </a:p>
          <a:p>
            <a:r>
              <a:rPr lang="ru-RU" dirty="0" smtClean="0"/>
              <a:t>Для них благоприятны ситуации, требующие последовательной, планомерной работы.</a:t>
            </a:r>
          </a:p>
          <a:p>
            <a:r>
              <a:rPr lang="ru-RU" dirty="0" smtClean="0"/>
              <a:t>Склонны сами проникать в более глубокие связи и отношения внутри учебного материала, поэтому обнаруживают свои преимущества в таких ситуациях, где требуется понимание и знание предмета сверх школьной программы.</a:t>
            </a:r>
          </a:p>
          <a:p>
            <a:r>
              <a:rPr lang="ru-RU" dirty="0" smtClean="0"/>
              <a:t>Склонны к тщательному контролю за выполнением учебных заданий и проверке  полученных результатов.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115616" y="3068960"/>
            <a:ext cx="2232248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08112"/>
          </a:xfrm>
        </p:spPr>
        <p:txBody>
          <a:bodyPr/>
          <a:lstStyle/>
          <a:p>
            <a:r>
              <a:rPr lang="ru-RU" b="1" dirty="0" smtClean="0"/>
              <a:t>Типы поведения учащихся: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38437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Поведение, направленное на привлечение внимания.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Властолюбивое поведение.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Мстительное поведение.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Поведение, направленное на избегание неудачи.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Поведение, направленное на привлечение внимания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3744416" cy="340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"/>
          </a:xfrm>
        </p:spPr>
        <p:txBody>
          <a:bodyPr>
            <a:noAutofit/>
          </a:bodyPr>
          <a:lstStyle/>
          <a:p>
            <a:endParaRPr lang="ru-RU" sz="2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314950"/>
          <a:ext cx="8424936" cy="621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261"/>
                <a:gridCol w="4734675"/>
              </a:tblGrid>
              <a:tr h="7898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Активное поведение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Приёмы: ученики делают то, что отвлекает внимание учителя от класса</a:t>
                      </a:r>
                      <a:endParaRPr lang="ru-RU" sz="1600" dirty="0"/>
                    </a:p>
                  </a:txBody>
                  <a:tcPr/>
                </a:tc>
              </a:tr>
              <a:tr h="11468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Пассивное</a:t>
                      </a:r>
                      <a:r>
                        <a:rPr lang="ru-RU" sz="1600" baseline="0" dirty="0" smtClean="0"/>
                        <a:t> поведение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Приёмы: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ученики демонстрируют поведение «в час по чайной ложке», то есть все требуемые учителем действия выполняют очень и очень медленно.</a:t>
                      </a:r>
                      <a:endParaRPr lang="ru-RU" sz="1600" dirty="0"/>
                    </a:p>
                  </a:txBody>
                  <a:tcPr/>
                </a:tc>
              </a:tr>
              <a:tr h="1040175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Чувства: раздражение, возмущение.</a:t>
                      </a:r>
                    </a:p>
                    <a:p>
                      <a:r>
                        <a:rPr lang="ru-RU" dirty="0" smtClean="0"/>
                        <a:t>Действия6 словесные замечания, выговоры, угрозы.</a:t>
                      </a:r>
                      <a:endParaRPr lang="ru-RU" dirty="0"/>
                    </a:p>
                  </a:txBody>
                  <a:tcPr/>
                </a:tc>
              </a:tr>
              <a:tr h="877645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ученика на реакцию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Смысл ответа: уступаю.</a:t>
                      </a:r>
                    </a:p>
                    <a:p>
                      <a:r>
                        <a:rPr lang="ru-RU" dirty="0" smtClean="0"/>
                        <a:t>Действия: временно прекращает выходки.</a:t>
                      </a:r>
                      <a:endParaRPr lang="ru-RU" dirty="0"/>
                    </a:p>
                  </a:txBody>
                  <a:tcPr/>
                </a:tc>
              </a:tr>
              <a:tr h="21941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Происхождение причины поведения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Родители и учителя больше внимания уделяют детям, которые ведут себя плохо, а не хорошо.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/>
                        <a:t>Дети не научены просить или требовать внимания в приемлемой</a:t>
                      </a:r>
                      <a:r>
                        <a:rPr lang="ru-RU" sz="1600" baseline="0" dirty="0" smtClean="0"/>
                        <a:t> форме.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/>
                        <a:t>Дети часто испытывают дефицит личного внимания к себе, чувствуют себя «пустым местом»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836712"/>
          <a:ext cx="828092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347"/>
                <a:gridCol w="4627573"/>
              </a:tblGrid>
              <a:tr h="22578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Сильная сторона поведения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Ученики нуждаются во взаимоотношениях с учителем.</a:t>
                      </a:r>
                      <a:endParaRPr lang="ru-RU" sz="2400" dirty="0"/>
                    </a:p>
                  </a:txBody>
                  <a:tcPr/>
                </a:tc>
              </a:tr>
              <a:tr h="30707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Принципы предотвращения такого типа поведения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Больше внимания уделять хорошему поведению.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/>
                        <a:t>Учить учеников просить внимания, когда они в этом очень</a:t>
                      </a:r>
                      <a:r>
                        <a:rPr lang="ru-RU" sz="2400" baseline="0" dirty="0" smtClean="0"/>
                        <a:t> нуждаются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Меры экстренного педагогического воздействия: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4563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dirty="0" smtClean="0"/>
              <a:t>1. Минимизация внимания:</a:t>
            </a:r>
          </a:p>
          <a:p>
            <a:pPr marL="514350" indent="-514350"/>
            <a:r>
              <a:rPr lang="ru-RU" dirty="0" smtClean="0"/>
              <a:t>делайте письменные замечания;</a:t>
            </a:r>
          </a:p>
          <a:p>
            <a:pPr marL="514350" indent="-514350"/>
            <a:r>
              <a:rPr lang="ru-RU" dirty="0" smtClean="0"/>
              <a:t>знак;</a:t>
            </a:r>
          </a:p>
          <a:p>
            <a:pPr marL="514350" indent="-514350"/>
            <a:r>
              <a:rPr lang="ru-RU" dirty="0" smtClean="0"/>
              <a:t>формулируйте «</a:t>
            </a:r>
            <a:r>
              <a:rPr lang="ru-RU" dirty="0" err="1" smtClean="0"/>
              <a:t>Я-высказывание</a:t>
            </a:r>
            <a:r>
              <a:rPr lang="ru-RU" dirty="0" smtClean="0"/>
              <a:t>», содержащее объективное описание плохого поведения, которое имеет место здесь и сейчас: называет чувства учителя в этот момент, описывает эффект от плохого поведения, содержит просьбу.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2. Разрешающее поведение:</a:t>
            </a:r>
            <a:endParaRPr lang="ru-RU" dirty="0" smtClean="0"/>
          </a:p>
          <a:p>
            <a:r>
              <a:rPr lang="ru-RU" dirty="0" smtClean="0"/>
              <a:t>стройте свой урок на основе вопиющего поведения;</a:t>
            </a:r>
          </a:p>
          <a:p>
            <a:r>
              <a:rPr lang="ru-RU" dirty="0" smtClean="0"/>
              <a:t>доведите до предела демонстрационную выходку: весь класс присоединяется к выходке;</a:t>
            </a:r>
          </a:p>
          <a:p>
            <a:r>
              <a:rPr lang="ru-RU" dirty="0" smtClean="0"/>
              <a:t>Используйте «разрешающую»квоту.</a:t>
            </a:r>
          </a:p>
          <a:p>
            <a:pPr>
              <a:buNone/>
            </a:pPr>
            <a:r>
              <a:rPr lang="ru-RU" b="1" dirty="0" smtClean="0"/>
              <a:t>3. Делайте неожиданности:</a:t>
            </a:r>
          </a:p>
          <a:p>
            <a:r>
              <a:rPr lang="ru-RU" dirty="0" smtClean="0"/>
              <a:t>включите свет;</a:t>
            </a:r>
          </a:p>
          <a:p>
            <a:r>
              <a:rPr lang="ru-RU" dirty="0" smtClean="0"/>
              <a:t>издайте музыкальный звук любым музыкальным инструментом;</a:t>
            </a:r>
          </a:p>
          <a:p>
            <a:r>
              <a:rPr lang="ru-RU" dirty="0" smtClean="0"/>
              <a:t>начните говорить тихим голосом;</a:t>
            </a:r>
          </a:p>
          <a:p>
            <a:r>
              <a:rPr lang="ru-RU" dirty="0" smtClean="0"/>
              <a:t>Измените ваш голос;</a:t>
            </a:r>
          </a:p>
          <a:p>
            <a:r>
              <a:rPr lang="ru-RU" dirty="0" smtClean="0"/>
              <a:t>Временно прекратите урок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2322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Недостатки познавательной деятельности: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7776864" cy="3528392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400" i="1" dirty="0" err="1" smtClean="0"/>
              <a:t>Несформированность</a:t>
            </a:r>
            <a:r>
              <a:rPr lang="ru-RU" sz="2400" i="1" dirty="0" smtClean="0"/>
              <a:t> приёмов учебной деятельности;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i="1" dirty="0" smtClean="0"/>
              <a:t>Недостатки развития психических процессов, главным образом мыслительной сферы ребёнка;</a:t>
            </a:r>
          </a:p>
          <a:p>
            <a:pPr algn="l">
              <a:buFont typeface="Wingdings" pitchFamily="2" charset="2"/>
              <a:buChar char="§"/>
            </a:pPr>
            <a:r>
              <a:rPr lang="ru-RU" sz="2400" i="1" dirty="0" smtClean="0"/>
              <a:t>Неадекватное использование ребёнком своих индивидуально-типологических особенностей.</a:t>
            </a:r>
            <a:endParaRPr lang="ru-RU" sz="24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4. Отвлекайте ученика</a:t>
            </a:r>
          </a:p>
          <a:p>
            <a:r>
              <a:rPr lang="ru-RU" dirty="0" smtClean="0"/>
              <a:t>задавайте прямые вопросы;</a:t>
            </a:r>
          </a:p>
          <a:p>
            <a:r>
              <a:rPr lang="ru-RU" dirty="0" smtClean="0"/>
              <a:t>попросите об одолжении;</a:t>
            </a:r>
          </a:p>
          <a:p>
            <a:r>
              <a:rPr lang="ru-RU" dirty="0" smtClean="0"/>
              <a:t>измените деятельность.</a:t>
            </a:r>
          </a:p>
          <a:p>
            <a:pPr>
              <a:buNone/>
            </a:pPr>
            <a:r>
              <a:rPr lang="ru-RU" b="1" dirty="0" smtClean="0"/>
              <a:t>5. Обращайте внимание всего класса на примеры хорошего поведения:</a:t>
            </a:r>
          </a:p>
          <a:p>
            <a:r>
              <a:rPr lang="ru-RU" dirty="0" smtClean="0"/>
              <a:t>благодарите учеников;</a:t>
            </a:r>
          </a:p>
          <a:p>
            <a:r>
              <a:rPr lang="ru-RU" dirty="0" smtClean="0"/>
              <a:t>пишите имена примерных учеников на доске:</a:t>
            </a:r>
          </a:p>
          <a:p>
            <a:pPr>
              <a:buNone/>
            </a:pPr>
            <a:r>
              <a:rPr lang="ru-RU" b="1" dirty="0" smtClean="0"/>
              <a:t>6. Пересаживайте учеников:</a:t>
            </a:r>
          </a:p>
          <a:p>
            <a:r>
              <a:rPr lang="ru-RU" dirty="0" smtClean="0"/>
              <a:t>меняйте места;</a:t>
            </a:r>
          </a:p>
          <a:p>
            <a:r>
              <a:rPr lang="ru-RU" dirty="0" smtClean="0"/>
              <a:t>«стул размышлений».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628800"/>
            <a:ext cx="8183880" cy="18722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Властолюбивое </a:t>
            </a:r>
            <a:br>
              <a:rPr lang="ru-RU" sz="4400" dirty="0" smtClean="0"/>
            </a:br>
            <a:r>
              <a:rPr lang="ru-RU" sz="4400" dirty="0" smtClean="0"/>
              <a:t>поведение</a:t>
            </a:r>
            <a:endParaRPr lang="ru-RU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60648"/>
          <a:ext cx="8784976" cy="636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509"/>
                <a:gridCol w="5404467"/>
              </a:tblGrid>
              <a:tr h="1358299"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Активное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Вспышки негодования, словесное негодование: ученики идут на конфликт и нагнетают обстановку.</a:t>
                      </a:r>
                      <a:endParaRPr lang="ru-RU" dirty="0"/>
                    </a:p>
                  </a:txBody>
                  <a:tcPr/>
                </a:tc>
              </a:tr>
              <a:tr h="1715420"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Пассивное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Тихое непослушание: ученики обещают и вежливо отвечают, но продолжают делать своё.</a:t>
                      </a:r>
                    </a:p>
                    <a:p>
                      <a:r>
                        <a:rPr lang="ru-RU" dirty="0" smtClean="0"/>
                        <a:t>Оправдание</a:t>
                      </a:r>
                      <a:r>
                        <a:rPr lang="ru-RU" baseline="0" dirty="0" smtClean="0"/>
                        <a:t> ленью, забывчивостью, плохим вниманием, плохим слухом.</a:t>
                      </a:r>
                      <a:endParaRPr lang="ru-RU" dirty="0"/>
                    </a:p>
                  </a:txBody>
                  <a:tcPr/>
                </a:tc>
              </a:tr>
              <a:tr h="171542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Эмоции: гнев, негодование, может быть страх.</a:t>
                      </a:r>
                    </a:p>
                    <a:p>
                      <a:r>
                        <a:rPr lang="ru-RU" dirty="0" smtClean="0"/>
                        <a:t>Импульс: немедленно</a:t>
                      </a:r>
                      <a:r>
                        <a:rPr lang="ru-RU" baseline="0" dirty="0" smtClean="0"/>
                        <a:t> прекратить выходку с помощью физического воздействия (встряхнуть, ударить и т.п.)</a:t>
                      </a:r>
                      <a:endParaRPr lang="ru-RU" dirty="0"/>
                    </a:p>
                  </a:txBody>
                  <a:tcPr/>
                </a:tc>
              </a:tr>
              <a:tr h="1573544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Стиль ответа: конфронтация («Вы мне ничего не сделаете»)</a:t>
                      </a:r>
                    </a:p>
                    <a:p>
                      <a:r>
                        <a:rPr lang="ru-RU" dirty="0" smtClean="0"/>
                        <a:t>Действия: выходка продолжается,</a:t>
                      </a:r>
                      <a:r>
                        <a:rPr lang="ru-RU" baseline="0" dirty="0" smtClean="0"/>
                        <a:t> пока сам ученик не решит прекратить её.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60649"/>
          <a:ext cx="8784976" cy="640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567"/>
                <a:gridCol w="4974409"/>
              </a:tblGrid>
              <a:tr h="259043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Происхождение властолюбивого поведения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установки изменились от отношений господства – подчинения</a:t>
                      </a:r>
                      <a:r>
                        <a:rPr lang="ru-RU" baseline="0" dirty="0" smtClean="0"/>
                        <a:t> в ролевом обществе прошлого к отношениям эмансипации и равных социальных прав. Мода на «сильную личность» учит утверждению своей силы, а не конструктивному  подчинению.</a:t>
                      </a:r>
                      <a:endParaRPr lang="ru-RU" dirty="0"/>
                    </a:p>
                  </a:txBody>
                  <a:tcPr/>
                </a:tc>
              </a:tr>
              <a:tr h="1849545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Ученики демонстрируют лидерские</a:t>
                      </a:r>
                      <a:r>
                        <a:rPr lang="ru-RU" baseline="0" dirty="0" smtClean="0"/>
                        <a:t> способности: умение независимо мыслить и талант организатора и вдохновителя.</a:t>
                      </a:r>
                      <a:endParaRPr lang="ru-RU" dirty="0"/>
                    </a:p>
                  </a:txBody>
                  <a:tcPr/>
                </a:tc>
              </a:tr>
              <a:tr h="196873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Принципы профилактики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Уход от конфронтации и снижение напряженности.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Передача ученику своей власти, то есть позволяйте ученику проявить власть, руководить разрешёнными способами.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Меры экстренного педагогического воздействия: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7704856" cy="3600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/>
              <a:t>1. Ищите изящный выход: </a:t>
            </a:r>
          </a:p>
          <a:p>
            <a:pPr marL="514350" indent="-514350"/>
            <a:r>
              <a:rPr lang="ru-RU" dirty="0" smtClean="0"/>
              <a:t>уберите зрителей, </a:t>
            </a:r>
          </a:p>
          <a:p>
            <a:pPr marL="514350" indent="-514350"/>
            <a:r>
              <a:rPr lang="ru-RU" dirty="0" smtClean="0"/>
              <a:t>перенесите обсуждение вопроса,</a:t>
            </a:r>
          </a:p>
          <a:p>
            <a:pPr marL="514350" indent="-514350"/>
            <a:r>
              <a:rPr lang="ru-RU" dirty="0" smtClean="0"/>
              <a:t> делайте записки, </a:t>
            </a:r>
          </a:p>
          <a:p>
            <a:pPr marL="514350" indent="-514350"/>
            <a:r>
              <a:rPr lang="ru-RU" dirty="0" smtClean="0"/>
              <a:t>озадачивайте.</a:t>
            </a:r>
          </a:p>
          <a:p>
            <a:pPr marL="514350" indent="-514350">
              <a:buNone/>
            </a:pP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Используйте удаление.</a:t>
            </a:r>
          </a:p>
          <a:p>
            <a:pPr marL="514350" indent="-514350">
              <a:buNone/>
            </a:pPr>
            <a:r>
              <a:rPr lang="ru-RU" b="1" dirty="0" smtClean="0"/>
              <a:t>3. Устанавливайте санкции.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18722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Мстительное </a:t>
            </a:r>
            <a:br>
              <a:rPr lang="ru-RU" sz="4400" dirty="0" smtClean="0"/>
            </a:br>
            <a:r>
              <a:rPr lang="ru-RU" sz="4400" dirty="0" smtClean="0"/>
              <a:t>поведение</a:t>
            </a:r>
            <a:endParaRPr lang="ru-RU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-2"/>
          <a:ext cx="8784976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624736"/>
              </a:tblGrid>
              <a:tr h="1246256"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Активное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Прямые физические акты насилия. Непрямые физические акты насилия. Оскорбления и хамство. Оскорбление действием.</a:t>
                      </a:r>
                      <a:endParaRPr lang="ru-RU" dirty="0"/>
                    </a:p>
                  </a:txBody>
                  <a:tcPr/>
                </a:tc>
              </a:tr>
              <a:tr h="650462"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Пассивное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Отчуждённое избегание</a:t>
                      </a:r>
                      <a:endParaRPr lang="ru-RU" dirty="0"/>
                    </a:p>
                  </a:txBody>
                  <a:tcPr/>
                </a:tc>
              </a:tr>
              <a:tr h="120800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Чувства: гнев, негодование, страх, обида, боль, опустошение.</a:t>
                      </a:r>
                    </a:p>
                    <a:p>
                      <a:r>
                        <a:rPr lang="ru-RU" dirty="0" smtClean="0"/>
                        <a:t>Действия: немедленно ответить силой, подавить любой ценой, убежать.</a:t>
                      </a:r>
                      <a:endParaRPr lang="ru-RU" dirty="0"/>
                    </a:p>
                  </a:txBody>
                  <a:tcPr/>
                </a:tc>
              </a:tr>
              <a:tr h="650462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Выходка продолжается, пока сам ученик не прекратит её.</a:t>
                      </a:r>
                      <a:endParaRPr lang="ru-RU" dirty="0"/>
                    </a:p>
                  </a:txBody>
                  <a:tcPr/>
                </a:tc>
              </a:tr>
              <a:tr h="92923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Происхождение мстительного поведения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Отражение роста насилия в обществе.</a:t>
                      </a:r>
                    </a:p>
                    <a:p>
                      <a:r>
                        <a:rPr lang="ru-RU" dirty="0" smtClean="0"/>
                        <a:t>Распространение через средства массовой информации «силового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»стиля решения конфликтов.</a:t>
                      </a:r>
                      <a:endParaRPr lang="ru-RU" dirty="0"/>
                    </a:p>
                  </a:txBody>
                  <a:tcPr/>
                </a:tc>
              </a:tr>
              <a:tr h="929231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 демонстрирует высокую жизнеспособность– умение защищать себя. Способ защиты – агрессия, направленная вовне, на других.</a:t>
                      </a:r>
                      <a:endParaRPr lang="ru-RU" dirty="0"/>
                    </a:p>
                  </a:txBody>
                  <a:tcPr/>
                </a:tc>
              </a:tr>
              <a:tr h="1244361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Принципы профилактики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dirty="0" smtClean="0"/>
                        <a:t>Обучение учеников тому,</a:t>
                      </a:r>
                      <a:r>
                        <a:rPr lang="ru-RU" baseline="0" dirty="0" smtClean="0"/>
                        <a:t> как нормальными способами выразить боль и страдания, а также приглашение их к разговору в момент травмы или потрясения.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628800"/>
            <a:ext cx="8183880" cy="237626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Поведение, направленное</a:t>
            </a:r>
            <a:br>
              <a:rPr lang="ru-RU" sz="4400" dirty="0" smtClean="0"/>
            </a:br>
            <a:r>
              <a:rPr lang="ru-RU" sz="4400" dirty="0" smtClean="0"/>
              <a:t> на избегание неудач</a:t>
            </a:r>
            <a:endParaRPr lang="ru-RU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88639"/>
          <a:ext cx="8784976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696744"/>
              </a:tblGrid>
              <a:tr h="925817"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Активное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Вспышки негодования: ученик теряет контроль над собой, когда давление ответственности становится слишком сильным</a:t>
                      </a:r>
                      <a:endParaRPr lang="ru-RU" dirty="0"/>
                    </a:p>
                  </a:txBody>
                  <a:tcPr/>
                </a:tc>
              </a:tr>
              <a:tr h="648073"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Пассивное поведение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Откладывание «на потом». Не доведение до конца. Временная неспособность. Официальные диагнозы.</a:t>
                      </a:r>
                      <a:endParaRPr lang="ru-RU" dirty="0"/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Чувство:</a:t>
                      </a:r>
                      <a:r>
                        <a:rPr lang="ru-RU" baseline="0" dirty="0" smtClean="0"/>
                        <a:t> профессиональной беспомощности.</a:t>
                      </a:r>
                    </a:p>
                    <a:p>
                      <a:r>
                        <a:rPr lang="ru-RU" baseline="0" dirty="0" smtClean="0"/>
                        <a:t>Импульс: оправдаться и объяснить поведение ученика ( с помощью специалиста)</a:t>
                      </a:r>
                      <a:endParaRPr lang="ru-RU" dirty="0"/>
                    </a:p>
                  </a:txBody>
                  <a:tcPr/>
                </a:tc>
              </a:tr>
              <a:tr h="648073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Стиль ответа: зависимость.</a:t>
                      </a:r>
                    </a:p>
                    <a:p>
                      <a:r>
                        <a:rPr lang="ru-RU" dirty="0" smtClean="0"/>
                        <a:t>Действия: продолжает ничего не делать.</a:t>
                      </a:r>
                      <a:endParaRPr lang="ru-RU" dirty="0"/>
                    </a:p>
                  </a:txBody>
                  <a:tcPr/>
                </a:tc>
              </a:tr>
              <a:tr h="120356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Происхождение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типу «красного карандаша». Слишком высокие требования родителей и учителей. Вера ученика, что ему подходит только </a:t>
                      </a:r>
                      <a:r>
                        <a:rPr lang="ru-RU" dirty="0" err="1" smtClean="0"/>
                        <a:t>перфекционизм</a:t>
                      </a:r>
                      <a:r>
                        <a:rPr lang="ru-RU" dirty="0" smtClean="0"/>
                        <a:t>. Упор на соревнование </a:t>
                      </a:r>
                      <a:r>
                        <a:rPr lang="ru-RU" baseline="0" dirty="0" smtClean="0"/>
                        <a:t> в классе.</a:t>
                      </a:r>
                      <a:endParaRPr lang="ru-RU" dirty="0"/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Ученики хотят успеха: все делать только отлично, лучше всех. Для большинства учеников сильных сторон нет.</a:t>
                      </a:r>
                      <a:endParaRPr lang="ru-RU" dirty="0"/>
                    </a:p>
                  </a:txBody>
                  <a:tcPr/>
                </a:tc>
              </a:tr>
              <a:tr h="120356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Принципы профилактики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Поддержка ученика, с тем чтобы его внутренняя установка «Я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не могу» изменилась на «Я могу». Помощь в преодолении социальной изоляции путём включения ученика в отношения с другими людьми.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08720"/>
            <a:ext cx="8183880" cy="374441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Недостатки в развитии мотивационной сферы: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73630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err="1" smtClean="0"/>
              <a:t>Несформированность</a:t>
            </a:r>
            <a:r>
              <a:rPr lang="ru-RU" dirty="0" smtClean="0"/>
              <a:t> устойчивой мотивации достижения успеха;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Неустойчивость, слабость, пассивность учебных познавательных интересов.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8344" y="692696"/>
            <a:ext cx="8183880" cy="57606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Использованные ресурсы: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9" y="1340768"/>
            <a:ext cx="5438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http://orionteam.3dn.ru/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http://www.gazeta.dp.ua/read/vsego_25_shkolnikov_progulivaut_uroki</a:t>
            </a:r>
            <a:r>
              <a:rPr lang="en-US" dirty="0" smtClean="0">
                <a:hlinkClick r:id="rId2"/>
              </a:rPr>
              <a:t>_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9888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en-US" sz="1400" dirty="0" smtClean="0">
                <a:hlinkClick r:id="rId3"/>
              </a:rPr>
              <a:t>http://ru.123rf.com/photo_7306192_close-up-of-schoolboy-putting-his-head-on-arm-</a:t>
            </a:r>
            <a:r>
              <a:rPr lang="ru-RU" sz="1400" dirty="0" smtClean="0"/>
              <a:t>  </a:t>
            </a:r>
            <a:r>
              <a:rPr lang="en-US" sz="1400" dirty="0" smtClean="0"/>
              <a:t>during-the-lesson.html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492897"/>
            <a:ext cx="6170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en-US" sz="1400" dirty="0" smtClean="0"/>
              <a:t>http://www.kievstreet.net/2010/01/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780928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</a:t>
            </a:r>
            <a:r>
              <a:rPr lang="en-US" sz="1400" dirty="0" smtClean="0"/>
              <a:t>http://takayavew.ru/rubric/1604093/page2.html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105835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</a:t>
            </a:r>
            <a:r>
              <a:rPr lang="en-US" sz="1400" dirty="0" smtClean="0"/>
              <a:t>http://festival.1september.ru/articles/530249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35699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en-US" sz="1400" dirty="0" smtClean="0"/>
              <a:t>http://mrcpk.marsu.ru/works_iso/2007-02-26-11z/vecher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645025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</a:t>
            </a:r>
            <a:r>
              <a:rPr lang="en-US" sz="1400" dirty="0" smtClean="0"/>
              <a:t>http://pda.privet.ru/blog/2117609?page=7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9" y="3933057"/>
            <a:ext cx="5438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http://orionteam.3dn.ru/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221088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http://babiki.ru/blog/interesting/9222.html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484784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Как помочь не умеющему 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самостоятельно мыслить?</a:t>
            </a:r>
            <a:endParaRPr lang="ru-RU" sz="40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9832" y="2852936"/>
            <a:ext cx="28860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2297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4468832" cy="1841450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Мыслительный процесс состоит из ряда операций: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5536" y="2492896"/>
            <a:ext cx="4392488" cy="2736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/>
              <a:t>абстрагирование;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обобщение;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анализ;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классификация;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сравнение.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716016" y="2852936"/>
            <a:ext cx="792088" cy="1656184"/>
          </a:xfrm>
          <a:prstGeom prst="rightArrow">
            <a:avLst>
              <a:gd name="adj1" fmla="val 50000"/>
              <a:gd name="adj2" fmla="val 56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916832"/>
            <a:ext cx="280831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Выделить операцию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212976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Довести до уровня осознания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437112"/>
            <a:ext cx="28083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Специально обучить им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5400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Учитываем природные </a:t>
            </a:r>
            <a:br>
              <a:rPr lang="ru-RU" sz="3100" b="1" dirty="0" smtClean="0"/>
            </a:br>
            <a:r>
              <a:rPr lang="ru-RU" sz="3100" b="1" dirty="0" smtClean="0"/>
              <a:t>особенности ребёнка</a:t>
            </a:r>
            <a:endParaRPr lang="ru-RU" sz="31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2952328" cy="198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22289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81906"/>
            <a:ext cx="2808312" cy="212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354" y="1484784"/>
            <a:ext cx="22986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2920" y="1655088"/>
            <a:ext cx="8183880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свойства нервной системы: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916832"/>
            <a:ext cx="3931920" cy="3960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Сила – характеризует выносливость, работоспособность, помехоустойчивость к раздражителям;</a:t>
            </a:r>
          </a:p>
          <a:p>
            <a:r>
              <a:rPr lang="ru-RU" dirty="0" smtClean="0"/>
              <a:t>Подвижность – определяется скоростными характеристиками основных нервных процессов – возбуждения и торможения.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10445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Противоположный полюс силы – слабость нервной системы (невысокая работоспособность, высокая чувствительность, неустойчивость к раздражителям);</a:t>
            </a:r>
          </a:p>
          <a:p>
            <a:r>
              <a:rPr lang="ru-RU" dirty="0" smtClean="0"/>
              <a:t>Инертность – характеризуется замедленным протеканием нервных процессов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работы со слабыми учащимися: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ставить слабого в ситуацию неожиданного вопроса и не требовать быстрого ответа на него, давать ученику достаточно времени на обдумывание и подготовку.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Желательно, чтобы ответ был не в устной, а в письменной форме.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давать для усвоения в ограниченный промежуток времени большой, разнообразный сложный материал, нужно постараться разбить его на отдельные информационные куски и давать их постепенно, по мере усвоения.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следует заставлять таких учеников отвечать на вопросы по новому, только что усвоенному материалу, лучше отложить опрос на следующий урок, дав возможность ученикам позаниматься дома.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Autofit/>
          </a:bodyPr>
          <a:lstStyle/>
          <a:p>
            <a:r>
              <a:rPr lang="ru-RU" b="1" dirty="0" smtClean="0"/>
              <a:t>Правила работы со слабыми учащимися: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410445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5. Путём правильной тактики опросов и поощрений (не только оценкой, но и словами «отлично», «молодец», «умница» и т.д.) нужно формировать у таких учеников уверенность в своих силах, в своих знаниях, в возможности учиться.</a:t>
            </a:r>
          </a:p>
          <a:p>
            <a:pPr marL="514350" indent="-514350">
              <a:buNone/>
            </a:pPr>
            <a:r>
              <a:rPr lang="ru-RU" dirty="0" smtClean="0"/>
              <a:t>6. Следует осторожнее оценивать неудачи ученика, ведь сам он очень болезненно к ним относится.</a:t>
            </a:r>
          </a:p>
          <a:p>
            <a:pPr marL="514350" indent="-514350">
              <a:buNone/>
            </a:pPr>
            <a:r>
              <a:rPr lang="ru-RU" dirty="0" smtClean="0"/>
              <a:t>7. Во время подготовки учеником ответа нужно дать ему время для проверки и исправления написанного.</a:t>
            </a:r>
          </a:p>
          <a:p>
            <a:pPr marL="514350" indent="-514350">
              <a:buNone/>
            </a:pPr>
            <a:r>
              <a:rPr lang="ru-RU" dirty="0" smtClean="0"/>
              <a:t>8. Следует в минимальной степени отвлекать ученика, стараться не переключать его внимание, создавать спокойную, не нервозную обстановку.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670</TotalTime>
  <Words>1511</Words>
  <Application>Microsoft Office PowerPoint</Application>
  <PresentationFormat>Экран (4:3)</PresentationFormat>
  <Paragraphs>183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Психологические причины неуспеваемости</vt:lpstr>
      <vt:lpstr>Недостатки познавательной деятельности:</vt:lpstr>
      <vt:lpstr>Недостатки в развитии мотивационной сферы:</vt:lpstr>
      <vt:lpstr>Как помочь не умеющему   самостоятельно мыслить?</vt:lpstr>
      <vt:lpstr> </vt:lpstr>
      <vt:lpstr> Учитываем природные  особенности ребёнка</vt:lpstr>
      <vt:lpstr>Основные свойства нервной системы:</vt:lpstr>
      <vt:lpstr>Правила работы со слабыми учащимися:</vt:lpstr>
      <vt:lpstr>Правила работы со слабыми учащимися:</vt:lpstr>
      <vt:lpstr>Слайд 10</vt:lpstr>
      <vt:lpstr>Правила работы с инертными учениками:</vt:lpstr>
      <vt:lpstr>Правила работы с инертными учениками:</vt:lpstr>
      <vt:lpstr>Слайд 13</vt:lpstr>
      <vt:lpstr>Типы поведения учащихся:</vt:lpstr>
      <vt:lpstr>Поведение, направленное на привлечение внимания</vt:lpstr>
      <vt:lpstr>Слайд 16</vt:lpstr>
      <vt:lpstr>Слайд 17</vt:lpstr>
      <vt:lpstr>Меры экстренного педагогического воздействия:</vt:lpstr>
      <vt:lpstr>Слайд 19</vt:lpstr>
      <vt:lpstr>Слайд 20</vt:lpstr>
      <vt:lpstr>Властолюбивое  поведение</vt:lpstr>
      <vt:lpstr>Слайд 22</vt:lpstr>
      <vt:lpstr>Слайд 23</vt:lpstr>
      <vt:lpstr>Меры экстренного педагогического воздействия:</vt:lpstr>
      <vt:lpstr>Мстительное  поведение</vt:lpstr>
      <vt:lpstr>Слайд 26</vt:lpstr>
      <vt:lpstr>Поведение, направленное  на избегание неудач</vt:lpstr>
      <vt:lpstr> </vt:lpstr>
      <vt:lpstr>Спасибо за внимание!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причины неуспеваемости</dc:title>
  <cp:lastModifiedBy>Психолог</cp:lastModifiedBy>
  <cp:revision>64</cp:revision>
  <dcterms:modified xsi:type="dcterms:W3CDTF">2012-10-22T13:24:37Z</dcterms:modified>
</cp:coreProperties>
</file>