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711" autoAdjust="0"/>
  </p:normalViewPr>
  <p:slideViewPr>
    <p:cSldViewPr>
      <p:cViewPr varScale="1">
        <p:scale>
          <a:sx n="102" d="100"/>
          <a:sy n="102" d="100"/>
        </p:scale>
        <p:origin x="-1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7ADE80-614D-4979-97B9-66C1834FE0EE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C541FB-3FB3-4CF1-BF1E-782A9796C00B}">
      <dgm:prSet/>
      <dgm:spPr/>
      <dgm:t>
        <a:bodyPr/>
        <a:lstStyle/>
        <a:p>
          <a:r>
            <a:rPr lang="ru-RU" dirty="0" smtClean="0"/>
            <a:t>знания приобретаются в результате активной исследовательской и творческой деятельности по выработке решений</a:t>
          </a:r>
          <a:endParaRPr lang="ru-RU" dirty="0"/>
        </a:p>
      </dgm:t>
    </dgm:pt>
    <dgm:pt modelId="{BD2C459E-7865-47BB-BC66-34210CDA9E09}" type="parTrans" cxnId="{164380B2-2890-4219-9039-F1A26B934426}">
      <dgm:prSet/>
      <dgm:spPr/>
      <dgm:t>
        <a:bodyPr/>
        <a:lstStyle/>
        <a:p>
          <a:endParaRPr lang="ru-RU"/>
        </a:p>
      </dgm:t>
    </dgm:pt>
    <dgm:pt modelId="{3CA0957A-351A-4CB5-A64A-ABBD08A08506}" type="sibTrans" cxnId="{164380B2-2890-4219-9039-F1A26B934426}">
      <dgm:prSet/>
      <dgm:spPr/>
      <dgm:t>
        <a:bodyPr/>
        <a:lstStyle/>
        <a:p>
          <a:endParaRPr lang="ru-RU"/>
        </a:p>
      </dgm:t>
    </dgm:pt>
    <dgm:pt modelId="{CB8AF1AF-8A26-474A-88C0-B6C978783EE9}">
      <dgm:prSet custT="1"/>
      <dgm:spPr/>
      <dgm:t>
        <a:bodyPr/>
        <a:lstStyle/>
        <a:p>
          <a:r>
            <a:rPr lang="ru-RU" sz="3200" dirty="0" smtClean="0"/>
            <a:t> проблема, не имеющая однозначного и очевидного решения </a:t>
          </a:r>
          <a:endParaRPr lang="ru-RU" sz="3200" dirty="0"/>
        </a:p>
      </dgm:t>
    </dgm:pt>
    <dgm:pt modelId="{392E570F-4074-401C-B3CD-35DC5B74ECC2}" type="parTrans" cxnId="{552FA61C-845E-4199-8A8C-D7B4BFB0669A}">
      <dgm:prSet/>
      <dgm:spPr/>
      <dgm:t>
        <a:bodyPr/>
        <a:lstStyle/>
        <a:p>
          <a:endParaRPr lang="ru-RU"/>
        </a:p>
      </dgm:t>
    </dgm:pt>
    <dgm:pt modelId="{A91ED776-39EF-4506-AE50-5A675FE1D2DF}" type="sibTrans" cxnId="{552FA61C-845E-4199-8A8C-D7B4BFB0669A}">
      <dgm:prSet/>
      <dgm:spPr/>
      <dgm:t>
        <a:bodyPr/>
        <a:lstStyle/>
        <a:p>
          <a:endParaRPr lang="ru-RU"/>
        </a:p>
      </dgm:t>
    </dgm:pt>
    <dgm:pt modelId="{A7FF450C-3AA8-44FF-A9ED-3739D260845B}" type="pres">
      <dgm:prSet presAssocID="{E87ADE80-614D-4979-97B9-66C1834FE0E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42B62E-D3AD-4E31-80BB-BAA8F666409C}" type="pres">
      <dgm:prSet presAssocID="{87C541FB-3FB3-4CF1-BF1E-782A9796C00B}" presName="boxAndChildren" presStyleCnt="0"/>
      <dgm:spPr/>
    </dgm:pt>
    <dgm:pt modelId="{2344BD4D-91BA-4A7C-BA85-5E95CEDF5DFB}" type="pres">
      <dgm:prSet presAssocID="{87C541FB-3FB3-4CF1-BF1E-782A9796C00B}" presName="parentTextBox" presStyleLbl="node1" presStyleIdx="0" presStyleCnt="2"/>
      <dgm:spPr/>
      <dgm:t>
        <a:bodyPr/>
        <a:lstStyle/>
        <a:p>
          <a:endParaRPr lang="ru-RU"/>
        </a:p>
      </dgm:t>
    </dgm:pt>
    <dgm:pt modelId="{3DFDF12D-A504-4DF8-A8E6-443AB3084C62}" type="pres">
      <dgm:prSet presAssocID="{A91ED776-39EF-4506-AE50-5A675FE1D2DF}" presName="sp" presStyleCnt="0"/>
      <dgm:spPr/>
    </dgm:pt>
    <dgm:pt modelId="{19CDAAAB-279C-4822-AB89-D09747177886}" type="pres">
      <dgm:prSet presAssocID="{CB8AF1AF-8A26-474A-88C0-B6C978783EE9}" presName="arrowAndChildren" presStyleCnt="0"/>
      <dgm:spPr/>
    </dgm:pt>
    <dgm:pt modelId="{A94FC987-D92E-4332-9663-C29AA252633E}" type="pres">
      <dgm:prSet presAssocID="{CB8AF1AF-8A26-474A-88C0-B6C978783EE9}" presName="parentTextArrow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552FA61C-845E-4199-8A8C-D7B4BFB0669A}" srcId="{E87ADE80-614D-4979-97B9-66C1834FE0EE}" destId="{CB8AF1AF-8A26-474A-88C0-B6C978783EE9}" srcOrd="0" destOrd="0" parTransId="{392E570F-4074-401C-B3CD-35DC5B74ECC2}" sibTransId="{A91ED776-39EF-4506-AE50-5A675FE1D2DF}"/>
    <dgm:cxn modelId="{0BC6312D-5E11-4ABA-B117-860EF3216DA4}" type="presOf" srcId="{E87ADE80-614D-4979-97B9-66C1834FE0EE}" destId="{A7FF450C-3AA8-44FF-A9ED-3739D260845B}" srcOrd="0" destOrd="0" presId="urn:microsoft.com/office/officeart/2005/8/layout/process4"/>
    <dgm:cxn modelId="{F27A3451-5171-4742-A938-566171CCD51B}" type="presOf" srcId="{CB8AF1AF-8A26-474A-88C0-B6C978783EE9}" destId="{A94FC987-D92E-4332-9663-C29AA252633E}" srcOrd="0" destOrd="0" presId="urn:microsoft.com/office/officeart/2005/8/layout/process4"/>
    <dgm:cxn modelId="{FFD28AF8-88F8-4708-A7BD-9039036AB6B6}" type="presOf" srcId="{87C541FB-3FB3-4CF1-BF1E-782A9796C00B}" destId="{2344BD4D-91BA-4A7C-BA85-5E95CEDF5DFB}" srcOrd="0" destOrd="0" presId="urn:microsoft.com/office/officeart/2005/8/layout/process4"/>
    <dgm:cxn modelId="{164380B2-2890-4219-9039-F1A26B934426}" srcId="{E87ADE80-614D-4979-97B9-66C1834FE0EE}" destId="{87C541FB-3FB3-4CF1-BF1E-782A9796C00B}" srcOrd="1" destOrd="0" parTransId="{BD2C459E-7865-47BB-BC66-34210CDA9E09}" sibTransId="{3CA0957A-351A-4CB5-A64A-ABBD08A08506}"/>
    <dgm:cxn modelId="{BEAA446A-EC72-494E-9093-1C3A2B1AD0C1}" type="presParOf" srcId="{A7FF450C-3AA8-44FF-A9ED-3739D260845B}" destId="{6142B62E-D3AD-4E31-80BB-BAA8F666409C}" srcOrd="0" destOrd="0" presId="urn:microsoft.com/office/officeart/2005/8/layout/process4"/>
    <dgm:cxn modelId="{1BEFF7A2-B54B-4D2F-82FC-35F1C44FE7D9}" type="presParOf" srcId="{6142B62E-D3AD-4E31-80BB-BAA8F666409C}" destId="{2344BD4D-91BA-4A7C-BA85-5E95CEDF5DFB}" srcOrd="0" destOrd="0" presId="urn:microsoft.com/office/officeart/2005/8/layout/process4"/>
    <dgm:cxn modelId="{57633654-D253-4C7A-8D18-B08BCE7AE0F5}" type="presParOf" srcId="{A7FF450C-3AA8-44FF-A9ED-3739D260845B}" destId="{3DFDF12D-A504-4DF8-A8E6-443AB3084C62}" srcOrd="1" destOrd="0" presId="urn:microsoft.com/office/officeart/2005/8/layout/process4"/>
    <dgm:cxn modelId="{400BFCD8-F9D6-4A9B-BC30-914B7D2423B0}" type="presParOf" srcId="{A7FF450C-3AA8-44FF-A9ED-3739D260845B}" destId="{19CDAAAB-279C-4822-AB89-D09747177886}" srcOrd="2" destOrd="0" presId="urn:microsoft.com/office/officeart/2005/8/layout/process4"/>
    <dgm:cxn modelId="{C13CE27B-7382-4194-B15C-C23B24136788}" type="presParOf" srcId="{19CDAAAB-279C-4822-AB89-D09747177886}" destId="{A94FC987-D92E-4332-9663-C29AA252633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4BD4D-91BA-4A7C-BA85-5E95CEDF5DFB}">
      <dsp:nvSpPr>
        <dsp:cNvPr id="0" name=""/>
        <dsp:cNvSpPr/>
      </dsp:nvSpPr>
      <dsp:spPr>
        <a:xfrm>
          <a:off x="0" y="2998784"/>
          <a:ext cx="7992888" cy="1967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знания приобретаются в результате активной исследовательской и творческой деятельности по выработке решений</a:t>
          </a:r>
          <a:endParaRPr lang="ru-RU" sz="3100" kern="1200" dirty="0"/>
        </a:p>
      </dsp:txBody>
      <dsp:txXfrm>
        <a:off x="0" y="2998784"/>
        <a:ext cx="7992888" cy="1967527"/>
      </dsp:txXfrm>
    </dsp:sp>
    <dsp:sp modelId="{A94FC987-D92E-4332-9663-C29AA252633E}">
      <dsp:nvSpPr>
        <dsp:cNvPr id="0" name=""/>
        <dsp:cNvSpPr/>
      </dsp:nvSpPr>
      <dsp:spPr>
        <a:xfrm rot="10800000">
          <a:off x="0" y="2240"/>
          <a:ext cx="7992888" cy="302605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 проблема, не имеющая однозначного и очевидного решения </a:t>
          </a:r>
          <a:endParaRPr lang="ru-RU" sz="3200" kern="1200" dirty="0"/>
        </a:p>
      </dsp:txBody>
      <dsp:txXfrm rot="10800000">
        <a:off x="0" y="2240"/>
        <a:ext cx="7992888" cy="1966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E07D0-EAA6-4F84-944D-53809983C2F7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B8B80-EA49-4CEF-B10D-583A04AA4C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04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B8B80-EA49-4CEF-B10D-583A04AA4CB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933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571E-F879-43B7-8E22-72801AAF4D93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871F57-A599-4A62-9859-0518C60EE8B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571E-F879-43B7-8E22-72801AAF4D93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71F57-A599-4A62-9859-0518C60EE8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571E-F879-43B7-8E22-72801AAF4D93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71F57-A599-4A62-9859-0518C60EE8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EE8571E-F879-43B7-8E22-72801AAF4D93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D871F57-A599-4A62-9859-0518C60EE8B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571E-F879-43B7-8E22-72801AAF4D93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871F57-A599-4A62-9859-0518C60EE8B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EE8571E-F879-43B7-8E22-72801AAF4D93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D871F57-A599-4A62-9859-0518C60EE8B8}" type="slidenum">
              <a:rPr lang="ru-RU" smtClean="0"/>
              <a:t>‹#›</a:t>
            </a:fld>
            <a:endParaRPr lang="ru-RU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AEE8571E-F879-43B7-8E22-72801AAF4D93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DD871F57-A599-4A62-9859-0518C60EE8B8}" type="slidenum">
              <a:rPr lang="ru-RU" smtClean="0"/>
              <a:t>‹#›</a:t>
            </a:fld>
            <a:endParaRPr lang="ru-RU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571E-F879-43B7-8E22-72801AAF4D93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871F57-A599-4A62-9859-0518C60EE8B8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571E-F879-43B7-8E22-72801AAF4D93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871F57-A599-4A62-9859-0518C60EE8B8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EE8571E-F879-43B7-8E22-72801AAF4D93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D871F57-A599-4A62-9859-0518C60EE8B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EE8571E-F879-43B7-8E22-72801AAF4D93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D871F57-A599-4A62-9859-0518C60EE8B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88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AEE8571E-F879-43B7-8E22-72801AAF4D93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DD871F57-A599-4A62-9859-0518C60EE8B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-graduate.ru/Main.aspx?SecId=2105928b-796f-41f8-a03b-4037bbb7208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172819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 </a:t>
            </a:r>
            <a:r>
              <a:rPr lang="ru-RU" b="1" dirty="0" smtClean="0"/>
              <a:t>Выступление на районном семинаре </a:t>
            </a:r>
          </a:p>
          <a:p>
            <a:pPr algn="ctr"/>
            <a:r>
              <a:rPr lang="ru-RU" b="1" dirty="0" smtClean="0"/>
              <a:t> учителей истории и обществознания.</a:t>
            </a:r>
          </a:p>
          <a:p>
            <a:pPr algn="ctr"/>
            <a:r>
              <a:rPr lang="ru-RU" b="1" dirty="0" smtClean="0"/>
              <a:t> Учитель истории МОУ «СОШ №20»</a:t>
            </a:r>
          </a:p>
          <a:p>
            <a:pPr algn="ctr"/>
            <a:r>
              <a:rPr lang="ru-RU" b="1" dirty="0" smtClean="0"/>
              <a:t> Баулина Т.В.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412776"/>
            <a:ext cx="7772400" cy="309634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Технология </a:t>
            </a:r>
            <a:r>
              <a:rPr lang="ru-RU" b="1" dirty="0"/>
              <a:t>работы с кейсом в процессе изучения истории в старшей школе.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48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323528" y="260649"/>
            <a:ext cx="8568952" cy="2880319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/>
              <a:t> </a:t>
            </a:r>
            <a:r>
              <a:rPr lang="ru-RU" sz="2400" b="1" i="1" dirty="0"/>
              <a:t>Скажи мне - я забуду.</a:t>
            </a:r>
            <a:endParaRPr lang="ru-RU" sz="2400" b="1" dirty="0"/>
          </a:p>
          <a:p>
            <a:pPr marL="0" indent="0">
              <a:buNone/>
            </a:pPr>
            <a:r>
              <a:rPr lang="ru-RU" sz="2400" b="1" i="1" dirty="0" smtClean="0"/>
              <a:t> </a:t>
            </a:r>
            <a:r>
              <a:rPr lang="ru-RU" sz="2400" b="1" i="1" dirty="0"/>
              <a:t>Покажи мне, я смогу запомнить</a:t>
            </a:r>
            <a:r>
              <a:rPr lang="ru-RU" sz="2400" b="1" i="1" dirty="0" smtClean="0"/>
              <a:t>,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b="1" i="1" dirty="0" smtClean="0"/>
              <a:t> Позволь </a:t>
            </a:r>
            <a:r>
              <a:rPr lang="ru-RU" sz="2400" b="1" i="1" dirty="0"/>
              <a:t>мне сделать это,</a:t>
            </a:r>
            <a:endParaRPr lang="ru-RU" sz="2400" b="1" dirty="0"/>
          </a:p>
          <a:p>
            <a:pPr marL="0" indent="0">
              <a:buNone/>
            </a:pPr>
            <a:r>
              <a:rPr lang="ru-RU" sz="2400" b="1" i="1" dirty="0"/>
              <a:t> </a:t>
            </a:r>
            <a:r>
              <a:rPr lang="ru-RU" sz="2400" b="1" i="1" dirty="0" smtClean="0"/>
              <a:t>И </a:t>
            </a:r>
            <a:r>
              <a:rPr lang="ru-RU" sz="2400" b="1" i="1" dirty="0"/>
              <a:t>это станет моим </a:t>
            </a:r>
            <a:r>
              <a:rPr lang="ru-RU" sz="2400" b="1" i="1" dirty="0" smtClean="0"/>
              <a:t>навсегда.</a:t>
            </a:r>
            <a:endParaRPr lang="ru-RU" sz="2400" b="1" dirty="0"/>
          </a:p>
          <a:p>
            <a:pPr algn="r"/>
            <a:r>
              <a:rPr lang="ru-RU" b="1" i="1" dirty="0"/>
              <a:t>Китайская народная пословица.</a:t>
            </a:r>
            <a:endParaRPr lang="ru-RU" b="1" dirty="0"/>
          </a:p>
        </p:txBody>
      </p:sp>
      <p:pic>
        <p:nvPicPr>
          <p:cNvPr id="2052" name="Picture 4" descr="C:\Documents and Settings\Баулин\Мои документы\Мои рисунки\IMAG0052 002_000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787" y="3126160"/>
            <a:ext cx="2516021" cy="18870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2053" name="Picture 5" descr="C:\Documents and Settings\Баулин\Мои документы\Мои рисунки\IMAG0052 002_000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2160" y="3005826"/>
            <a:ext cx="2836912" cy="21276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2054" name="Picture 6" descr="C:\Documents and Settings\Баулин\Мои документы\Мои рисунки\IMAG0052 002_000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5856" y="4869160"/>
            <a:ext cx="2476872" cy="18576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35420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1088740"/>
            <a:ext cx="4032448" cy="4068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3353941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3356992"/>
            <a:ext cx="3353941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4935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Особенность метода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991686363"/>
              </p:ext>
            </p:extLst>
          </p:nvPr>
        </p:nvGraphicFramePr>
        <p:xfrm>
          <a:off x="539552" y="1196752"/>
          <a:ext cx="799288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48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  Анализ исторического документа </a:t>
            </a:r>
            <a:r>
              <a:rPr lang="ru-RU" sz="2800" dirty="0">
                <a:solidFill>
                  <a:srgbClr val="FF0000"/>
                </a:solidFill>
              </a:rPr>
              <a:t>(С1-С3</a:t>
            </a:r>
            <a:r>
              <a:rPr lang="ru-RU" sz="2800" dirty="0" smtClean="0">
                <a:solidFill>
                  <a:srgbClr val="FF0000"/>
                </a:solidFill>
              </a:rPr>
              <a:t>);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Выделение причинно-следственных связей </a:t>
            </a:r>
            <a:r>
              <a:rPr lang="ru-RU" sz="2800" dirty="0"/>
              <a:t>исторических процессов и явлений </a:t>
            </a:r>
            <a:r>
              <a:rPr lang="ru-RU" sz="2800" dirty="0">
                <a:solidFill>
                  <a:srgbClr val="FF0000"/>
                </a:solidFill>
              </a:rPr>
              <a:t>(С-4</a:t>
            </a:r>
            <a:r>
              <a:rPr lang="ru-RU" sz="2800" dirty="0" smtClean="0">
                <a:solidFill>
                  <a:srgbClr val="FF0000"/>
                </a:solidFill>
              </a:rPr>
              <a:t>);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Аргументация своей позиции </a:t>
            </a:r>
            <a:r>
              <a:rPr lang="ru-RU" sz="2800" dirty="0">
                <a:solidFill>
                  <a:srgbClr val="FF0000"/>
                </a:solidFill>
              </a:rPr>
              <a:t>(С-5); </a:t>
            </a:r>
            <a:endParaRPr lang="ru-RU" sz="2800" dirty="0" smtClean="0">
              <a:solidFill>
                <a:srgbClr val="FF0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Обобщение, выделение главного, систематизация исторического материала </a:t>
            </a:r>
            <a:r>
              <a:rPr lang="ru-RU" sz="2800" dirty="0">
                <a:solidFill>
                  <a:srgbClr val="FF0000"/>
                </a:solidFill>
              </a:rPr>
              <a:t>(С-6).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Использование кейс-технологии </a:t>
            </a:r>
          </a:p>
        </p:txBody>
      </p:sp>
    </p:spTree>
    <p:extLst>
      <p:ext uri="{BB962C8B-B14F-4D97-AF65-F5344CB8AC3E}">
        <p14:creationId xmlns:p14="http://schemas.microsoft.com/office/powerpoint/2010/main" val="424795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342900" lvl="0" indent="-342900">
              <a:buFont typeface="Wingdings" pitchFamily="2" charset="2"/>
              <a:buChar char="v"/>
            </a:pPr>
            <a:r>
              <a:rPr lang="ru-RU" sz="2800" dirty="0"/>
              <a:t>определение целей - что я хочу получить от учащихся?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ru-RU" sz="2800" dirty="0"/>
              <a:t> подбор ситуации – какая ситуация носит проблемный характер?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ru-RU" sz="2800" dirty="0"/>
              <a:t> подбор необходимых источников информации –различных документов, карт, схем, фотографий…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ru-RU" sz="2800" dirty="0"/>
              <a:t> подготовка методических материалов по его использованию – вопросы к источникам, план  изучения темы.</a:t>
            </a:r>
          </a:p>
          <a:p>
            <a:pPr marL="342900" indent="-342900">
              <a:buFont typeface="Wingdings" pitchFamily="2" charset="2"/>
              <a:buChar char="v"/>
            </a:pP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Работа  </a:t>
            </a:r>
            <a:r>
              <a:rPr lang="ru-RU" b="1" i="1" dirty="0"/>
              <a:t>над кейсом  учителем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64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124744"/>
            <a:ext cx="8640960" cy="5733256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вспомогательная информация, необходимая для анализа кейса;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описание конкретной ситуации;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задания к кейсу </a:t>
            </a:r>
            <a:r>
              <a:rPr lang="ru-RU" sz="3600" u="sng" dirty="0">
                <a:hlinkClick r:id="rId2"/>
              </a:rPr>
              <a:t> </a:t>
            </a:r>
            <a:endParaRPr lang="ru-RU" sz="36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472208"/>
          </a:xfrm>
        </p:spPr>
        <p:txBody>
          <a:bodyPr>
            <a:noAutofit/>
          </a:bodyPr>
          <a:lstStyle/>
          <a:p>
            <a:pPr algn="ctr"/>
            <a:r>
              <a:rPr lang="ru-RU" sz="4800" b="1" i="1" dirty="0">
                <a:solidFill>
                  <a:srgbClr val="FF0000"/>
                </a:solidFill>
              </a:rPr>
              <a:t>структура </a:t>
            </a:r>
            <a:r>
              <a:rPr lang="ru-RU" sz="4800" b="1" i="1" dirty="0" smtClean="0">
                <a:solidFill>
                  <a:srgbClr val="FF0000"/>
                </a:solidFill>
              </a:rPr>
              <a:t>кейса</a:t>
            </a:r>
            <a:r>
              <a:rPr lang="ru-RU" sz="4800" dirty="0">
                <a:solidFill>
                  <a:srgbClr val="FF0000"/>
                </a:solidFill>
              </a:rPr>
              <a:t/>
            </a:r>
            <a:br>
              <a:rPr lang="ru-RU" sz="4800" dirty="0">
                <a:solidFill>
                  <a:srgbClr val="FF0000"/>
                </a:solidFill>
              </a:rPr>
            </a:b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93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167</TotalTime>
  <Words>189</Words>
  <Application>Microsoft Office PowerPoint</Application>
  <PresentationFormat>Экран (4:3)</PresentationFormat>
  <Paragraphs>32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Mylar</vt:lpstr>
      <vt:lpstr>       Технология работы с кейсом в процессе изучения истории в старшей школе.  </vt:lpstr>
      <vt:lpstr>Презентация PowerPoint</vt:lpstr>
      <vt:lpstr>Презентация PowerPoint</vt:lpstr>
      <vt:lpstr> Особенность метода</vt:lpstr>
      <vt:lpstr>Использование кейс-технологии </vt:lpstr>
      <vt:lpstr>Работа  над кейсом  учителем</vt:lpstr>
      <vt:lpstr>структура кейса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работы с кейсом в процессе изучения истории в старшей школе.  </dc:title>
  <dc:creator>ИВАН</dc:creator>
  <cp:lastModifiedBy>ИВАН</cp:lastModifiedBy>
  <cp:revision>13</cp:revision>
  <dcterms:created xsi:type="dcterms:W3CDTF">2012-10-12T14:23:43Z</dcterms:created>
  <dcterms:modified xsi:type="dcterms:W3CDTF">2012-10-22T16:37:26Z</dcterms:modified>
</cp:coreProperties>
</file>