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24"/>
  </p:notesMasterIdLst>
  <p:sldIdLst>
    <p:sldId id="256" r:id="rId2"/>
    <p:sldId id="259" r:id="rId3"/>
    <p:sldId id="268" r:id="rId4"/>
    <p:sldId id="290" r:id="rId5"/>
    <p:sldId id="291" r:id="rId6"/>
    <p:sldId id="294" r:id="rId7"/>
    <p:sldId id="269" r:id="rId8"/>
    <p:sldId id="289" r:id="rId9"/>
    <p:sldId id="293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1" r:id="rId18"/>
    <p:sldId id="282" r:id="rId19"/>
    <p:sldId id="266" r:id="rId20"/>
    <p:sldId id="295" r:id="rId21"/>
    <p:sldId id="287" r:id="rId22"/>
    <p:sldId id="28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BD0169-00FD-4766-9308-F9F13D7C05A4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1BB503-038D-4EFB-B909-BEBCF20A2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4F0ED5-2962-4C75-8F6C-B7E1D11B81A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0AFDCC-BB11-4A1C-B65B-E97705A8FD0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0A782-8418-4658-B0AB-0A880112607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C02A35-B24E-4A2F-A0E9-9D78F0E198B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EDD76-D088-4707-BE67-86C9FD26AD5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75F7CF-7E3B-452C-9335-55BF5C16AB2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14791A-4595-4C09-8680-4A49A3FFC9A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EA411A-5FA0-4E67-8935-4BF4FFD11F7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EAC561-DFDB-44FD-A9DA-40D26606F8C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E2C84A-734A-4CC5-B7B4-8D012599E2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64711E-C210-487B-A0A3-2770792D0CD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178C1-AA14-4312-A15E-B67E09EB896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496BB-4E44-4A90-A728-88519D5B272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D91DD-3A82-48DD-BA92-EE1FF92AD17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16A24C-4034-4522-8637-EC2E9E772C7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6F97DC-004E-4D72-B086-18B708171E8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055937A-F86B-4967-8FAE-9986803224A7}" type="datetimeFigureOut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3F8F4A-FF39-49E0-ACC0-520344C304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0AA084-A982-4252-8922-1D58D2856990}" type="datetimeFigureOut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FAD8C1-B30B-4F80-86E5-AE3893B557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83A1D4-7C83-40D5-8CE4-096C9B279246}" type="datetimeFigureOut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ED90A1-13A9-4101-85A7-7C9948D997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EA99-1A20-44C1-8541-BB04F38F35A0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19E28-8269-4315-A344-CCE7528E3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53699E-7FF4-4677-BFA9-D400C00FEF76}" type="datetimeFigureOut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1A58ED-BA41-41B4-8F5F-12EBBC9B99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7DC5F0-7A2C-4EC6-91DF-8BD41D39E50A}" type="datetimeFigureOut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8CBC3E-1EA9-45E1-BF1E-DEC385C1B5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C25CF3-2B0F-4C88-9760-228EC9AFCE38}" type="datetimeFigureOut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8DC572-6D11-42DD-BBF5-DAC22177F6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AE723E-4B41-4154-A9D9-5CC0E1A12FDE}" type="datetimeFigureOut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9D68B5-57C6-4015-86EF-F64C93F52D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6A451F-7760-4A90-8BFB-36B2FBFF2F21}" type="datetimeFigureOut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93B163-9E45-4B9C-9D71-D5E27149FB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52BD31-C925-4D7F-AC4E-5A8D98A1334D}" type="datetimeFigureOut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E42306-7CF4-46AC-A784-79DB3FE5F1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AA9C60D9-7924-4EFD-AE0E-76797D1A9261}" type="datetimeFigureOut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1F385B-3725-41E3-BF28-6ACE5776A4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D1AE18B-F462-459A-AC7E-228F75A5D67B}" type="datetimeFigureOut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C6D54C6-486A-4CAF-A194-8F0B872B65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CF4CF5-594E-497B-A64B-36EE63415D1E}" type="datetimeFigureOut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9E05A2-AA79-48A5-9151-901DFBA342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ransition>
    <p:cut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34" y="1071546"/>
            <a:ext cx="8207375" cy="3808412"/>
          </a:xfrm>
        </p:spPr>
        <p:txBody>
          <a:bodyPr/>
          <a:lstStyle/>
          <a:p>
            <a:pPr marR="0" algn="ctr" eaLnBrk="1" hangingPunct="1">
              <a:lnSpc>
                <a:spcPct val="150000"/>
              </a:lnSpc>
              <a:buNone/>
            </a:pPr>
            <a:r>
              <a:rPr lang="ru-RU" sz="4300" dirty="0" smtClean="0">
                <a:solidFill>
                  <a:srgbClr val="39639D"/>
                </a:solidFill>
              </a:rPr>
              <a:t>«</a:t>
            </a:r>
            <a:r>
              <a:rPr lang="ru-RU" sz="4300" dirty="0" smtClean="0">
                <a:solidFill>
                  <a:srgbClr val="39639D"/>
                </a:solidFill>
              </a:rPr>
              <a:t>Модель </a:t>
            </a:r>
            <a:r>
              <a:rPr lang="ru-RU" sz="4300" dirty="0" smtClean="0">
                <a:solidFill>
                  <a:srgbClr val="39639D"/>
                </a:solidFill>
              </a:rPr>
              <a:t>сопровождения одарённых детей»</a:t>
            </a:r>
            <a:endParaRPr lang="ru-RU" sz="1600" dirty="0" smtClean="0">
              <a:solidFill>
                <a:srgbClr val="39639D"/>
              </a:solidFill>
            </a:endParaRP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071810"/>
            <a:ext cx="44767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17145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u="sng" dirty="0" smtClean="0">
                <a:solidFill>
                  <a:srgbClr val="FF0000"/>
                </a:solidFill>
                <a:effectLst/>
              </a:rPr>
              <a:t>Первый этап – диагностико-организационный(1год )</a:t>
            </a:r>
            <a:endParaRPr lang="ru-RU" sz="3600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500034" y="1571612"/>
            <a:ext cx="8229600" cy="457199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dirty="0" smtClean="0"/>
              <a:t>                       </a:t>
            </a:r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нормативно-правовой базы.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системы диагностики развития одарённости детей в процессе реализации программ.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контингента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воспитанников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целью выявления типов одарённости детей.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методического обеспечения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психолого-педагогической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компетентности воспитателей.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1844675"/>
            <a:ext cx="8229600" cy="4727575"/>
          </a:xfrm>
        </p:spPr>
        <p:txBody>
          <a:bodyPr/>
          <a:lstStyle/>
          <a:p>
            <a:r>
              <a:rPr lang="ru-RU" sz="2000" dirty="0" smtClean="0"/>
              <a:t>апробация программы работы с одарёнными детьми;</a:t>
            </a:r>
          </a:p>
          <a:p>
            <a:r>
              <a:rPr lang="ru-RU" sz="2000" dirty="0" smtClean="0"/>
              <a:t>мониторинг интеллектуальных и творческих показателей каждого ребёнка;</a:t>
            </a:r>
          </a:p>
          <a:p>
            <a:r>
              <a:rPr lang="ru-RU" sz="2000" dirty="0" smtClean="0"/>
              <a:t>отработка педагогических технологий работы с одарёнными детьми;</a:t>
            </a:r>
          </a:p>
          <a:p>
            <a:r>
              <a:rPr lang="ru-RU" sz="2000" dirty="0" smtClean="0"/>
              <a:t>методическая помощь в реализации программы, обмен опытом, совершенствование мастерства учителей;</a:t>
            </a:r>
          </a:p>
          <a:p>
            <a:r>
              <a:rPr lang="ru-RU" sz="2000" dirty="0" smtClean="0"/>
              <a:t>отслеживание результативности, сравнительный анализ, коррекция;</a:t>
            </a:r>
          </a:p>
          <a:p>
            <a:r>
              <a:rPr lang="ru-RU" sz="2000" dirty="0" smtClean="0"/>
              <a:t>психологическая, социальная, педагогическая, </a:t>
            </a:r>
            <a:r>
              <a:rPr lang="ru-RU" sz="2000" dirty="0" err="1" smtClean="0"/>
              <a:t>валеологическая</a:t>
            </a:r>
            <a:r>
              <a:rPr lang="ru-RU" sz="2000" dirty="0" smtClean="0"/>
              <a:t> поддержка одарённых детей.</a:t>
            </a:r>
          </a:p>
          <a:p>
            <a:endParaRPr lang="ru-RU" sz="2300" dirty="0" smtClean="0"/>
          </a:p>
          <a:p>
            <a:endParaRPr lang="ru-RU" sz="2300" dirty="0" smtClean="0"/>
          </a:p>
        </p:txBody>
      </p:sp>
      <p:pic>
        <p:nvPicPr>
          <p:cNvPr id="23555" name="Заголово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8913"/>
            <a:ext cx="82423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анализ и обобщение результатов развития одарённых детей;</a:t>
            </a:r>
          </a:p>
          <a:p>
            <a:r>
              <a:rPr lang="ru-RU" dirty="0" smtClean="0"/>
              <a:t>анализ мониторинга достижений каждого учащегося;</a:t>
            </a:r>
          </a:p>
          <a:p>
            <a:r>
              <a:rPr lang="ru-RU" dirty="0" smtClean="0"/>
              <a:t>анализ деятельности </a:t>
            </a:r>
            <a:r>
              <a:rPr lang="ru-RU" dirty="0" smtClean="0"/>
              <a:t>воспитателей по </a:t>
            </a:r>
            <a:r>
              <a:rPr lang="ru-RU" dirty="0" smtClean="0"/>
              <a:t>работе с одарёнными детьми;</a:t>
            </a:r>
          </a:p>
          <a:p>
            <a:r>
              <a:rPr lang="ru-RU" dirty="0" smtClean="0"/>
              <a:t>определение проблем, возникших при реализации программы, пути их решения, корректировка программ.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 этап – рефлексивно – обобщающий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 год)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Координационное .</a:t>
            </a:r>
          </a:p>
          <a:p>
            <a:pPr>
              <a:buFont typeface="Wingdings 3" pitchFamily="18" charset="2"/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 Диагностическое.</a:t>
            </a:r>
          </a:p>
          <a:p>
            <a:pPr>
              <a:buFont typeface="Wingdings 3" pitchFamily="18" charset="2"/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 Кадровое.</a:t>
            </a:r>
          </a:p>
          <a:p>
            <a:pPr>
              <a:buFont typeface="Wingdings 3" pitchFamily="18" charset="2"/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4. Развивающее.</a:t>
            </a:r>
          </a:p>
          <a:p>
            <a:pPr>
              <a:buFont typeface="Wingdings 3" pitchFamily="18" charset="2"/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5. Информационное.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Направления реализации программы: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3" pitchFamily="18" charset="2"/>
              <a:buNone/>
            </a:pPr>
            <a:endParaRPr lang="ru-RU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Организация работы коллектива 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Обеспечение нормативно – правовой базы.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Организация предметных кружков.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Ресурсное обеспечение.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Контроль и анализ деятельности.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Координационное 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5069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Формирование банка методического обеспечения для выявления одарённых детей.</a:t>
            </a:r>
          </a:p>
          <a:p>
            <a:endParaRPr lang="ru-RU" dirty="0" smtClean="0"/>
          </a:p>
          <a:p>
            <a:r>
              <a:rPr lang="ru-RU" dirty="0" smtClean="0"/>
              <a:t>Проведение диагностики одарённых детей</a:t>
            </a:r>
          </a:p>
          <a:p>
            <a:endParaRPr lang="ru-RU" dirty="0" smtClean="0"/>
          </a:p>
          <a:p>
            <a:r>
              <a:rPr lang="ru-RU" dirty="0" smtClean="0"/>
              <a:t>Создание банка данных одарённых детей.</a:t>
            </a:r>
          </a:p>
          <a:p>
            <a:endParaRPr lang="ru-RU" dirty="0" smtClean="0"/>
          </a:p>
          <a:p>
            <a:r>
              <a:rPr lang="ru-RU" dirty="0" smtClean="0"/>
              <a:t>Создание системы психологического сопровождения одарённых детей.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Диагностическое направление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smtClean="0"/>
              <a:t>Повышение квалификации педагогов (курсы, мастер-класс, МО, создание творческих групп).</a:t>
            </a:r>
          </a:p>
          <a:p>
            <a:r>
              <a:rPr lang="ru-RU" sz="3200" smtClean="0"/>
              <a:t>Мотивация педагогов(оказание методической и финансовой </a:t>
            </a:r>
          </a:p>
          <a:p>
            <a:pPr>
              <a:buFont typeface="Wingdings 3" pitchFamily="18" charset="2"/>
              <a:buNone/>
            </a:pPr>
            <a:r>
              <a:rPr lang="ru-RU" sz="3200" smtClean="0"/>
              <a:t>  помощи педагогам</a:t>
            </a:r>
            <a:r>
              <a:rPr lang="ru-RU" smtClean="0"/>
              <a:t>.)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Кадровое направление.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образовательной среды для развития одарённых детей.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углубленному изучению предметов.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участия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интеллектуально-творческих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мероприятиях.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системы информационно – коммуникационных технологий.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Развивающее направление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078287"/>
          </a:xfrm>
        </p:spPr>
        <p:txBody>
          <a:bodyPr/>
          <a:lstStyle/>
          <a:p>
            <a:r>
              <a:rPr lang="ru-RU" dirty="0" smtClean="0"/>
              <a:t>Привлечение внимания общественности, </a:t>
            </a:r>
            <a:r>
              <a:rPr lang="ru-RU" dirty="0" smtClean="0"/>
              <a:t>спонсоров к </a:t>
            </a:r>
            <a:r>
              <a:rPr lang="ru-RU" dirty="0" smtClean="0"/>
              <a:t>проблемам одарённых детей (реклама, создание интернет-сайта, выпуск стенгазет).</a:t>
            </a:r>
          </a:p>
          <a:p>
            <a:endParaRPr lang="ru-RU" dirty="0" smtClean="0"/>
          </a:p>
          <a:p>
            <a:r>
              <a:rPr lang="ru-RU" dirty="0" smtClean="0"/>
              <a:t> Организация работы библиотеки.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Информационное направление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1"/>
          <p:cNvSpPr>
            <a:spLocks noGrp="1"/>
          </p:cNvSpPr>
          <p:nvPr>
            <p:ph idx="1"/>
          </p:nvPr>
        </p:nvSpPr>
        <p:spPr>
          <a:xfrm>
            <a:off x="500063" y="1357313"/>
            <a:ext cx="8643937" cy="45259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индивидуальный </a:t>
            </a:r>
            <a:r>
              <a:rPr lang="ru-RU" sz="2400" dirty="0" smtClean="0"/>
              <a:t>подход, </a:t>
            </a:r>
            <a:r>
              <a:rPr lang="ru-RU" sz="2400" dirty="0" smtClean="0"/>
              <a:t>использование в практике элементов дифференцированного обучения, проведение нестандартных форм уроков;</a:t>
            </a:r>
          </a:p>
          <a:p>
            <a:r>
              <a:rPr lang="ru-RU" sz="2400" dirty="0" smtClean="0"/>
              <a:t>дополнительные занятия с одарёнными </a:t>
            </a:r>
            <a:r>
              <a:rPr lang="ru-RU" sz="2400" dirty="0" smtClean="0"/>
              <a:t>детьми;</a:t>
            </a:r>
          </a:p>
          <a:p>
            <a:r>
              <a:rPr lang="ru-RU" sz="2400" dirty="0" smtClean="0"/>
              <a:t>участие в районных, областных и российских конкурсах;</a:t>
            </a:r>
            <a:endParaRPr lang="ru-RU" sz="2400" dirty="0" smtClean="0"/>
          </a:p>
          <a:p>
            <a:r>
              <a:rPr lang="ru-RU" sz="2400" dirty="0" smtClean="0"/>
              <a:t>проектная </a:t>
            </a:r>
            <a:r>
              <a:rPr lang="ru-RU" sz="2400" dirty="0" smtClean="0"/>
              <a:t>деятельность учащихся;</a:t>
            </a:r>
          </a:p>
          <a:p>
            <a:r>
              <a:rPr lang="ru-RU" sz="2400" dirty="0" smtClean="0"/>
              <a:t>посещение предметных и творческих </a:t>
            </a:r>
            <a:r>
              <a:rPr lang="ru-RU" sz="2400" dirty="0" smtClean="0"/>
              <a:t>кружков</a:t>
            </a:r>
            <a:r>
              <a:rPr lang="ru-RU" sz="2400" dirty="0" smtClean="0"/>
              <a:t>;</a:t>
            </a:r>
            <a:endParaRPr lang="ru-RU" sz="2400" dirty="0" smtClean="0"/>
          </a:p>
          <a:p>
            <a:r>
              <a:rPr lang="ru-RU" sz="2400" dirty="0" smtClean="0"/>
              <a:t>конкурсы, интеллектуальные игры, викторины;</a:t>
            </a:r>
          </a:p>
          <a:p>
            <a:r>
              <a:rPr lang="ru-RU" sz="2400" dirty="0" smtClean="0"/>
              <a:t>создание детских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.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Формы работы .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  В </a:t>
            </a:r>
            <a:r>
              <a:rPr lang="ru-RU" sz="3200" dirty="0" smtClean="0">
                <a:solidFill>
                  <a:srgbClr val="0070C0"/>
                </a:solidFill>
              </a:rPr>
              <a:t>свете Концепции модернизации остро встает вопрос поиска путей повышения социально-экономического потенциала общества. Это возможно в  случае роста интеллектуального уровня людей, которые в дальнейшем станут носителями ведущих идей общественного процесса.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4663" y="2667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2"/>
                </a:solidFill>
              </a:rPr>
              <a:t>Актуальность.</a:t>
            </a:r>
            <a:endParaRPr lang="ru-RU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Программа основных мероприятий.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971550" y="1773238"/>
            <a:ext cx="6337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1958975" y="3284538"/>
            <a:ext cx="578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2392363" y="3952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graphicFrame>
        <p:nvGraphicFramePr>
          <p:cNvPr id="33947" name="Group 155"/>
          <p:cNvGraphicFramePr>
            <a:graphicFrameLocks noGrp="1"/>
          </p:cNvGraphicFramePr>
          <p:nvPr/>
        </p:nvGraphicFramePr>
        <p:xfrm>
          <a:off x="571472" y="1142984"/>
          <a:ext cx="8286809" cy="4906558"/>
        </p:xfrm>
        <a:graphic>
          <a:graphicData uri="http://schemas.openxmlformats.org/drawingml/2006/table">
            <a:tbl>
              <a:tblPr/>
              <a:tblGrid>
                <a:gridCol w="500066"/>
                <a:gridCol w="4901188"/>
                <a:gridCol w="2885555"/>
              </a:tblGrid>
              <a:tr h="32439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Мероприятия по направлениям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Ответственные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942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Диагностика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Психолог,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воспитатели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04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Разработка Положения о работе с одарёнными детьми,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Директор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694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Разработка Программы «Одарённые дети в начальных классах»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Зам. директора  по УВР,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психолог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., старший воспитатель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694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Создание:  банка данных об одарённых детях, информационной  базы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проблемам одарённости детей.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Зам. директора  по УВР, психолог,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старший воспитатель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694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профессиональной квалификации  пед.работников, работающих с одарёнными детьми.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Зам. директора  по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УВР,  старший воспитатель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900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Деятельность методического совета.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Зам. директора  по УВР,  старший воспитатель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Индивидуальная работа со педагогами.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Зам. директора  по УВР,  старший воспитатель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4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среды общения, самореализации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Зам. директора  по УВР,  старший воспитатель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796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Привлечение внимания общественности.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Директор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воспитатели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424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Участие педагогов в конференциях, конкурсах по проблемам одарённости.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Зам. директора  по УВР.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350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базы данных по методическому обеспечению.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директора  по УВР, рук. МО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u="sng" smtClean="0">
                <a:solidFill>
                  <a:schemeClr val="accent2"/>
                </a:solidFill>
                <a:effectLst/>
              </a:rPr>
              <a:t>Риски и методы их коррекции</a:t>
            </a:r>
          </a:p>
        </p:txBody>
      </p:sp>
      <p:graphicFrame>
        <p:nvGraphicFramePr>
          <p:cNvPr id="90145" name="Group 33"/>
          <p:cNvGraphicFramePr>
            <a:graphicFrameLocks noGrp="1"/>
          </p:cNvGraphicFramePr>
          <p:nvPr>
            <p:ph type="tbl" idx="1"/>
          </p:nvPr>
        </p:nvGraphicFramePr>
        <p:xfrm>
          <a:off x="457200" y="1481138"/>
          <a:ext cx="8229600" cy="505618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13188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Отсутствие материальной базы.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Оснащение материально – технической базы школы ( спонсорская помощь)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Отсутствие подготовленных  педагогов.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Повышение квалификации педагогов( курсы, научно – практические конференции, МО, семинары)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Отсутствие методической базы.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Создание банка данных методической литературы.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Низкая мотивация учащихся к получению дополнительных знаний.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Стимуляция учащихся 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( грамоты, гранты, денежные вознаграждения, призы)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4" descr="100_0235+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2643182"/>
            <a:ext cx="4579951" cy="3434963"/>
          </a:xfrm>
        </p:spPr>
      </p:pic>
      <p:sp>
        <p:nvSpPr>
          <p:cNvPr id="92162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22177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1700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  <a:t>«</a:t>
            </a:r>
            <a:r>
              <a:rPr lang="ru-RU" sz="3300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ru-RU" sz="1900" smtClean="0">
                <a:solidFill>
                  <a:srgbClr val="C00000"/>
                </a:solidFill>
                <a:effectLst/>
                <a:latin typeface="Times New Roman" pitchFamily="18" charset="0"/>
              </a:rPr>
              <a:t>Если </a:t>
            </a:r>
            <a:r>
              <a:rPr lang="ru-RU" sz="1900" smtClean="0">
                <a:solidFill>
                  <a:srgbClr val="C00000"/>
                </a:solidFill>
                <a:effectLst/>
                <a:latin typeface="Times New Roman" pitchFamily="18" charset="0"/>
              </a:rPr>
              <a:t>ребенок</a:t>
            </a:r>
            <a:r>
              <a:rPr lang="ru-RU" sz="1900" smtClean="0"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ru-RU" sz="1900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  <a:t>с первого класса подготовлен к тому, что он должен учиться создавать, придумывать, находить оригинальные решения, то формирование личности будет проходить на основе обогащения её интеллектуального профиля…Обучая детей творческому мышлению, мы обогащаем их не только интеллектуально, но и личностно.»</a:t>
            </a:r>
            <a:r>
              <a:rPr lang="ru-RU" sz="1700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  <a:t>  </a:t>
            </a:r>
            <a:br>
              <a:rPr lang="ru-RU" sz="1700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</a:br>
            <a:r>
              <a:rPr lang="ru-RU" sz="1700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  <a:t>                                                             Р.Дж. </a:t>
            </a:r>
            <a:r>
              <a:rPr lang="ru-RU" sz="1700" dirty="0" err="1" smtClean="0">
                <a:solidFill>
                  <a:srgbClr val="C00000"/>
                </a:solidFill>
                <a:effectLst/>
                <a:latin typeface="Times New Roman" pitchFamily="18" charset="0"/>
              </a:rPr>
              <a:t>Стернберг</a:t>
            </a:r>
            <a:r>
              <a:rPr lang="ru-RU" sz="1700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  <a:t>, Е. </a:t>
            </a:r>
            <a:r>
              <a:rPr lang="ru-RU" sz="1700" dirty="0" err="1" smtClean="0">
                <a:solidFill>
                  <a:srgbClr val="C00000"/>
                </a:solidFill>
                <a:effectLst/>
                <a:latin typeface="Times New Roman" pitchFamily="18" charset="0"/>
              </a:rPr>
              <a:t>Григоренко</a:t>
            </a:r>
            <a:r>
              <a:rPr lang="ru-RU" sz="1700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>
              <a:solidFill>
                <a:srgbClr val="501212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3200" b="1" dirty="0" smtClean="0"/>
              <a:t>	К </a:t>
            </a:r>
            <a:r>
              <a:rPr lang="ru-RU" sz="3200" b="1" dirty="0" smtClean="0"/>
              <a:t>любому образовательному учреждению  предъявляются сегодня высокие </a:t>
            </a:r>
            <a:r>
              <a:rPr lang="ru-RU" sz="3200" b="1" dirty="0" smtClean="0"/>
              <a:t>требования. В </a:t>
            </a:r>
            <a:r>
              <a:rPr lang="ru-RU" sz="3200" b="1" dirty="0" smtClean="0"/>
              <a:t>этом образовательном учреждении в первую очередь должны работать высококвалифицированные и интеллигентные </a:t>
            </a:r>
            <a:r>
              <a:rPr lang="ru-RU" sz="3200" b="1" dirty="0" smtClean="0"/>
              <a:t>педагоги.</a:t>
            </a:r>
            <a:endParaRPr lang="ru-RU" sz="32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Из материалов  ФГОС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принцип максимального разнообразия предоставленных возможностей для развития личности;</a:t>
            </a:r>
          </a:p>
          <a:p>
            <a:pPr lvl="0"/>
            <a:r>
              <a:rPr lang="ru-RU" dirty="0" smtClean="0"/>
              <a:t>принцип возрастания роли внеурочной деятельности;</a:t>
            </a:r>
          </a:p>
          <a:p>
            <a:pPr lvl="0"/>
            <a:r>
              <a:rPr lang="ru-RU" dirty="0" smtClean="0"/>
              <a:t>принцип индивидуализации и дифференциации обучения;</a:t>
            </a:r>
          </a:p>
          <a:p>
            <a:pPr lvl="0"/>
            <a:r>
              <a:rPr lang="ru-RU" dirty="0" smtClean="0"/>
              <a:t>принцип создания условий для совместной работы детей при минимальном участии воспитателя;</a:t>
            </a:r>
          </a:p>
          <a:p>
            <a:pPr lvl="0"/>
            <a:r>
              <a:rPr lang="ru-RU" dirty="0" smtClean="0"/>
              <a:t>принцип свободы выбора детьми дополнительных образовательных услуг, помощи, наставничества.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Принципы работы: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воспитатель </a:t>
            </a:r>
            <a:r>
              <a:rPr lang="ru-RU" dirty="0" smtClean="0"/>
              <a:t>для ребенка является личностью продуктивно реагирующей на вызов, умеющей воспринимать критику и не страдать от стресса при работе с людьми более способными и знающими, чем он сам. Взаимодействие с одаренным ребенком должно быть направлено на  оптимальное развитие способностей, иметь характер помощи, поддержки, быть </a:t>
            </a:r>
            <a:r>
              <a:rPr lang="ru-RU" dirty="0" err="1" smtClean="0"/>
              <a:t>недирективным</a:t>
            </a:r>
            <a:r>
              <a:rPr lang="ru-RU" dirty="0" smtClean="0"/>
              <a:t>;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воспитатель верит в собственную компетентность и возможность решать возникающие проблемы. Он готов нести ответственность за принимаемые решения, и одновременно уверен в своей человеческой привлекательности и состоятельности</a:t>
            </a:r>
            <a:r>
              <a:rPr lang="ru-RU" dirty="0" smtClean="0"/>
              <a:t>;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воспитатель считает окружающих способными самостоятельно решать свои проблемы, верит в их дружелюбие и в то, что они имеют положительные намерения, им присуще чувство собственного достоинства, которое следует ценить, уважать и оберегать</a:t>
            </a:r>
            <a:r>
              <a:rPr lang="ru-RU" dirty="0" smtClean="0"/>
              <a:t>;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воспитатель стремится к интеллектуальному самосовершенствованию, охотно работает над пополнением собственных знаний, готов учиться у других, заниматься самообразованием и саморазвитием.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Качества воспитателей: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4400" b="0" u="sng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должен быть</a:t>
            </a:r>
            <a:r>
              <a:rPr lang="ru-RU" sz="4400" b="0" u="sng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увлечен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своим делом;</a:t>
            </a:r>
            <a:endParaRPr lang="ru-RU" sz="2400" dirty="0" smtClean="0">
              <a:latin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способным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экспериментальной, научной и 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творческой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деятельности;</a:t>
            </a:r>
            <a:endParaRPr lang="ru-RU" sz="2400" dirty="0" smtClean="0">
              <a:latin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профессионально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грамотным;</a:t>
            </a:r>
            <a:endParaRPr lang="ru-RU" sz="2400" dirty="0" smtClean="0">
              <a:latin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интеллектуальным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нравственным и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эрудированным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2400" dirty="0" smtClean="0">
              <a:latin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проводником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передовых педагогических технологий;</a:t>
            </a:r>
            <a:endParaRPr lang="ru-RU" sz="2400" dirty="0" smtClean="0">
              <a:latin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психологом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умелым организатором учебно-воспитательного процесса;</a:t>
            </a:r>
            <a:endParaRPr lang="ru-RU" sz="2400" dirty="0" smtClean="0">
              <a:latin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знатоком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всех областях человеческой жизни.</a:t>
            </a:r>
            <a:endParaRPr lang="ru-RU" sz="4000" dirty="0" smtClean="0"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</a:pPr>
            <a:r>
              <a:rPr lang="ru-RU" sz="2400" dirty="0" smtClean="0">
                <a:solidFill>
                  <a:srgbClr val="501212"/>
                </a:solidFill>
                <a:latin typeface="Arial Black" pitchFamily="34" charset="0"/>
              </a:rPr>
              <a:t>Любознательный, </a:t>
            </a:r>
            <a:r>
              <a:rPr lang="ru-RU" sz="2400" dirty="0" smtClean="0">
                <a:solidFill>
                  <a:srgbClr val="501212"/>
                </a:solidFill>
                <a:latin typeface="Arial Black" pitchFamily="34" charset="0"/>
              </a:rPr>
              <a:t>интересующийся, активно </a:t>
            </a:r>
            <a:r>
              <a:rPr lang="ru-RU" sz="2400" dirty="0" smtClean="0">
                <a:solidFill>
                  <a:srgbClr val="501212"/>
                </a:solidFill>
                <a:latin typeface="Arial Black" pitchFamily="34" charset="0"/>
              </a:rPr>
              <a:t>познающий мир</a:t>
            </a:r>
            <a:r>
              <a:rPr lang="ru-RU" sz="2400" dirty="0" smtClean="0">
                <a:solidFill>
                  <a:srgbClr val="501212"/>
                </a:solidFill>
                <a:latin typeface="Arial Black" pitchFamily="34" charset="0"/>
              </a:rPr>
              <a:t>.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None/>
            </a:pPr>
            <a:endParaRPr lang="ru-RU" sz="1050" dirty="0" smtClean="0">
              <a:solidFill>
                <a:srgbClr val="501212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501212"/>
                </a:solidFill>
                <a:latin typeface="Arial Black" pitchFamily="34" charset="0"/>
              </a:rPr>
              <a:t>Умеющий учиться, способный к </a:t>
            </a:r>
            <a:r>
              <a:rPr lang="ru-RU" sz="2400" dirty="0" smtClean="0">
                <a:solidFill>
                  <a:srgbClr val="501212"/>
                </a:solidFill>
                <a:latin typeface="Arial Black" pitchFamily="34" charset="0"/>
              </a:rPr>
              <a:t>организации собственной  деятельности.</a:t>
            </a:r>
          </a:p>
          <a:p>
            <a:pPr>
              <a:lnSpc>
                <a:spcPct val="80000"/>
              </a:lnSpc>
              <a:buNone/>
            </a:pPr>
            <a:endParaRPr lang="ru-RU" sz="1050" dirty="0" smtClean="0">
              <a:solidFill>
                <a:srgbClr val="501212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501212"/>
                </a:solidFill>
                <a:latin typeface="Arial Black" pitchFamily="34" charset="0"/>
              </a:rPr>
              <a:t>Уважающий </a:t>
            </a:r>
            <a:r>
              <a:rPr lang="ru-RU" sz="2400" dirty="0" smtClean="0">
                <a:solidFill>
                  <a:srgbClr val="501212"/>
                </a:solidFill>
                <a:latin typeface="Arial Black" pitchFamily="34" charset="0"/>
              </a:rPr>
              <a:t>и принимающий </a:t>
            </a:r>
            <a:r>
              <a:rPr lang="ru-RU" sz="2400" dirty="0" smtClean="0">
                <a:solidFill>
                  <a:srgbClr val="501212"/>
                </a:solidFill>
                <a:latin typeface="Arial Black" pitchFamily="34" charset="0"/>
              </a:rPr>
              <a:t>ценности семьи </a:t>
            </a:r>
            <a:r>
              <a:rPr lang="ru-RU" sz="2400" dirty="0" smtClean="0">
                <a:solidFill>
                  <a:srgbClr val="501212"/>
                </a:solidFill>
                <a:latin typeface="Arial Black" pitchFamily="34" charset="0"/>
              </a:rPr>
              <a:t>и общества, историю и </a:t>
            </a:r>
            <a:r>
              <a:rPr lang="ru-RU" sz="2400" dirty="0" smtClean="0">
                <a:solidFill>
                  <a:srgbClr val="501212"/>
                </a:solidFill>
                <a:latin typeface="Arial Black" pitchFamily="34" charset="0"/>
              </a:rPr>
              <a:t>культуру каждого </a:t>
            </a:r>
            <a:r>
              <a:rPr lang="ru-RU" sz="2400" dirty="0" smtClean="0">
                <a:solidFill>
                  <a:srgbClr val="501212"/>
                </a:solidFill>
                <a:latin typeface="Arial Black" pitchFamily="34" charset="0"/>
              </a:rPr>
              <a:t>народа</a:t>
            </a:r>
            <a:r>
              <a:rPr lang="ru-RU" sz="2400" dirty="0" smtClean="0">
                <a:solidFill>
                  <a:srgbClr val="501212"/>
                </a:solidFill>
                <a:latin typeface="Arial Black" pitchFamily="34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ru-RU" sz="1050" dirty="0" smtClean="0">
              <a:solidFill>
                <a:srgbClr val="501212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501212"/>
                </a:solidFill>
                <a:latin typeface="Arial Black" pitchFamily="34" charset="0"/>
              </a:rPr>
              <a:t>Доброжелательный, умеющий </a:t>
            </a:r>
            <a:r>
              <a:rPr lang="ru-RU" sz="2400" dirty="0" smtClean="0">
                <a:solidFill>
                  <a:srgbClr val="501212"/>
                </a:solidFill>
                <a:latin typeface="Arial Black" pitchFamily="34" charset="0"/>
              </a:rPr>
              <a:t>слушать и </a:t>
            </a:r>
            <a:r>
              <a:rPr lang="ru-RU" sz="2400" dirty="0" smtClean="0">
                <a:solidFill>
                  <a:srgbClr val="501212"/>
                </a:solidFill>
                <a:latin typeface="Arial Black" pitchFamily="34" charset="0"/>
              </a:rPr>
              <a:t>слышать партнера, уважающий </a:t>
            </a:r>
            <a:r>
              <a:rPr lang="ru-RU" sz="2400" dirty="0" smtClean="0">
                <a:solidFill>
                  <a:srgbClr val="501212"/>
                </a:solidFill>
                <a:latin typeface="Arial Black" pitchFamily="34" charset="0"/>
              </a:rPr>
              <a:t>свое и </a:t>
            </a:r>
            <a:r>
              <a:rPr lang="ru-RU" sz="2400" dirty="0" smtClean="0">
                <a:solidFill>
                  <a:srgbClr val="501212"/>
                </a:solidFill>
                <a:latin typeface="Arial Black" pitchFamily="34" charset="0"/>
              </a:rPr>
              <a:t>чужое мнение</a:t>
            </a:r>
            <a:r>
              <a:rPr lang="ru-RU" sz="2400" dirty="0" smtClean="0">
                <a:solidFill>
                  <a:srgbClr val="501212"/>
                </a:solidFill>
                <a:latin typeface="Arial Black" pitchFamily="34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ru-RU" sz="1050" dirty="0" smtClean="0">
              <a:solidFill>
                <a:srgbClr val="501212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501212"/>
                </a:solidFill>
                <a:latin typeface="Arial Black" pitchFamily="34" charset="0"/>
              </a:rPr>
              <a:t>Готовый самостоятельно действовать </a:t>
            </a:r>
            <a:r>
              <a:rPr lang="ru-RU" sz="2400" dirty="0" smtClean="0">
                <a:solidFill>
                  <a:srgbClr val="501212"/>
                </a:solidFill>
                <a:latin typeface="Arial Black" pitchFamily="34" charset="0"/>
              </a:rPr>
              <a:t>и отвечать </a:t>
            </a:r>
            <a:r>
              <a:rPr lang="ru-RU" sz="2400" dirty="0" smtClean="0">
                <a:solidFill>
                  <a:srgbClr val="501212"/>
                </a:solidFill>
                <a:latin typeface="Arial Black" pitchFamily="34" charset="0"/>
              </a:rPr>
              <a:t>за свои поступки.</a:t>
            </a:r>
          </a:p>
          <a:p>
            <a:endParaRPr lang="ru-RU" sz="2400" dirty="0" smtClean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Портрет </a:t>
            </a:r>
            <a:r>
              <a:rPr lang="ru-RU" u="sng" dirty="0" smtClean="0">
                <a:solidFill>
                  <a:srgbClr val="FF0000"/>
                </a:solidFill>
              </a:rPr>
              <a:t>выпускника.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</a:rPr>
              <a:t> </a:t>
            </a:r>
            <a:r>
              <a:rPr lang="ru-RU" sz="2800" b="1">
                <a:solidFill>
                  <a:schemeClr val="bg1"/>
                </a:solidFill>
              </a:rPr>
              <a:t> Пункты из президентской инициативы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5720" y="785794"/>
            <a:ext cx="82804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dirty="0">
                <a:solidFill>
                  <a:schemeClr val="accent2"/>
                </a:solidFill>
              </a:rPr>
              <a:t> </a:t>
            </a:r>
            <a:r>
              <a:rPr lang="ru-RU" sz="1800" b="1" dirty="0">
                <a:solidFill>
                  <a:srgbClr val="7030A0"/>
                </a:solidFill>
              </a:rPr>
              <a:t>Возможность раскрыть способности, подготовиться к жизни. Обновленное содержание образования. </a:t>
            </a:r>
            <a:br>
              <a:rPr lang="ru-RU" sz="1800" b="1" dirty="0">
                <a:solidFill>
                  <a:srgbClr val="7030A0"/>
                </a:solidFill>
              </a:rPr>
            </a:br>
            <a:r>
              <a:rPr lang="ru-RU" sz="1800" b="1" dirty="0">
                <a:solidFill>
                  <a:srgbClr val="7030A0"/>
                </a:solidFill>
              </a:rPr>
              <a:t>Новое поколение образовательных стандартов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endParaRPr lang="ru-RU" sz="1800" b="1" dirty="0">
              <a:solidFill>
                <a:srgbClr val="7030A0"/>
              </a:solidFill>
            </a:endParaRPr>
          </a:p>
          <a:p>
            <a:endParaRPr lang="en-US" sz="1800" b="1" dirty="0">
              <a:solidFill>
                <a:srgbClr val="7030A0"/>
              </a:solidFill>
            </a:endParaRPr>
          </a:p>
          <a:p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ru-RU" sz="1800" b="1" dirty="0">
                <a:solidFill>
                  <a:srgbClr val="7030A0"/>
                </a:solidFill>
              </a:rPr>
              <a:t>Разветвленная система поиска и поддержки талантливых детей, </a:t>
            </a:r>
            <a:br>
              <a:rPr lang="ru-RU" sz="1800" b="1" dirty="0">
                <a:solidFill>
                  <a:srgbClr val="7030A0"/>
                </a:solidFill>
              </a:rPr>
            </a:br>
            <a:r>
              <a:rPr lang="ru-RU" sz="1800" b="1" dirty="0">
                <a:solidFill>
                  <a:srgbClr val="7030A0"/>
                </a:solidFill>
              </a:rPr>
              <a:t>их сопровождения в течение всего периода становления личности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endParaRPr lang="ru-RU" sz="1800" b="1" dirty="0">
              <a:solidFill>
                <a:srgbClr val="7030A0"/>
              </a:solidFill>
            </a:endParaRPr>
          </a:p>
          <a:p>
            <a:endParaRPr lang="ru-RU" sz="1800" b="1" dirty="0">
              <a:solidFill>
                <a:srgbClr val="7030A0"/>
              </a:solidFill>
            </a:endParaRPr>
          </a:p>
          <a:p>
            <a:r>
              <a:rPr lang="ru-RU" sz="1800" b="1" dirty="0">
                <a:solidFill>
                  <a:srgbClr val="7030A0"/>
                </a:solidFill>
              </a:rPr>
              <a:t> К каждому ученику – </a:t>
            </a:r>
            <a:br>
              <a:rPr lang="ru-RU" sz="1800" b="1" dirty="0">
                <a:solidFill>
                  <a:srgbClr val="7030A0"/>
                </a:solidFill>
              </a:rPr>
            </a:br>
            <a:r>
              <a:rPr lang="ru-RU" sz="1800" b="1" dirty="0">
                <a:solidFill>
                  <a:srgbClr val="7030A0"/>
                </a:solidFill>
              </a:rPr>
              <a:t>индивидуальный подход, </a:t>
            </a:r>
            <a:br>
              <a:rPr lang="ru-RU" sz="1800" b="1" dirty="0">
                <a:solidFill>
                  <a:srgbClr val="7030A0"/>
                </a:solidFill>
              </a:rPr>
            </a:br>
            <a:r>
              <a:rPr lang="ru-RU" sz="1800" b="1" dirty="0" err="1">
                <a:solidFill>
                  <a:srgbClr val="7030A0"/>
                </a:solidFill>
              </a:rPr>
              <a:t>минимизирующий</a:t>
            </a:r>
            <a:r>
              <a:rPr lang="ru-RU" sz="1800" b="1" dirty="0">
                <a:solidFill>
                  <a:srgbClr val="7030A0"/>
                </a:solidFill>
              </a:rPr>
              <a:t> риски для </a:t>
            </a:r>
            <a:br>
              <a:rPr lang="ru-RU" sz="1800" b="1" dirty="0">
                <a:solidFill>
                  <a:srgbClr val="7030A0"/>
                </a:solidFill>
              </a:rPr>
            </a:br>
            <a:r>
              <a:rPr lang="ru-RU" sz="1800" b="1" dirty="0">
                <a:solidFill>
                  <a:srgbClr val="7030A0"/>
                </a:solidFill>
              </a:rPr>
              <a:t>здоровья в процессе обучения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endParaRPr lang="ru-RU" sz="1800" b="1" dirty="0">
              <a:solidFill>
                <a:srgbClr val="7030A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71810"/>
            <a:ext cx="45624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создан</a:t>
            </a:r>
            <a:r>
              <a:rPr lang="ru-RU" sz="2000" dirty="0" smtClean="0">
                <a:latin typeface="Century Schoolbook" pitchFamily="18" charset="0"/>
              </a:rPr>
              <a:t>а</a:t>
            </a:r>
            <a:r>
              <a:rPr lang="ru-RU" sz="2000" dirty="0" smtClean="0"/>
              <a:t> </a:t>
            </a:r>
            <a:r>
              <a:rPr lang="ru-RU" sz="2000" dirty="0" smtClean="0"/>
              <a:t>нормативная и </a:t>
            </a:r>
            <a:r>
              <a:rPr lang="ru-RU" sz="2000" dirty="0" err="1" smtClean="0"/>
              <a:t>учебно</a:t>
            </a:r>
            <a:r>
              <a:rPr lang="ru-RU" sz="2000" dirty="0" smtClean="0"/>
              <a:t> – материальная база для организации работы с одарёнными </a:t>
            </a:r>
            <a:r>
              <a:rPr lang="ru-RU" sz="2000" dirty="0" smtClean="0"/>
              <a:t>детьми;</a:t>
            </a:r>
          </a:p>
          <a:p>
            <a:pPr>
              <a:buNone/>
            </a:pPr>
            <a:endParaRPr lang="ru-RU" sz="1000" dirty="0" smtClean="0"/>
          </a:p>
          <a:p>
            <a:r>
              <a:rPr lang="ru-RU" sz="2000" dirty="0" smtClean="0"/>
              <a:t>проведена диагностика одарённости</a:t>
            </a:r>
            <a:r>
              <a:rPr lang="ru-RU" sz="2000" dirty="0" smtClean="0"/>
              <a:t>;</a:t>
            </a:r>
          </a:p>
          <a:p>
            <a:pPr>
              <a:buNone/>
            </a:pPr>
            <a:endParaRPr lang="ru-RU" sz="1000" dirty="0" smtClean="0"/>
          </a:p>
          <a:p>
            <a:r>
              <a:rPr lang="ru-RU" sz="2000" dirty="0" smtClean="0"/>
              <a:t>разработана </a:t>
            </a:r>
            <a:r>
              <a:rPr lang="ru-RU" sz="2000" dirty="0" smtClean="0"/>
              <a:t>программа </a:t>
            </a:r>
            <a:r>
              <a:rPr lang="ru-RU" sz="2000" dirty="0" smtClean="0"/>
              <a:t>работы с одарёнными </a:t>
            </a:r>
            <a:r>
              <a:rPr lang="ru-RU" sz="2000" dirty="0" smtClean="0"/>
              <a:t>детьми</a:t>
            </a:r>
          </a:p>
          <a:p>
            <a:endParaRPr lang="ru-RU" sz="1000" dirty="0" smtClean="0"/>
          </a:p>
          <a:p>
            <a:r>
              <a:rPr lang="ru-RU" sz="2000" dirty="0" smtClean="0"/>
              <a:t>разработано методическое обеспечение</a:t>
            </a:r>
            <a:r>
              <a:rPr lang="ru-RU" sz="2000" dirty="0" smtClean="0"/>
              <a:t>;</a:t>
            </a:r>
          </a:p>
          <a:p>
            <a:pPr>
              <a:buNone/>
            </a:pPr>
            <a:endParaRPr lang="ru-RU" sz="1000" dirty="0" smtClean="0"/>
          </a:p>
          <a:p>
            <a:r>
              <a:rPr lang="ru-RU" sz="2000" dirty="0" smtClean="0"/>
              <a:t>созданы условия для </a:t>
            </a:r>
            <a:r>
              <a:rPr lang="ru-RU" sz="2000" dirty="0" err="1" smtClean="0"/>
              <a:t>психолого</a:t>
            </a:r>
            <a:r>
              <a:rPr lang="ru-RU" sz="2000" dirty="0" smtClean="0"/>
              <a:t> – педагогической </a:t>
            </a:r>
            <a:r>
              <a:rPr lang="ru-RU" sz="2000" dirty="0" smtClean="0"/>
              <a:t>подготовки педагогических работников.</a:t>
            </a:r>
            <a:endParaRPr lang="ru-RU" sz="2000" dirty="0" smtClean="0"/>
          </a:p>
          <a:p>
            <a:pPr>
              <a:buFontTx/>
              <a:buNone/>
            </a:pPr>
            <a:endParaRPr lang="ru-RU" sz="2300" dirty="0" smtClean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Создание и реализация  модели  работы с одарёнными детьми </a:t>
            </a:r>
            <a:r>
              <a:rPr lang="ru-RU" sz="2800" dirty="0" smtClean="0">
                <a:solidFill>
                  <a:srgbClr val="FF0000"/>
                </a:solidFill>
              </a:rPr>
              <a:t>возможно </a:t>
            </a:r>
            <a:r>
              <a:rPr lang="ru-RU" sz="2800" dirty="0" smtClean="0">
                <a:solidFill>
                  <a:srgbClr val="FF0000"/>
                </a:solidFill>
              </a:rPr>
              <a:t>при выполнении следующих условий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  <a:endParaRPr lang="ru-RU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234</TotalTime>
  <Words>958</Words>
  <Application>Microsoft Office PowerPoint</Application>
  <PresentationFormat>Экран (4:3)</PresentationFormat>
  <Paragraphs>182</Paragraphs>
  <Slides>22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Слайд 1</vt:lpstr>
      <vt:lpstr>Актуальность.</vt:lpstr>
      <vt:lpstr>Из материалов  ФГОС</vt:lpstr>
      <vt:lpstr>Принципы работы:</vt:lpstr>
      <vt:lpstr>Качества воспитателей:</vt:lpstr>
      <vt:lpstr>Воспитатель должен быть:</vt:lpstr>
      <vt:lpstr>Портрет выпускника.</vt:lpstr>
      <vt:lpstr>Слайд 8</vt:lpstr>
      <vt:lpstr>Создание и реализация  модели  работы с одарёнными детьми возможно при выполнении следующих условий:</vt:lpstr>
      <vt:lpstr>Первый этап – диагностико-организационный(1год )</vt:lpstr>
      <vt:lpstr>Слайд 11</vt:lpstr>
      <vt:lpstr>Третий этап – рефлексивно – обобщающий (1 год)</vt:lpstr>
      <vt:lpstr> Направления реализации программы:</vt:lpstr>
      <vt:lpstr> Координационное направление: </vt:lpstr>
      <vt:lpstr>Диагностическое направление</vt:lpstr>
      <vt:lpstr>Кадровое направление.</vt:lpstr>
      <vt:lpstr>Развивающее направление</vt:lpstr>
      <vt:lpstr>Информационное направление</vt:lpstr>
      <vt:lpstr>Формы работы .</vt:lpstr>
      <vt:lpstr>Программа основных мероприятий.</vt:lpstr>
      <vt:lpstr>Риски и методы их коррекции</vt:lpstr>
      <vt:lpstr>« Если ребенок с первого класса подготовлен к тому, что он должен учиться создавать, придумывать, находить оригинальные решения, то формирование личности будет проходить на основе обогащения её интеллектуального профиля…Обучая детей творческому мышлению, мы обогащаем их не только интеллектуально, но и личностно.»                                                                Р.Дж. Стернберг, Е. Григоренко.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2012-02-24T07:06:24Z</dcterms:created>
  <dcterms:modified xsi:type="dcterms:W3CDTF">2012-02-24T11:00:40Z</dcterms:modified>
</cp:coreProperties>
</file>