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yghepsale.ru/archives07%20centjabr.files/image127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0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8001056" cy="278608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Адыгские просветители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§25, стр.117,вопросы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-1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142900"/>
            <a:ext cx="7772400" cy="857256"/>
          </a:xfrm>
        </p:spPr>
        <p:txBody>
          <a:bodyPr>
            <a:normAutofit/>
          </a:bodyPr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Шора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Ногмов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(1794-1844) 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g4hCwXhKRSU.jpg"/>
          <p:cNvPicPr>
            <a:picLocks noChangeAspect="1"/>
          </p:cNvPicPr>
          <p:nvPr/>
        </p:nvPicPr>
        <p:blipFill>
          <a:blip r:embed="rId3">
            <a:lum bright="10000" contrast="10000"/>
          </a:blip>
          <a:srcRect l="6454" r="12870" b="1960"/>
          <a:stretch>
            <a:fillRect/>
          </a:stretch>
        </p:blipFill>
        <p:spPr>
          <a:xfrm>
            <a:off x="214282" y="857232"/>
            <a:ext cx="2214578" cy="42588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0298" y="714356"/>
            <a:ext cx="63579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Адыгский просветитель, историк, этнограф. </a:t>
            </a:r>
          </a:p>
          <a:p>
            <a:r>
              <a:rPr lang="ru-RU" sz="2000" b="1" dirty="0" smtClean="0"/>
              <a:t>Долгое время служил в русской армии. </a:t>
            </a:r>
          </a:p>
          <a:p>
            <a:r>
              <a:rPr lang="ru-RU" sz="2000" b="1" dirty="0" smtClean="0"/>
              <a:t>Возвратившись на родину начал заниматься литературным творчеством. </a:t>
            </a:r>
          </a:p>
          <a:p>
            <a:r>
              <a:rPr lang="ru-RU" sz="2000" b="1" dirty="0" smtClean="0"/>
              <a:t>Владел несколькими языками.</a:t>
            </a:r>
          </a:p>
          <a:p>
            <a:r>
              <a:rPr lang="ru-RU" sz="2000" b="1" dirty="0" smtClean="0"/>
              <a:t>  Он выступал за преобразование родного края, просвещение </a:t>
            </a:r>
            <a:r>
              <a:rPr lang="ru-RU" sz="2000" b="1" dirty="0" err="1" smtClean="0"/>
              <a:t>адыгов</a:t>
            </a:r>
            <a:r>
              <a:rPr lang="ru-RU" sz="2000" b="1" dirty="0" smtClean="0"/>
              <a:t>, создание письменности, открытие школ и обучение детей. </a:t>
            </a:r>
          </a:p>
          <a:p>
            <a:r>
              <a:rPr lang="ru-RU" sz="2000" b="1" dirty="0" smtClean="0"/>
              <a:t>Ему принадлежит труд </a:t>
            </a:r>
            <a:r>
              <a:rPr lang="ru-RU" sz="2000" b="1" i="1" dirty="0" smtClean="0"/>
              <a:t>«Начальные правила кабардинской грамматики</a:t>
            </a:r>
            <a:r>
              <a:rPr lang="ru-RU" sz="2000" b="1" dirty="0" smtClean="0"/>
              <a:t>»</a:t>
            </a:r>
          </a:p>
          <a:p>
            <a:r>
              <a:rPr lang="ru-RU" sz="2000" b="1" dirty="0" smtClean="0"/>
              <a:t>Также он писал по истории, этнографии и мифологии </a:t>
            </a:r>
            <a:r>
              <a:rPr lang="ru-RU" sz="2000" b="1" dirty="0" err="1" smtClean="0"/>
              <a:t>адыгов</a:t>
            </a:r>
            <a:r>
              <a:rPr lang="ru-RU" sz="2000" b="1" dirty="0" smtClean="0"/>
              <a:t> – </a:t>
            </a:r>
            <a:r>
              <a:rPr lang="ru-RU" sz="2000" b="1" i="1" dirty="0" smtClean="0"/>
              <a:t>«Записки о черкесах», «Вера, нравы, обычаи черкесов»</a:t>
            </a:r>
            <a:r>
              <a:rPr lang="ru-RU" sz="2000" b="1" dirty="0" smtClean="0"/>
              <a:t>, произведения – </a:t>
            </a:r>
            <a:r>
              <a:rPr lang="ru-RU" sz="2000" b="1" i="1" dirty="0" smtClean="0"/>
              <a:t>«Черкесские предания», «Князь </a:t>
            </a:r>
            <a:r>
              <a:rPr lang="ru-RU" sz="2000" b="1" i="1" dirty="0" err="1" smtClean="0"/>
              <a:t>Камбулат</a:t>
            </a:r>
            <a:r>
              <a:rPr lang="ru-RU" sz="2000" b="1" i="1" dirty="0" smtClean="0"/>
              <a:t>» </a:t>
            </a:r>
            <a:r>
              <a:rPr lang="ru-RU" sz="2000" b="1" dirty="0" smtClean="0"/>
              <a:t>и другие.</a:t>
            </a:r>
          </a:p>
          <a:p>
            <a:r>
              <a:rPr lang="ru-RU" sz="2000" b="1" dirty="0" smtClean="0"/>
              <a:t>Его главный труд- «</a:t>
            </a:r>
            <a:r>
              <a:rPr lang="ru-RU" sz="2000" b="1" i="1" dirty="0" smtClean="0"/>
              <a:t>История адыгейского народа, составленная по преданиям кабардинцев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5715016"/>
            <a:ext cx="7183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 чём заключается значение </a:t>
            </a: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просветительской деятельности Шоры </a:t>
            </a:r>
            <a:r>
              <a:rPr lang="ru-RU" sz="2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Ногмова</a:t>
            </a:r>
            <a:r>
              <a:rPr lang="ru-RU" sz="2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-1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Султан Хан –Гирей (1808-1842)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1413652252_y5d3lbakm9w.jpg"/>
          <p:cNvPicPr>
            <a:picLocks noChangeAspect="1"/>
          </p:cNvPicPr>
          <p:nvPr/>
        </p:nvPicPr>
        <p:blipFill>
          <a:blip r:embed="rId3"/>
          <a:srcRect l="5494" t="3357" b="12499"/>
          <a:stretch>
            <a:fillRect/>
          </a:stretch>
        </p:blipFill>
        <p:spPr>
          <a:xfrm>
            <a:off x="5929322" y="714356"/>
            <a:ext cx="3071834" cy="45109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44" y="714356"/>
            <a:ext cx="56436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 smtClean="0"/>
              <a:t> В 30-х годах XIX века </a:t>
            </a:r>
            <a:r>
              <a:rPr lang="ru-RU" sz="2000" b="1" dirty="0" err="1" smtClean="0"/>
              <a:t>Хан-Гирей</a:t>
            </a:r>
            <a:r>
              <a:rPr lang="ru-RU" sz="2000" b="1" dirty="0" smtClean="0"/>
              <a:t> составил черкесскую азбуку, при помощи которой записывал адыгские предания, песни и сказания. </a:t>
            </a:r>
          </a:p>
          <a:p>
            <a:pPr algn="just">
              <a:defRPr/>
            </a:pPr>
            <a:endParaRPr lang="ru-RU" sz="2000" b="1" dirty="0" smtClean="0"/>
          </a:p>
          <a:p>
            <a:pPr algn="just">
              <a:defRPr/>
            </a:pPr>
            <a:r>
              <a:rPr lang="ru-RU" sz="2000" b="1" dirty="0" smtClean="0"/>
              <a:t>Рассказы его публиковал в 1836— 1837 годах А. С. Пушкин в журнале «Современник». </a:t>
            </a:r>
          </a:p>
          <a:p>
            <a:pPr algn="just">
              <a:defRPr/>
            </a:pPr>
            <a:endParaRPr lang="ru-RU" sz="2000" b="1" dirty="0" smtClean="0"/>
          </a:p>
          <a:p>
            <a:pPr algn="just">
              <a:defRPr/>
            </a:pPr>
            <a:r>
              <a:rPr lang="ru-RU" sz="2000" b="1" dirty="0" smtClean="0"/>
              <a:t>Оставленные </a:t>
            </a:r>
            <a:r>
              <a:rPr lang="ru-RU" sz="2000" b="1" dirty="0" err="1" smtClean="0"/>
              <a:t>Хан-Гиреем</a:t>
            </a:r>
            <a:r>
              <a:rPr lang="ru-RU" sz="2000" b="1" dirty="0" smtClean="0"/>
              <a:t> «Записки о </a:t>
            </a:r>
            <a:r>
              <a:rPr lang="ru-RU" sz="2000" b="1" dirty="0" err="1" smtClean="0"/>
              <a:t>Черкессии</a:t>
            </a:r>
            <a:r>
              <a:rPr lang="ru-RU" sz="2000" b="1" dirty="0" smtClean="0"/>
              <a:t>» являются ценнейшим источником по истории, и этнографии народов Западного Кавказа.</a:t>
            </a:r>
          </a:p>
          <a:p>
            <a:pPr algn="just">
              <a:defRPr/>
            </a:pPr>
            <a:endParaRPr lang="ru-RU" sz="2000" b="1" u="sng" dirty="0" smtClean="0"/>
          </a:p>
          <a:p>
            <a:pPr algn="just">
              <a:defRPr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произведения:</a:t>
            </a:r>
          </a:p>
          <a:p>
            <a:r>
              <a:rPr lang="ru-RU" sz="2000" b="1" i="1" dirty="0" smtClean="0">
                <a:latin typeface="Cambria" pitchFamily="18" charset="0"/>
              </a:rPr>
              <a:t>Наезд </a:t>
            </a:r>
            <a:r>
              <a:rPr lang="ru-RU" sz="2000" b="1" i="1" dirty="0" err="1" smtClean="0">
                <a:latin typeface="Cambria" pitchFamily="18" charset="0"/>
              </a:rPr>
              <a:t>Кунчука</a:t>
            </a:r>
            <a:endParaRPr lang="ru-RU" sz="2000" b="1" i="1" dirty="0" smtClean="0">
              <a:latin typeface="Cambria" pitchFamily="18" charset="0"/>
            </a:endParaRPr>
          </a:p>
          <a:p>
            <a:r>
              <a:rPr lang="ru-RU" sz="2000" b="1" i="1" dirty="0" err="1" smtClean="0">
                <a:latin typeface="Cambria" pitchFamily="18" charset="0"/>
              </a:rPr>
              <a:t>Бесльний</a:t>
            </a:r>
            <a:r>
              <a:rPr lang="ru-RU" sz="2000" b="1" i="1" dirty="0" smtClean="0">
                <a:latin typeface="Cambria" pitchFamily="18" charset="0"/>
              </a:rPr>
              <a:t> </a:t>
            </a:r>
            <a:r>
              <a:rPr lang="ru-RU" sz="2000" b="1" i="1" dirty="0" err="1" smtClean="0">
                <a:latin typeface="Cambria" pitchFamily="18" charset="0"/>
              </a:rPr>
              <a:t>Абат</a:t>
            </a:r>
            <a:endParaRPr lang="ru-RU" sz="2000" b="1" i="1" dirty="0" smtClean="0">
              <a:latin typeface="Cambria" pitchFamily="18" charset="0"/>
            </a:endParaRPr>
          </a:p>
          <a:p>
            <a:r>
              <a:rPr lang="ru-RU" sz="2000" b="1" i="1" dirty="0" smtClean="0">
                <a:latin typeface="Cambria" pitchFamily="18" charset="0"/>
              </a:rPr>
              <a:t>Князь </a:t>
            </a:r>
            <a:r>
              <a:rPr lang="ru-RU" sz="2000" b="1" i="1" dirty="0" err="1" smtClean="0">
                <a:latin typeface="Cambria" pitchFamily="18" charset="0"/>
              </a:rPr>
              <a:t>Пшьской</a:t>
            </a:r>
            <a:r>
              <a:rPr lang="ru-RU" sz="2000" b="1" i="1" dirty="0" smtClean="0">
                <a:latin typeface="Cambria" pitchFamily="18" charset="0"/>
              </a:rPr>
              <a:t> </a:t>
            </a:r>
            <a:r>
              <a:rPr lang="ru-RU" sz="2000" b="1" i="1" dirty="0" err="1" smtClean="0">
                <a:latin typeface="Cambria" pitchFamily="18" charset="0"/>
              </a:rPr>
              <a:t>Аходягоко</a:t>
            </a:r>
            <a:endParaRPr lang="ru-RU" sz="2000" b="1" i="1" dirty="0" smtClean="0">
              <a:latin typeface="Cambria" pitchFamily="18" charset="0"/>
            </a:endParaRPr>
          </a:p>
          <a:p>
            <a:pPr algn="just">
              <a:defRPr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15016"/>
            <a:ext cx="9224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Как вы думаете, почему Султан Хан–Гирей огромное внимание</a:t>
            </a: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уделял организации школ среди горцев?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-1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084261"/>
          </a:xfrm>
        </p:spPr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Султан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Казы-Гирей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(1803-1863)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429132"/>
            <a:ext cx="5829296" cy="1609724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Как вы считаете, почему до нас дошли только два произведения Султан </a:t>
            </a:r>
            <a:r>
              <a:rPr lang="ru-RU" sz="28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Казы-Гирея</a:t>
            </a: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Картинка 1 из 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08050"/>
            <a:ext cx="25558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1071546"/>
            <a:ext cx="57864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Литературное наследие С. </a:t>
            </a:r>
            <a:r>
              <a:rPr lang="ru-RU" sz="2000" b="1" dirty="0" err="1" smtClean="0"/>
              <a:t>Казы-Гирея</a:t>
            </a:r>
            <a:r>
              <a:rPr lang="ru-RU" sz="2000" b="1" dirty="0" smtClean="0"/>
              <a:t> невелико. </a:t>
            </a:r>
          </a:p>
          <a:p>
            <a:r>
              <a:rPr lang="ru-RU" sz="2000" b="1" dirty="0" smtClean="0"/>
              <a:t>До нас дошли только два произведения автора.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Повести С. </a:t>
            </a:r>
            <a:r>
              <a:rPr lang="ru-RU" sz="2000" b="1" dirty="0" err="1" smtClean="0"/>
              <a:t>Казы-Гирея</a:t>
            </a:r>
            <a:r>
              <a:rPr lang="ru-RU" sz="2000" b="1" dirty="0" smtClean="0"/>
              <a:t> «Персидский анекдот» и «Долина </a:t>
            </a:r>
            <a:r>
              <a:rPr lang="ru-RU" sz="2000" b="1" dirty="0" err="1" smtClean="0"/>
              <a:t>Ажитугай</a:t>
            </a:r>
            <a:r>
              <a:rPr lang="ru-RU" sz="2000" b="1" dirty="0" smtClean="0"/>
              <a:t>» была опубликована  в 1836 г в первом томе журнала « Современник», издававшегося А.С.Пушкиным, который с одобрением отзывался о творчестве </a:t>
            </a:r>
            <a:r>
              <a:rPr lang="ru-RU" sz="2000" b="1" dirty="0" err="1" smtClean="0"/>
              <a:t>Казы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Гирея</a:t>
            </a:r>
            <a:r>
              <a:rPr lang="ru-RU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-1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85794"/>
          </a:xfrm>
        </p:spPr>
        <p:txBody>
          <a:bodyPr/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Умар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Берсей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(1807- ?)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rcRect l="17022" t="2017"/>
          <a:stretch>
            <a:fillRect/>
          </a:stretch>
        </p:blipFill>
        <p:spPr>
          <a:xfrm>
            <a:off x="6643702" y="928670"/>
            <a:ext cx="2369221" cy="37862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44" y="785794"/>
            <a:ext cx="64294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/>
              <a:t>- Основатель и издатель азбуки черкесского языка на арабской графической основе (1855г).</a:t>
            </a:r>
          </a:p>
          <a:p>
            <a:pPr>
              <a:defRPr/>
            </a:pPr>
            <a:r>
              <a:rPr lang="ru-RU" sz="2000" b="1" dirty="0" smtClean="0"/>
              <a:t>- Составитель грамматики адыгского языка (1858)</a:t>
            </a:r>
          </a:p>
          <a:p>
            <a:pPr>
              <a:defRPr/>
            </a:pPr>
            <a:r>
              <a:rPr lang="ru-RU" sz="2000" b="1" dirty="0" smtClean="0"/>
              <a:t>- Первый известный адыгский баснописец (его басни отличались острой социальной направленностью).</a:t>
            </a:r>
          </a:p>
          <a:p>
            <a:pPr>
              <a:defRPr/>
            </a:pPr>
            <a:r>
              <a:rPr lang="ru-RU" sz="2000" b="1" dirty="0" smtClean="0"/>
              <a:t>- Составил краткий русско-черкесский словарь, используемый как учебное пособие</a:t>
            </a:r>
          </a:p>
          <a:p>
            <a:pPr>
              <a:defRPr/>
            </a:pPr>
            <a:r>
              <a:rPr lang="ru-RU" sz="2000" b="1" dirty="0" smtClean="0"/>
              <a:t>- Вместе с кавказоведом П.К. </a:t>
            </a:r>
            <a:r>
              <a:rPr lang="ru-RU" sz="2000" b="1" dirty="0" err="1" smtClean="0"/>
              <a:t>Усларом</a:t>
            </a:r>
            <a:r>
              <a:rPr lang="ru-RU" sz="2000" b="1" dirty="0" smtClean="0"/>
              <a:t> разработал азбуку кабардинского языка на основе кириллицы (но она не получила широкого распространения).</a:t>
            </a:r>
          </a:p>
          <a:p>
            <a:pPr>
              <a:defRPr/>
            </a:pPr>
            <a:r>
              <a:rPr lang="ru-RU" sz="2000" b="1" dirty="0" smtClean="0"/>
              <a:t>- Знаток быта и традиций кавказских народов.</a:t>
            </a:r>
          </a:p>
          <a:p>
            <a:pPr>
              <a:defRPr/>
            </a:pPr>
            <a:r>
              <a:rPr lang="ru-RU" sz="2000" b="1" dirty="0" smtClean="0"/>
              <a:t>- Написал «Характеристический очерк тюркского периода кавказской истории».</a:t>
            </a:r>
          </a:p>
          <a:p>
            <a:pPr>
              <a:buFont typeface="Wingdings 2"/>
              <a:buChar char=""/>
              <a:defRPr/>
            </a:pPr>
            <a:endParaRPr lang="ru-RU" sz="2400" b="1" dirty="0" smtClean="0"/>
          </a:p>
          <a:p>
            <a:pPr algn="ctr">
              <a:defRPr/>
            </a:pP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Как вы думаете, почему азбука </a:t>
            </a:r>
          </a:p>
          <a:p>
            <a:pPr algn="ctr">
              <a:defRPr/>
            </a:pPr>
            <a:r>
              <a:rPr lang="ru-RU" sz="2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Берсея</a:t>
            </a: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Услара</a:t>
            </a: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получила </a:t>
            </a:r>
          </a:p>
          <a:p>
            <a:pPr algn="ctr">
              <a:defRPr/>
            </a:pP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широкого распространения?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4786322"/>
            <a:ext cx="228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Другие работы:</a:t>
            </a:r>
          </a:p>
          <a:p>
            <a:r>
              <a:rPr lang="ru-RU" i="1" dirty="0" smtClean="0">
                <a:latin typeface="Cambria" pitchFamily="18" charset="0"/>
              </a:rPr>
              <a:t>Визирь и </a:t>
            </a:r>
            <a:r>
              <a:rPr lang="ru-RU" i="1" dirty="0" err="1" smtClean="0">
                <a:latin typeface="Cambria" pitchFamily="18" charset="0"/>
              </a:rPr>
              <a:t>Джегуако</a:t>
            </a:r>
            <a:endParaRPr lang="ru-RU" i="1" dirty="0" smtClean="0">
              <a:latin typeface="Cambria" pitchFamily="18" charset="0"/>
            </a:endParaRPr>
          </a:p>
          <a:p>
            <a:r>
              <a:rPr lang="ru-RU" i="1" dirty="0" smtClean="0">
                <a:latin typeface="Cambria" pitchFamily="18" charset="0"/>
              </a:rPr>
              <a:t>Женщина и курица</a:t>
            </a:r>
          </a:p>
          <a:p>
            <a:r>
              <a:rPr lang="ru-RU" i="1" dirty="0" smtClean="0">
                <a:latin typeface="Cambria" pitchFamily="18" charset="0"/>
              </a:rPr>
              <a:t>Человек и смерть</a:t>
            </a:r>
          </a:p>
          <a:p>
            <a:r>
              <a:rPr lang="ru-RU" i="1" dirty="0" smtClean="0">
                <a:latin typeface="Cambria" pitchFamily="18" charset="0"/>
              </a:rPr>
              <a:t>Мальчик</a:t>
            </a:r>
          </a:p>
          <a:p>
            <a:r>
              <a:rPr lang="ru-RU" i="1" dirty="0" smtClean="0">
                <a:latin typeface="Cambria" pitchFamily="18" charset="0"/>
              </a:rPr>
              <a:t>Два петуха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0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172480" cy="1084261"/>
          </a:xfrm>
        </p:spPr>
        <p:txBody>
          <a:bodyPr>
            <a:normAutofit fontScale="90000"/>
          </a:bodyPr>
          <a:lstStyle/>
          <a:p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Адиль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–Гирей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Кешев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(1837-1872)</a:t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творческий псевдоним «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Каламбий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6643734" cy="28575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Российский абазинский и адыгский писатель, журналист общественный деятель XIX века. </a:t>
            </a:r>
          </a:p>
          <a:p>
            <a:pPr algn="l"/>
            <a:r>
              <a:rPr lang="ru-RU" sz="2200" b="1" dirty="0" smtClean="0">
                <a:solidFill>
                  <a:schemeClr val="tx1"/>
                </a:solidFill>
              </a:rPr>
              <a:t>Главный редактор региональной газеты «Терские областные ведомости» (1867—1872). (</a:t>
            </a:r>
            <a:r>
              <a:rPr lang="ru-RU" sz="2200" b="1" i="1" dirty="0" smtClean="0">
                <a:solidFill>
                  <a:schemeClr val="tx1"/>
                </a:solidFill>
              </a:rPr>
              <a:t>Издавалась во Владикавказе – центре Терской области).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В своих статьях освещал проблемы экономической и общественной жизни горцев, способствовал социально-экономическому и культурному прогрессу народов Северного Кавказа.</a:t>
            </a:r>
            <a:endParaRPr lang="ru-RU" sz="2200" b="1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keshev_kalambiy_zapiski_cherkesa_obl.jpg"/>
          <p:cNvPicPr>
            <a:picLocks noChangeAspect="1"/>
          </p:cNvPicPr>
          <p:nvPr/>
        </p:nvPicPr>
        <p:blipFill>
          <a:blip r:embed="rId3"/>
          <a:srcRect l="3369" b="14322"/>
          <a:stretch>
            <a:fillRect/>
          </a:stretch>
        </p:blipFill>
        <p:spPr>
          <a:xfrm>
            <a:off x="6860615" y="1142984"/>
            <a:ext cx="2140541" cy="27860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8566" y="4000504"/>
            <a:ext cx="82154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Известен рассказами из жизни кавказских горцев — «Записки черкеса», «На холме», «Абреки», которые были опубликованы в 1860-х годах в петербургских изданиях «Библиотека для чтения» и «Русский вестник». В них </a:t>
            </a:r>
            <a:r>
              <a:rPr lang="ru-RU" sz="2000" b="1" dirty="0" err="1" smtClean="0"/>
              <a:t>Адиль</a:t>
            </a:r>
            <a:r>
              <a:rPr lang="ru-RU" sz="2000" b="1" dirty="0" smtClean="0"/>
              <a:t> – Гирей показал нарастание социальных противоречий среди </a:t>
            </a:r>
            <a:r>
              <a:rPr lang="ru-RU" sz="2000" b="1" dirty="0" err="1" smtClean="0"/>
              <a:t>адыгов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pPr algn="ctr">
              <a:buFontTx/>
              <a:buChar char="-"/>
            </a:pP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чём проявлялись, по-вашему, </a:t>
            </a:r>
          </a:p>
          <a:p>
            <a:pPr algn="ctr"/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противоречия среди </a:t>
            </a:r>
            <a:r>
              <a:rPr lang="ru-RU" sz="2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адыгов</a:t>
            </a: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-1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"/>
            <a:ext cx="8643998" cy="8572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Султан Крым – Гирей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Инатов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(1843 - ?)</a:t>
            </a:r>
            <a:endParaRPr lang="ru-RU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143380"/>
            <a:ext cx="8643998" cy="2428892"/>
          </a:xfrm>
        </p:spPr>
        <p:txBody>
          <a:bodyPr>
            <a:normAutofit/>
          </a:bodyPr>
          <a:lstStyle/>
          <a:p>
            <a:pPr algn="l"/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его работы: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«Два слова о господстве турок на Кавказе и песня о </a:t>
            </a:r>
            <a:r>
              <a:rPr lang="ru-RU" sz="2000" b="1" dirty="0" err="1" smtClean="0">
                <a:solidFill>
                  <a:schemeClr val="tx1"/>
                </a:solidFill>
              </a:rPr>
              <a:t>Шхуроко</a:t>
            </a:r>
            <a:r>
              <a:rPr lang="ru-RU" sz="2000" b="1" dirty="0" smtClean="0">
                <a:solidFill>
                  <a:schemeClr val="tx1"/>
                </a:solidFill>
              </a:rPr>
              <a:t> – </a:t>
            </a:r>
            <a:r>
              <a:rPr lang="ru-RU" sz="2000" b="1" dirty="0" err="1" smtClean="0">
                <a:solidFill>
                  <a:schemeClr val="tx1"/>
                </a:solidFill>
              </a:rPr>
              <a:t>Тугузе</a:t>
            </a:r>
            <a:r>
              <a:rPr lang="ru-RU" sz="2000" b="1" dirty="0" smtClean="0">
                <a:solidFill>
                  <a:schemeClr val="tx1"/>
                </a:solidFill>
              </a:rPr>
              <a:t>», «</a:t>
            </a:r>
            <a:r>
              <a:rPr lang="ru-RU" sz="2000" b="1" dirty="0" err="1" smtClean="0">
                <a:solidFill>
                  <a:schemeClr val="tx1"/>
                </a:solidFill>
              </a:rPr>
              <a:t>Сафир</a:t>
            </a:r>
            <a:r>
              <a:rPr lang="ru-RU" sz="2000" b="1" dirty="0" smtClean="0">
                <a:solidFill>
                  <a:schemeClr val="tx1"/>
                </a:solidFill>
              </a:rPr>
              <a:t> – паша, князь </a:t>
            </a:r>
            <a:r>
              <a:rPr lang="ru-RU" sz="2000" b="1" dirty="0" err="1" smtClean="0">
                <a:solidFill>
                  <a:schemeClr val="tx1"/>
                </a:solidFill>
              </a:rPr>
              <a:t>Шапсугский</a:t>
            </a:r>
            <a:r>
              <a:rPr lang="ru-RU" sz="2000" b="1" dirty="0" smtClean="0">
                <a:solidFill>
                  <a:schemeClr val="tx1"/>
                </a:solidFill>
              </a:rPr>
              <a:t>»,  «Несколько слов о нашей старине».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Какие, на ваш взгляд, обычаи и традиции </a:t>
            </a:r>
            <a:r>
              <a:rPr lang="ru-RU" sz="2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адыгов</a:t>
            </a:r>
            <a:r>
              <a:rPr lang="ru-RU" sz="2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мог критиковать в своих трудах  Крым –Гирей </a:t>
            </a:r>
            <a:r>
              <a:rPr lang="ru-RU" sz="2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Инатов</a:t>
            </a:r>
            <a:endParaRPr lang="ru-RU" sz="2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1254818786_64215.jpg"/>
          <p:cNvPicPr>
            <a:picLocks noChangeAspect="1"/>
          </p:cNvPicPr>
          <p:nvPr/>
        </p:nvPicPr>
        <p:blipFill>
          <a:blip r:embed="rId3"/>
          <a:srcRect l="6108" t="2513" r="7247" b="9786"/>
          <a:stretch>
            <a:fillRect/>
          </a:stretch>
        </p:blipFill>
        <p:spPr>
          <a:xfrm>
            <a:off x="156194" y="928671"/>
            <a:ext cx="2672114" cy="328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488" y="785794"/>
            <a:ext cx="60722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Происходил из знатного </a:t>
            </a:r>
            <a:r>
              <a:rPr lang="ru-RU" sz="2000" b="1" dirty="0" err="1" smtClean="0"/>
              <a:t>натухаевского</a:t>
            </a:r>
            <a:r>
              <a:rPr lang="ru-RU" sz="2000" b="1" dirty="0" smtClean="0"/>
              <a:t> рода. Историк, фольклорист. В своём произведении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«Путевые заметки» </a:t>
            </a:r>
            <a:r>
              <a:rPr lang="ru-RU" sz="2000" b="1" dirty="0" smtClean="0"/>
              <a:t>он обстоятельно описывает свадебные и похоронные обряды, праздник урожая, празднества в честь рождения ребенка и </a:t>
            </a:r>
            <a:r>
              <a:rPr lang="ru-RU" sz="2000" b="1" dirty="0" err="1" smtClean="0"/>
              <a:t>аталычества</a:t>
            </a:r>
            <a:r>
              <a:rPr lang="ru-RU" sz="2000" b="1" dirty="0" smtClean="0"/>
              <a:t> , </a:t>
            </a:r>
            <a:r>
              <a:rPr lang="ru-RU" sz="2000" b="1" dirty="0" err="1" smtClean="0"/>
              <a:t>чапщи-вечера</a:t>
            </a:r>
            <a:r>
              <a:rPr lang="ru-RU" sz="2000" b="1" dirty="0" smtClean="0"/>
              <a:t> , устраиваемые у постели больного или раненого, кровную месть, некоторые законы адата, шариата. 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Описывая обычаи и традиции </a:t>
            </a:r>
            <a:r>
              <a:rPr lang="ru-RU" sz="2000" b="1" dirty="0" err="1" smtClean="0"/>
              <a:t>адыгов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вырази-тельно</a:t>
            </a:r>
            <a:r>
              <a:rPr lang="ru-RU" sz="2000" b="1" dirty="0" smtClean="0"/>
              <a:t>, при этом он критически осмысливает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0" y="0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85794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Кази – Бек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Ахметуков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(1868 – 1929)</a:t>
            </a:r>
            <a:endParaRPr lang="ru-RU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6929486" cy="17526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О себе он писал: </a:t>
            </a:r>
            <a:r>
              <a:rPr lang="ru-RU" sz="2000" b="1" i="1" dirty="0" smtClean="0">
                <a:solidFill>
                  <a:schemeClr val="tx1"/>
                </a:solidFill>
              </a:rPr>
              <a:t>«Я родом кабардинец, мусульманин из Кубанской области»</a:t>
            </a:r>
            <a:r>
              <a:rPr lang="ru-RU" sz="2000" b="1" dirty="0" smtClean="0">
                <a:solidFill>
                  <a:schemeClr val="tx1"/>
                </a:solidFill>
              </a:rPr>
              <a:t>. Родился в Турции в семье эмигрантов.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С 90-х годов широко печатался в различных российских журналах и газетах.</a:t>
            </a:r>
          </a:p>
          <a:p>
            <a:pPr algn="l"/>
            <a:r>
              <a:rPr lang="ru-RU" sz="2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книги: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«Черкесские рассказы» (1896)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«Всего понемногу. Очерки и рассказы» (1897)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«Очерки Турции» (1897)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«Современная Турция» (1897)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«Тяжёлый долг» (1912)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Кази – Бек </a:t>
            </a:r>
            <a:r>
              <a:rPr lang="ru-RU" sz="2000" b="1" dirty="0" err="1" smtClean="0">
                <a:solidFill>
                  <a:schemeClr val="tx1"/>
                </a:solidFill>
              </a:rPr>
              <a:t>Ахметуков</a:t>
            </a:r>
            <a:r>
              <a:rPr lang="ru-RU" sz="2000" b="1" dirty="0" smtClean="0">
                <a:solidFill>
                  <a:schemeClr val="tx1"/>
                </a:solidFill>
              </a:rPr>
              <a:t> первый представитель адыгской художественной литературы, чьё творчество вышло за рамки местной тематики и приобрело общероссийское значение.</a:t>
            </a:r>
          </a:p>
          <a:p>
            <a:pPr>
              <a:buFontTx/>
              <a:buChar char="-"/>
            </a:pP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</a:t>
            </a:r>
            <a:r>
              <a:rPr lang="ru-RU" sz="24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Ахметуков</a:t>
            </a: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занимает особое место </a:t>
            </a:r>
          </a:p>
          <a:p>
            <a:pPr>
              <a:buFontTx/>
              <a:buChar char="-"/>
            </a:pP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ряду адыгских литераторов?</a:t>
            </a:r>
            <a:endParaRPr lang="ru-RU" sz="24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Hadj1.jpg"/>
          <p:cNvPicPr>
            <a:picLocks noChangeAspect="1"/>
          </p:cNvPicPr>
          <p:nvPr/>
        </p:nvPicPr>
        <p:blipFill>
          <a:blip r:embed="rId3"/>
          <a:srcRect l="14041" t="3789" r="19178"/>
          <a:stretch>
            <a:fillRect/>
          </a:stretch>
        </p:blipFill>
        <p:spPr>
          <a:xfrm>
            <a:off x="6929454" y="785794"/>
            <a:ext cx="2000264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437" t="16250" r="17969" b="15000"/>
          <a:stretch>
            <a:fillRect/>
          </a:stretch>
        </p:blipFill>
        <p:spPr bwMode="auto">
          <a:xfrm>
            <a:off x="0" y="-71439"/>
            <a:ext cx="9144001" cy="69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785794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00174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mbria" pitchFamily="18" charset="0"/>
              </a:rPr>
              <a:t>Жизнь и деятельность выдающихся адыгских просветителей была посвящена служению народу развитию его культуры, обогащению её через сближение с русской культурой.</a:t>
            </a:r>
          </a:p>
          <a:p>
            <a:pPr algn="ctr"/>
            <a:endParaRPr lang="ru-RU" sz="2800" b="1" dirty="0" smtClean="0">
              <a:latin typeface="Cambria" pitchFamily="18" charset="0"/>
            </a:endParaRPr>
          </a:p>
          <a:p>
            <a:pPr algn="ctr"/>
            <a:r>
              <a:rPr lang="ru-RU" sz="2800" b="1" dirty="0" smtClean="0">
                <a:latin typeface="Cambria" pitchFamily="18" charset="0"/>
              </a:rPr>
              <a:t>Адыгские писатели-просветители </a:t>
            </a:r>
            <a:r>
              <a:rPr lang="ru-RU" sz="2800" b="1" dirty="0" err="1" smtClean="0">
                <a:latin typeface="Cambria" pitchFamily="18" charset="0"/>
              </a:rPr>
              <a:t>ХӏХ </a:t>
            </a:r>
            <a:r>
              <a:rPr lang="ru-RU" sz="2800" b="1" dirty="0" smtClean="0">
                <a:latin typeface="Cambria" pitchFamily="18" charset="0"/>
              </a:rPr>
              <a:t>века оставили разнообразное литературное наследие, являющее ценным вкладом в адыгскую и российскую культуру.</a:t>
            </a:r>
            <a:endParaRPr lang="ru-RU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712</Words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Адыгские просветители Д/з §25, стр.117,вопросы</vt:lpstr>
      <vt:lpstr>Шора Ногмов (1794-1844) </vt:lpstr>
      <vt:lpstr>Султан Хан –Гирей (1808-1842)</vt:lpstr>
      <vt:lpstr>Султан Казы-Гирей (1803-1863)</vt:lpstr>
      <vt:lpstr>Умар Берсей (1807- ?)</vt:lpstr>
      <vt:lpstr>Адиль –Гирей Кешев (1837-1872) творческий псевдоним «Каламбий»</vt:lpstr>
      <vt:lpstr>Султан Крым – Гирей Инатов (1843 - ?)</vt:lpstr>
      <vt:lpstr>Кази – Бек Ахметуков (1868 – 1929)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</dc:creator>
  <cp:lastModifiedBy>Кир</cp:lastModifiedBy>
  <cp:revision>5</cp:revision>
  <dcterms:created xsi:type="dcterms:W3CDTF">2014-11-01T15:40:49Z</dcterms:created>
  <dcterms:modified xsi:type="dcterms:W3CDTF">2014-11-10T23:02:30Z</dcterms:modified>
</cp:coreProperties>
</file>