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259" r:id="rId3"/>
    <p:sldId id="257" r:id="rId4"/>
    <p:sldId id="258" r:id="rId5"/>
    <p:sldId id="278" r:id="rId6"/>
    <p:sldId id="279" r:id="rId7"/>
    <p:sldId id="282" r:id="rId8"/>
    <p:sldId id="280" r:id="rId9"/>
    <p:sldId id="260" r:id="rId10"/>
    <p:sldId id="281" r:id="rId11"/>
    <p:sldId id="261" r:id="rId12"/>
    <p:sldId id="274" r:id="rId13"/>
    <p:sldId id="275" r:id="rId14"/>
    <p:sldId id="262" r:id="rId15"/>
    <p:sldId id="263" r:id="rId16"/>
    <p:sldId id="265" r:id="rId17"/>
    <p:sldId id="267" r:id="rId18"/>
    <p:sldId id="269" r:id="rId19"/>
    <p:sldId id="277" r:id="rId20"/>
    <p:sldId id="284" r:id="rId21"/>
    <p:sldId id="285" r:id="rId22"/>
    <p:sldId id="28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432" autoAdjust="0"/>
  </p:normalViewPr>
  <p:slideViewPr>
    <p:cSldViewPr>
      <p:cViewPr varScale="1">
        <p:scale>
          <a:sx n="67" d="100"/>
          <a:sy n="67" d="100"/>
        </p:scale>
        <p:origin x="-124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87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02BB4-23F7-4192-A8F3-CE1D2F3F27BA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BA205-F4EC-4F21-9541-436CA96A96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BA205-F4EC-4F21-9541-436CA96A964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0589F2-7535-461D-A4E3-B0C25657AD8B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D88130-F202-49A1-8649-3024E7D82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589F2-7535-461D-A4E3-B0C25657AD8B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88130-F202-49A1-8649-3024E7D82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589F2-7535-461D-A4E3-B0C25657AD8B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88130-F202-49A1-8649-3024E7D82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589F2-7535-461D-A4E3-B0C25657AD8B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88130-F202-49A1-8649-3024E7D824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589F2-7535-461D-A4E3-B0C25657AD8B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88130-F202-49A1-8649-3024E7D824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589F2-7535-461D-A4E3-B0C25657AD8B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88130-F202-49A1-8649-3024E7D824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589F2-7535-461D-A4E3-B0C25657AD8B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88130-F202-49A1-8649-3024E7D82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589F2-7535-461D-A4E3-B0C25657AD8B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88130-F202-49A1-8649-3024E7D824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589F2-7535-461D-A4E3-B0C25657AD8B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88130-F202-49A1-8649-3024E7D82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80589F2-7535-461D-A4E3-B0C25657AD8B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88130-F202-49A1-8649-3024E7D82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80589F2-7535-461D-A4E3-B0C25657AD8B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D88130-F202-49A1-8649-3024E7D824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80589F2-7535-461D-A4E3-B0C25657AD8B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CD88130-F202-49A1-8649-3024E7D82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28512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32656"/>
            <a:ext cx="7406640" cy="652534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Система поддержки  талантливых детей– одно из направлений реализации  национальной образовательной инициативы </a:t>
            </a:r>
          </a:p>
          <a:p>
            <a:pPr algn="ctr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« Наша новая школа»</a:t>
            </a:r>
          </a:p>
          <a:p>
            <a:pPr algn="ctr"/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Кащеева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Е.В. – зам. директора по УВР</a:t>
            </a:r>
          </a:p>
          <a:p>
            <a:pPr algn="ctr"/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МБОУ «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Житнинская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СОШ»</a:t>
            </a:r>
            <a:endParaRPr lang="ru-RU" sz="20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800199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Основные подходы в работе с одаренными детьми: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132856"/>
            <a:ext cx="7772400" cy="2678455"/>
          </a:xfrm>
        </p:spPr>
        <p:txBody>
          <a:bodyPr/>
          <a:lstStyle/>
          <a:p>
            <a:pPr algn="l"/>
            <a:r>
              <a:rPr lang="ru-RU" sz="2800" b="1" dirty="0" smtClean="0"/>
              <a:t>-ускорение, </a:t>
            </a:r>
          </a:p>
          <a:p>
            <a:pPr algn="l"/>
            <a:r>
              <a:rPr lang="ru-RU" sz="2800" b="1" dirty="0" smtClean="0"/>
              <a:t>-углубление, </a:t>
            </a:r>
          </a:p>
          <a:p>
            <a:pPr algn="l"/>
            <a:r>
              <a:rPr lang="ru-RU" sz="2800" b="1" dirty="0" smtClean="0"/>
              <a:t>-обогащение, </a:t>
            </a:r>
          </a:p>
          <a:p>
            <a:pPr algn="l"/>
            <a:r>
              <a:rPr lang="ru-RU" sz="2800" b="1" dirty="0" smtClean="0"/>
              <a:t>-</a:t>
            </a:r>
            <a:r>
              <a:rPr lang="ru-RU" sz="2800" b="1" dirty="0" err="1" smtClean="0"/>
              <a:t>проблематизация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728191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i="1" dirty="0" smtClean="0"/>
              <a:t> </a:t>
            </a:r>
            <a:r>
              <a:rPr lang="ru-RU" sz="4400" b="0" dirty="0" smtClean="0">
                <a:solidFill>
                  <a:schemeClr val="bg2">
                    <a:lumMod val="25000"/>
                  </a:schemeClr>
                </a:solidFill>
              </a:rPr>
              <a:t>Необходимые условия работы с одаренными детьми:</a:t>
            </a:r>
            <a:endParaRPr lang="ru-RU" sz="4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348880"/>
            <a:ext cx="7772400" cy="2462431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сохранение индивидуальности;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поддержка собственной познавательной потребности;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знание психологических особенностей «одаренных».</a:t>
            </a:r>
          </a:p>
          <a:p>
            <a:pPr algn="l">
              <a:buFont typeface="Arial" pitchFamily="34" charset="0"/>
              <a:buChar char="•"/>
            </a:pP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296143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Условия успешной работы с одаренными учащимися</a:t>
            </a:r>
            <a:endParaRPr lang="ru-RU" sz="4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916832"/>
            <a:ext cx="7772400" cy="374441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Взаимодействие учителя с одаренным учеником должно быть направлено на оптимальное развитие способностей, иметь характер помощи и поддержки;</a:t>
            </a:r>
          </a:p>
          <a:p>
            <a:pPr algn="l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учитель верит в собственную компетентность и возможность решать возникающие проблемы. Он готов нести ответственность за принимаемые решения;</a:t>
            </a:r>
          </a:p>
          <a:p>
            <a:pPr algn="l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учитель стремится к интеллектуальному самосовершенствованию, охотно работает над пополнением собственных знаний, готов учиться у других, заниматься самообразованием и саморазвитием.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93610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Учитель должен быть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: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44824"/>
            <a:ext cx="7772400" cy="2966487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увлечен своим делом;</a:t>
            </a:r>
          </a:p>
          <a:p>
            <a:pPr algn="l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способным к экспериментальной, научной и творческой деятельности;</a:t>
            </a:r>
          </a:p>
          <a:p>
            <a:pPr algn="l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профессионально грамотным;</a:t>
            </a:r>
          </a:p>
          <a:p>
            <a:pPr algn="l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интеллектуальным, нравственным и эрудированным;</a:t>
            </a:r>
          </a:p>
          <a:p>
            <a:pPr algn="l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проводником передовых педагогических технологий;</a:t>
            </a:r>
          </a:p>
          <a:p>
            <a:pPr algn="l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психологом, воспитателем и умелым организатором учебно-воспитательного процесса.</a:t>
            </a:r>
          </a:p>
          <a:p>
            <a:endParaRPr lang="ru-RU" sz="20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728191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 </a:t>
            </a: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Методы работы с одаренными детьми</a:t>
            </a:r>
            <a:endParaRPr lang="ru-RU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420888"/>
            <a:ext cx="7772400" cy="239042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Учитывая особенности личностных качеств одаренных, талантливых детей. в школе используются   наиболее , на наш взгляд, эффективные и результативные методы, например: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2448271"/>
          </a:xfrm>
        </p:spPr>
        <p:txBody>
          <a:bodyPr>
            <a:normAutofit/>
          </a:bodyPr>
          <a:lstStyle/>
          <a:p>
            <a:pPr lvl="0"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Создание проектов </a:t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и презентаций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420888"/>
            <a:ext cx="7772400" cy="2390423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Преимущество данного метода  в том, что он 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    -делает процесс обучения интересным;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  -расширяет познания за пределы темы;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-придают учебному процессу динамичность и привлекательность; 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-учащиеся становятся творческими исследователями;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-получают удовлетворение от работы.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72819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Ролевые игры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988840"/>
            <a:ext cx="7772400" cy="2822471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Данный метод используется на всех ступенях обучения учащихся. Он привлекает тем, что: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-Активизирует творческий процесс на уроке.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-Включает элементы драматизации.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-Дает возможность организовать дискуссию, живой обмен мнениями.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-Предполагает неформальное общение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72007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Творческие задания 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484784"/>
            <a:ext cx="7772400" cy="36004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    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-составление загадок, чайнвордов, кроссвордов, ребусов на заданную тему конкурсы сочинений  переводчиков, чтецов. Поэтический конкурс- многие учащиеся нашей школы являются лауреатами и дипломантами конкурсов «Золотой ключик», «Хрустальная роза», их стихи опубликованы в сборниках «Хрустальная роза»; .составление проблемных заданий и их решение и т.д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08011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Внеклассная работа по предмету.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772816"/>
            <a:ext cx="7772400" cy="374441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-Научное общество 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-Олимпиады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- Творческие вечера</a:t>
            </a:r>
          </a:p>
          <a:p>
            <a:pPr algn="ctr">
              <a:buFontTx/>
              <a:buChar char="-"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Военно-спортивные мероприятия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-Конкурсы  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31683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 smtClean="0"/>
              <a:t>Дорога к своему таланту — дорога к самому себе</a:t>
            </a:r>
            <a:br>
              <a:rPr lang="ru-RU" b="0" dirty="0" smtClean="0"/>
            </a:b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564904"/>
            <a:ext cx="7772400" cy="2246407"/>
          </a:xfrm>
        </p:spPr>
        <p:txBody>
          <a:bodyPr/>
          <a:lstStyle/>
          <a:p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Учитель- как путеводитель, который может и должен помочь своему ученику найти тот путь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875662"/>
            <a:ext cx="792088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5D5D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каждом человеке солнце.         Только дайте ему светить.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dirty="0">
                <a:solidFill>
                  <a:srgbClr val="5D5D5D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4400" dirty="0" smtClean="0">
                <a:solidFill>
                  <a:srgbClr val="5D5D5D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</a:t>
            </a:r>
            <a:r>
              <a:rPr lang="ru-RU" sz="3600" dirty="0">
                <a:solidFill>
                  <a:srgbClr val="5D5D5D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lang="ru-RU" sz="3600" dirty="0" smtClean="0">
                <a:solidFill>
                  <a:srgbClr val="5D5D5D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ократ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5D5D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5D5D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                                                                                      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Picture 2" descr="http://www.cbc.ca/news/yourcommunity/sunshineim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708920"/>
            <a:ext cx="5562600" cy="340995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2016223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Ниже перечислены личностные черты и деловые качества,  которые учитель встречает у своих учеников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636912"/>
            <a:ext cx="7772400" cy="2174399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 smtClean="0"/>
              <a:t>   </a:t>
            </a:r>
            <a:r>
              <a:rPr lang="ru-RU" sz="2800" b="1" dirty="0" smtClean="0">
                <a:solidFill>
                  <a:schemeClr val="tx1"/>
                </a:solidFill>
              </a:rPr>
              <a:t>Отметьте знаком «+» </a:t>
            </a:r>
          </a:p>
          <a:p>
            <a:pPr algn="l"/>
            <a:r>
              <a:rPr lang="ru-RU" sz="2800" b="1" dirty="0" smtClean="0">
                <a:solidFill>
                  <a:schemeClr val="tx1"/>
                </a:solidFill>
              </a:rPr>
              <a:t>   те свойства, которые Вам </a:t>
            </a:r>
          </a:p>
          <a:p>
            <a:pPr algn="l"/>
            <a:r>
              <a:rPr lang="ru-RU" sz="2800" b="1" dirty="0" smtClean="0">
                <a:solidFill>
                  <a:schemeClr val="tx1"/>
                </a:solidFill>
              </a:rPr>
              <a:t>   нравятся в учениках, </a:t>
            </a:r>
          </a:p>
          <a:p>
            <a:pPr algn="l"/>
            <a:r>
              <a:rPr lang="ru-RU" sz="2800" b="1" dirty="0" smtClean="0">
                <a:solidFill>
                  <a:schemeClr val="tx1"/>
                </a:solidFill>
              </a:rPr>
              <a:t>   а знаком «-» те, что </a:t>
            </a:r>
          </a:p>
          <a:p>
            <a:pPr algn="l"/>
            <a:r>
              <a:rPr lang="ru-RU" sz="2800" b="1" dirty="0" smtClean="0">
                <a:solidFill>
                  <a:schemeClr val="tx1"/>
                </a:solidFill>
              </a:rPr>
              <a:t>   не нравятся.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836712"/>
            <a:ext cx="756084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0600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Дисциплинированный.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Неровно успевающий.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Организованный.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Выбивающийся из общего темпа.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Эрудированный.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Странный в поведении, непонятный.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Умеющий поддержать общее дело.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Выскакивающий на уроке с нелепыми замечаниями.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Стабильно успевающий (всегда хорошо учится).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Занятый своими делами (индивидуалист).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Быстро, «на лету» схватывающий.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умеющий общаться, конфликтный.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Общающийся легко, приятный в общении.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Иногда тугодум, иногда не может понять очевидного.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Ясно,  понятно для всех выражающий свои мысли.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всегда желающий подчиняться большинству  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или официальному руководителю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endParaRPr lang="ru-RU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51216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Каких плюсиков больше?</a:t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772816"/>
            <a:ext cx="7772400" cy="3384376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chemeClr val="tx1"/>
                </a:solidFill>
              </a:rPr>
              <a:t>  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Если чётных «+» больше, то </a:t>
            </a:r>
          </a:p>
          <a:p>
            <a:pPr algn="l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   Вы – нестандартный учитель, умеющий     обнаружить, выявить, разглядеть скрытую незаурядную одарённость. </a:t>
            </a:r>
          </a:p>
          <a:p>
            <a:pPr algn="l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   На практике такие учителя встречаются редко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4176465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</a:rPr>
              <a:t>Работа с талантливыми и одаренными учащимися - одна из современных и  проблемных задач модернизации образования.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 flipV="1">
            <a:off x="8549634" y="6407616"/>
            <a:ext cx="342846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41044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chemeClr val="accent1"/>
                </a:solidFill>
              </a:rPr>
              <a:t/>
            </a:r>
            <a:br>
              <a:rPr lang="ru-RU" sz="3100" dirty="0" smtClean="0">
                <a:solidFill>
                  <a:schemeClr val="accent1"/>
                </a:solidFill>
              </a:rPr>
            </a:br>
            <a:r>
              <a:rPr lang="ru-RU" sz="3100" dirty="0" smtClean="0">
                <a:solidFill>
                  <a:schemeClr val="accent1"/>
                </a:solidFill>
              </a:rPr>
              <a:t/>
            </a:r>
            <a:br>
              <a:rPr lang="ru-RU" sz="3100" dirty="0" smtClean="0">
                <a:solidFill>
                  <a:schemeClr val="accent1"/>
                </a:solidFill>
              </a:rPr>
            </a:br>
            <a:r>
              <a:rPr lang="ru-RU" sz="3100" dirty="0" smtClean="0">
                <a:solidFill>
                  <a:schemeClr val="accent1"/>
                </a:solidFill>
              </a:rPr>
              <a:t/>
            </a:r>
            <a:br>
              <a:rPr lang="ru-RU" sz="3100" dirty="0" smtClean="0">
                <a:solidFill>
                  <a:schemeClr val="accent1"/>
                </a:solidFill>
              </a:rPr>
            </a:br>
            <a:r>
              <a:rPr lang="ru-RU" sz="3100" dirty="0" smtClean="0">
                <a:solidFill>
                  <a:schemeClr val="accent1"/>
                </a:solidFill>
              </a:rPr>
              <a:t/>
            </a:r>
            <a:br>
              <a:rPr lang="ru-RU" sz="3100" dirty="0" smtClean="0">
                <a:solidFill>
                  <a:schemeClr val="accent1"/>
                </a:solidFill>
              </a:rPr>
            </a:br>
            <a:r>
              <a:rPr lang="ru-RU" sz="3100" dirty="0" smtClean="0">
                <a:solidFill>
                  <a:schemeClr val="bg2">
                    <a:lumMod val="25000"/>
                  </a:schemeClr>
                </a:solidFill>
              </a:rPr>
              <a:t>Президентская инициатива</a:t>
            </a:r>
            <a:br>
              <a:rPr lang="ru-RU" sz="31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100" dirty="0" smtClean="0">
                <a:solidFill>
                  <a:schemeClr val="bg2">
                    <a:lumMod val="25000"/>
                  </a:schemeClr>
                </a:solidFill>
              </a:rPr>
              <a:t> «Наша новая школа» включает </a:t>
            </a:r>
            <a:br>
              <a:rPr lang="ru-RU" sz="31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100" dirty="0" smtClean="0">
                <a:solidFill>
                  <a:schemeClr val="bg2">
                    <a:lumMod val="25000"/>
                  </a:schemeClr>
                </a:solidFill>
              </a:rPr>
              <a:t>пять ключевых направлений: </a:t>
            </a:r>
            <a:br>
              <a:rPr lang="ru-RU" sz="31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700" dirty="0" smtClean="0">
                <a:solidFill>
                  <a:schemeClr val="bg2">
                    <a:lumMod val="25000"/>
                  </a:schemeClr>
                </a:solidFill>
              </a:rPr>
              <a:t>- обновление образовательных стандартов; </a:t>
            </a:r>
            <a:br>
              <a:rPr lang="ru-RU" sz="27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700" dirty="0" smtClean="0">
                <a:solidFill>
                  <a:schemeClr val="bg2">
                    <a:lumMod val="25000"/>
                  </a:schemeClr>
                </a:solidFill>
              </a:rPr>
              <a:t>- система поддержки талантливых детей; </a:t>
            </a:r>
            <a:br>
              <a:rPr lang="ru-RU" sz="27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700" dirty="0" smtClean="0">
                <a:solidFill>
                  <a:schemeClr val="bg2">
                    <a:lumMod val="25000"/>
                  </a:schemeClr>
                </a:solidFill>
              </a:rPr>
              <a:t>- развитие учительского потенциала; </a:t>
            </a:r>
            <a:br>
              <a:rPr lang="ru-RU" sz="27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700" dirty="0" smtClean="0">
                <a:solidFill>
                  <a:schemeClr val="bg2">
                    <a:lumMod val="25000"/>
                  </a:schemeClr>
                </a:solidFill>
              </a:rPr>
              <a:t>- современная школьная инфраструктура; </a:t>
            </a:r>
            <a:br>
              <a:rPr lang="ru-RU" sz="27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700" dirty="0" smtClean="0">
                <a:solidFill>
                  <a:schemeClr val="bg2">
                    <a:lumMod val="25000"/>
                  </a:schemeClr>
                </a:solidFill>
              </a:rPr>
              <a:t>- здоровье школьников </a:t>
            </a:r>
            <a:r>
              <a:rPr lang="ru-RU" sz="2700" dirty="0" smtClean="0">
                <a:solidFill>
                  <a:schemeClr val="accent1"/>
                </a:solidFill>
              </a:rPr>
              <a:t/>
            </a:r>
            <a:br>
              <a:rPr lang="ru-RU" sz="2700" dirty="0" smtClean="0">
                <a:solidFill>
                  <a:schemeClr val="accent1"/>
                </a:solidFill>
              </a:rPr>
            </a:br>
            <a:endParaRPr lang="ru-RU" sz="2700" dirty="0">
              <a:solidFill>
                <a:schemeClr val="accent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 flipH="1" flipV="1">
            <a:off x="8458200" y="4811310"/>
            <a:ext cx="74240" cy="5784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944215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Одаренный ребенок, какой он?</a:t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(качества со знаком «+») </a:t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988841"/>
            <a:ext cx="7772400" cy="2880320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/>
              <a:t>-отличная память, </a:t>
            </a:r>
          </a:p>
          <a:p>
            <a:pPr algn="l"/>
            <a:r>
              <a:rPr lang="ru-RU" sz="3200" b="1" dirty="0" smtClean="0"/>
              <a:t>-высокий уровень мышления и интеллекта, </a:t>
            </a:r>
          </a:p>
          <a:p>
            <a:pPr algn="l"/>
            <a:r>
              <a:rPr lang="ru-RU" sz="3200" b="1" dirty="0" smtClean="0"/>
              <a:t>-хорошо развитая речь, </a:t>
            </a:r>
          </a:p>
          <a:p>
            <a:pPr algn="l"/>
            <a:r>
              <a:rPr lang="ru-RU" sz="3200" b="1" dirty="0" smtClean="0"/>
              <a:t>-большой словарный запас</a:t>
            </a:r>
            <a:endParaRPr lang="ru-RU" sz="32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512167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Одаренный ребенок, какой он?</a:t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(качества со знаком «-»)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348880"/>
            <a:ext cx="7772400" cy="2462431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11200" b="1" dirty="0" smtClean="0"/>
              <a:t>-неприязнь к традиционным методам обучения, </a:t>
            </a:r>
          </a:p>
          <a:p>
            <a:pPr algn="l"/>
            <a:r>
              <a:rPr lang="ru-RU" sz="11200" b="1" dirty="0" smtClean="0"/>
              <a:t>-стремление к лидерству, </a:t>
            </a:r>
          </a:p>
          <a:p>
            <a:pPr algn="l"/>
            <a:r>
              <a:rPr lang="ru-RU" sz="11200" b="1" dirty="0" smtClean="0"/>
              <a:t>-повышенные требования к себе и окружающим,</a:t>
            </a:r>
          </a:p>
          <a:p>
            <a:pPr algn="l"/>
            <a:r>
              <a:rPr lang="ru-RU" sz="11200" b="1" dirty="0" smtClean="0"/>
              <a:t>-стремление к совершенству во всем,</a:t>
            </a:r>
          </a:p>
          <a:p>
            <a:pPr algn="l"/>
            <a:r>
              <a:rPr lang="ru-RU" sz="11200" b="1" dirty="0" smtClean="0"/>
              <a:t>нетерпимость</a:t>
            </a:r>
            <a:r>
              <a:rPr lang="ru-RU" sz="2800" b="1" dirty="0" smtClean="0"/>
              <a:t>. 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Существуют две точки зрения</a:t>
            </a:r>
            <a:b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3200" b="1" dirty="0" smtClean="0">
                <a:latin typeface="Script MT Bold" pitchFamily="66" charset="0"/>
              </a:rPr>
              <a:t>«все дети являются одаренными» 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spcBef>
                <a:spcPct val="50000"/>
              </a:spcBef>
              <a:buNone/>
            </a:pPr>
            <a:r>
              <a:rPr lang="ru-RU" sz="3200" dirty="0" smtClean="0"/>
              <a:t>      </a:t>
            </a:r>
            <a:r>
              <a:rPr lang="ru-RU" sz="3200" b="1" dirty="0" smtClean="0">
                <a:latin typeface="Script MT Bold" pitchFamily="66" charset="0"/>
              </a:rPr>
              <a:t>«одаренные дети встречаются крайне редко»</a:t>
            </a:r>
            <a:r>
              <a:rPr lang="ru-RU" sz="3200" b="1" dirty="0" smtClean="0"/>
              <a:t> </a:t>
            </a:r>
            <a:endParaRPr lang="ru-RU" sz="3200" b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1979712" y="1484784"/>
            <a:ext cx="72008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228184" y="1556792"/>
            <a:ext cx="93610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512167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Проблемы одарённых детей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772816"/>
            <a:ext cx="7772400" cy="3384376"/>
          </a:xfrm>
        </p:spPr>
        <p:txBody>
          <a:bodyPr>
            <a:normAutofit fontScale="92500" lnSpcReduction="20000"/>
          </a:bodyPr>
          <a:lstStyle/>
          <a:p>
            <a:pPr marL="609600" indent="-609600" algn="l"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Неприязнь к школе. </a:t>
            </a:r>
          </a:p>
          <a:p>
            <a:pPr marL="609600" indent="-609600" algn="l"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Игровые интересы. </a:t>
            </a:r>
          </a:p>
          <a:p>
            <a:pPr marL="609600" indent="-609600" algn="l"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3. Погружение в философские проблемы. </a:t>
            </a:r>
          </a:p>
          <a:p>
            <a:pPr marL="609600" indent="-609600" algn="l"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Несоответствие между физическим, интеллектуальным и социальным развитием. </a:t>
            </a:r>
          </a:p>
          <a:p>
            <a:pPr marL="609600" indent="-609600" algn="l"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Ощущение неудовлетворённости. </a:t>
            </a:r>
          </a:p>
          <a:p>
            <a:pPr marL="609600" indent="-609600" algn="l"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Нереалистические цели .</a:t>
            </a:r>
          </a:p>
          <a:p>
            <a:pPr marL="609600" indent="-609600" algn="l"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Сверхчувствительность. </a:t>
            </a:r>
          </a:p>
          <a:p>
            <a:pPr marL="609600" indent="-609600" algn="l"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Потребность во внимании взрослых. </a:t>
            </a:r>
          </a:p>
          <a:p>
            <a:pPr marL="609600" indent="-609600" algn="l"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 Нетерпимость.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584175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chemeClr val="bg2">
                    <a:lumMod val="25000"/>
                  </a:schemeClr>
                </a:solidFill>
                <a:cs typeface="Arabic Typesetting" pitchFamily="66" charset="-78"/>
              </a:rPr>
              <a:t>Виды одаренности  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85800" y="1916832"/>
            <a:ext cx="7772400" cy="289447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200" dirty="0" smtClean="0"/>
              <a:t> </a:t>
            </a:r>
            <a:r>
              <a:rPr lang="ru-RU" sz="3200" dirty="0" smtClean="0">
                <a:solidFill>
                  <a:schemeClr val="accent1"/>
                </a:solidFill>
              </a:rPr>
              <a:t>интеллектуальная</a:t>
            </a:r>
          </a:p>
          <a:p>
            <a:pPr algn="ctr"/>
            <a:r>
              <a:rPr lang="ru-RU" sz="3200" dirty="0" smtClean="0">
                <a:solidFill>
                  <a:schemeClr val="accent1"/>
                </a:solidFill>
              </a:rPr>
              <a:t> творческая </a:t>
            </a:r>
          </a:p>
          <a:p>
            <a:pPr algn="ctr"/>
            <a:r>
              <a:rPr lang="ru-RU" sz="3200" dirty="0" smtClean="0">
                <a:solidFill>
                  <a:schemeClr val="accent1"/>
                </a:solidFill>
              </a:rPr>
              <a:t>академическая</a:t>
            </a:r>
          </a:p>
          <a:p>
            <a:pPr algn="ctr"/>
            <a:r>
              <a:rPr lang="ru-RU" sz="3200" dirty="0" smtClean="0">
                <a:solidFill>
                  <a:schemeClr val="accent1"/>
                </a:solidFill>
              </a:rPr>
              <a:t> художественно-эстетическая</a:t>
            </a:r>
          </a:p>
          <a:p>
            <a:pPr algn="ctr"/>
            <a:r>
              <a:rPr lang="ru-RU" sz="3200" dirty="0" smtClean="0">
                <a:solidFill>
                  <a:schemeClr val="accent1"/>
                </a:solidFill>
              </a:rPr>
              <a:t>   социальная </a:t>
            </a:r>
          </a:p>
          <a:p>
            <a:pPr algn="ctr"/>
            <a:r>
              <a:rPr lang="ru-RU" sz="3200" dirty="0" smtClean="0">
                <a:solidFill>
                  <a:schemeClr val="accent1"/>
                </a:solidFill>
              </a:rPr>
              <a:t>   спортивная</a:t>
            </a:r>
            <a:endParaRPr lang="ru-RU" sz="32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672</TotalTime>
  <Words>747</Words>
  <Application>Microsoft Office PowerPoint</Application>
  <PresentationFormat>Экран (4:3)</PresentationFormat>
  <Paragraphs>122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Открытая</vt:lpstr>
      <vt:lpstr>Слайд 1</vt:lpstr>
      <vt:lpstr>Слайд 2</vt:lpstr>
      <vt:lpstr>Работа с талантливыми и одаренными учащимися - одна из современных и  проблемных задач модернизации образования. </vt:lpstr>
      <vt:lpstr>    Президентская инициатива  «Наша новая школа» включает  пять ключевых направлений:  - обновление образовательных стандартов;  - система поддержки талантливых детей;  - развитие учительского потенциала;  - современная школьная инфраструктура;  - здоровье школьников  </vt:lpstr>
      <vt:lpstr>Одаренный ребенок, какой он? (качества со знаком «+»)  </vt:lpstr>
      <vt:lpstr>Одаренный ребенок, какой он? (качества со знаком «-»)</vt:lpstr>
      <vt:lpstr>Существуют две точки зрения </vt:lpstr>
      <vt:lpstr>Проблемы одарённых детей </vt:lpstr>
      <vt:lpstr>Виды одаренности      </vt:lpstr>
      <vt:lpstr>Основные подходы в работе с одаренными детьми:  </vt:lpstr>
      <vt:lpstr> Необходимые условия работы с одаренными детьми:</vt:lpstr>
      <vt:lpstr>Условия успешной работы с одаренными учащимися</vt:lpstr>
      <vt:lpstr>Учитель должен быть:</vt:lpstr>
      <vt:lpstr> Методы работы с одаренными детьми</vt:lpstr>
      <vt:lpstr>Создание проектов  и презентаций.  </vt:lpstr>
      <vt:lpstr>  Ролевые игры  </vt:lpstr>
      <vt:lpstr>Творческие задания </vt:lpstr>
      <vt:lpstr>Внеклассная работа по предмету.</vt:lpstr>
      <vt:lpstr>Дорога к своему таланту — дорога к самому себе   </vt:lpstr>
      <vt:lpstr>Ниже перечислены личностные черты и деловые качества,  которые учитель встречает у своих учеников.</vt:lpstr>
      <vt:lpstr>Слайд 21</vt:lpstr>
      <vt:lpstr>Каких плюсиков больше?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41</cp:revision>
  <dcterms:created xsi:type="dcterms:W3CDTF">2012-08-06T12:01:36Z</dcterms:created>
  <dcterms:modified xsi:type="dcterms:W3CDTF">2012-10-16T18:12:22Z</dcterms:modified>
</cp:coreProperties>
</file>