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5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3034-8E84-4B2E-B01E-5638E8120F37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5F2F-0D4D-405A-9A21-44C597A0989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3034-8E84-4B2E-B01E-5638E8120F37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5F2F-0D4D-405A-9A21-44C597A098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3034-8E84-4B2E-B01E-5638E8120F37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5F2F-0D4D-405A-9A21-44C597A098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3034-8E84-4B2E-B01E-5638E8120F37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5F2F-0D4D-405A-9A21-44C597A098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3034-8E84-4B2E-B01E-5638E8120F37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5F2F-0D4D-405A-9A21-44C597A098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3034-8E84-4B2E-B01E-5638E8120F37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5F2F-0D4D-405A-9A21-44C597A098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3034-8E84-4B2E-B01E-5638E8120F37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5F2F-0D4D-405A-9A21-44C597A0989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3034-8E84-4B2E-B01E-5638E8120F37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5F2F-0D4D-405A-9A21-44C597A098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3034-8E84-4B2E-B01E-5638E8120F37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5F2F-0D4D-405A-9A21-44C597A098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3034-8E84-4B2E-B01E-5638E8120F37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5F2F-0D4D-405A-9A21-44C597A098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3034-8E84-4B2E-B01E-5638E8120F37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5F2F-0D4D-405A-9A21-44C597A0989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5603034-8E84-4B2E-B01E-5638E8120F37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9E5F2F-0D4D-405A-9A21-44C597A098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Ракунова</a:t>
            </a:r>
            <a:r>
              <a:rPr lang="ru-RU" dirty="0" smtClean="0"/>
              <a:t> В.Н. учитель географии МОУ </a:t>
            </a:r>
            <a:r>
              <a:rPr lang="ru-RU" dirty="0" err="1" smtClean="0"/>
              <a:t>Луковниковская</a:t>
            </a:r>
            <a:r>
              <a:rPr lang="ru-RU" dirty="0" smtClean="0"/>
              <a:t> СОШ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Технология развития творческого мышления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59390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5085184"/>
            <a:ext cx="6512511" cy="1143000"/>
          </a:xfrm>
        </p:spPr>
        <p:txBody>
          <a:bodyPr/>
          <a:lstStyle/>
          <a:p>
            <a:r>
              <a:rPr lang="ru-RU" dirty="0" smtClean="0"/>
              <a:t>Типы уроков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60648"/>
            <a:ext cx="7704856" cy="475252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Урок анализа домашних заданий.</a:t>
            </a:r>
          </a:p>
          <a:p>
            <a:r>
              <a:rPr lang="ru-RU" dirty="0"/>
              <a:t>Урок выравнивания знаний.</a:t>
            </a:r>
          </a:p>
          <a:p>
            <a:r>
              <a:rPr lang="ru-RU" dirty="0"/>
              <a:t>Урок постановки учебной задачи.</a:t>
            </a:r>
          </a:p>
          <a:p>
            <a:r>
              <a:rPr lang="ru-RU" dirty="0"/>
              <a:t>Урок решения учебной задачи.</a:t>
            </a:r>
          </a:p>
          <a:p>
            <a:r>
              <a:rPr lang="ru-RU" dirty="0"/>
              <a:t>Урок формирования общего способа</a:t>
            </a:r>
          </a:p>
          <a:p>
            <a:r>
              <a:rPr lang="ru-RU" dirty="0"/>
              <a:t>Урок моделирования содержания материала или способов решения.</a:t>
            </a:r>
          </a:p>
          <a:p>
            <a:r>
              <a:rPr lang="ru-RU" dirty="0"/>
              <a:t>Урок самоконтроля.</a:t>
            </a:r>
          </a:p>
          <a:p>
            <a:r>
              <a:rPr lang="ru-RU" dirty="0"/>
              <a:t>Урок самооценки.</a:t>
            </a:r>
          </a:p>
          <a:p>
            <a:r>
              <a:rPr lang="ru-RU" dirty="0"/>
              <a:t>Урок учебной деятельности (творческого развития).</a:t>
            </a:r>
          </a:p>
          <a:p>
            <a:r>
              <a:rPr lang="ru-RU" dirty="0"/>
              <a:t>Урок усвоения групповых форм учебной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791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2200" y="5445224"/>
            <a:ext cx="2581672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Законы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5361776"/>
          </a:xfrm>
        </p:spPr>
        <p:txBody>
          <a:bodyPr>
            <a:normAutofit lnSpcReduction="10000"/>
          </a:bodyPr>
          <a:lstStyle/>
          <a:p>
            <a:pPr marL="502920" indent="-457200">
              <a:buAutoNum type="arabicPeriod"/>
            </a:pPr>
            <a:r>
              <a:rPr lang="ru-RU" dirty="0" smtClean="0"/>
              <a:t>человек сам себя не сможет сделать совершенным -возникает необходимость в учителе.</a:t>
            </a:r>
          </a:p>
          <a:p>
            <a:pPr marL="502920" indent="-457200">
              <a:buAutoNum type="arabicPeriod"/>
            </a:pPr>
            <a:r>
              <a:rPr lang="ru-RU" dirty="0" smtClean="0"/>
              <a:t>кто творит мышление, и сознание нашего ребенка - сам должен быть гораздо более совершенным, творчески работающим учителем</a:t>
            </a:r>
          </a:p>
          <a:p>
            <a:pPr marL="502920" indent="-457200">
              <a:buAutoNum type="arabicPeriod"/>
            </a:pPr>
            <a:r>
              <a:rPr lang="ru-RU" dirty="0" smtClean="0"/>
              <a:t>все в мире подчиняется диалектическому закону единства противоположностей</a:t>
            </a:r>
          </a:p>
          <a:p>
            <a:pPr marL="502920" indent="-457200">
              <a:buAutoNum type="arabicPeriod"/>
            </a:pPr>
            <a:r>
              <a:rPr lang="ru-RU" dirty="0" smtClean="0"/>
              <a:t> </a:t>
            </a:r>
            <a:r>
              <a:rPr lang="ru-RU" dirty="0"/>
              <a:t>в</a:t>
            </a:r>
            <a:r>
              <a:rPr lang="ru-RU" dirty="0" smtClean="0"/>
              <a:t>се </a:t>
            </a:r>
            <a:r>
              <a:rPr lang="ru-RU" dirty="0"/>
              <a:t>в мире нуждается в </a:t>
            </a:r>
            <a:r>
              <a:rPr lang="ru-RU" dirty="0" smtClean="0"/>
              <a:t>созидателе</a:t>
            </a:r>
          </a:p>
          <a:p>
            <a:pPr marL="502920" indent="-457200">
              <a:buAutoNum type="arabicPeriod"/>
            </a:pPr>
            <a:r>
              <a:rPr lang="ru-RU" dirty="0"/>
              <a:t>Человек правит миром только благодаря просвещению и </a:t>
            </a:r>
            <a:r>
              <a:rPr lang="ru-RU" dirty="0" smtClean="0"/>
              <a:t>образованию</a:t>
            </a:r>
          </a:p>
          <a:p>
            <a:pPr marL="502920" indent="-457200">
              <a:buAutoNum type="arabicPeriod"/>
            </a:pPr>
            <a:r>
              <a:rPr lang="ru-RU" dirty="0"/>
              <a:t>Учитель - </a:t>
            </a:r>
            <a:r>
              <a:rPr lang="ru-RU" dirty="0" err="1"/>
              <a:t>акмеолог</a:t>
            </a:r>
            <a:r>
              <a:rPr lang="ru-RU" dirty="0"/>
              <a:t> должен быть гармонически </a:t>
            </a:r>
            <a:r>
              <a:rPr lang="ru-RU" dirty="0" smtClean="0"/>
              <a:t>развитым</a:t>
            </a:r>
          </a:p>
          <a:p>
            <a:pPr marL="502920" indent="-457200">
              <a:buAutoNum type="arabicPeriod"/>
            </a:pPr>
            <a:r>
              <a:rPr lang="ru-RU" dirty="0" smtClean="0"/>
              <a:t> учитель должен </a:t>
            </a:r>
            <a:r>
              <a:rPr lang="ru-RU" dirty="0"/>
              <a:t>формировать гармонически развитую личность</a:t>
            </a:r>
            <a:endParaRPr lang="ru-RU" dirty="0" smtClean="0"/>
          </a:p>
          <a:p>
            <a:pPr marL="50292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34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В сентябре 1975 года при Башкирском </a:t>
            </a:r>
            <a:r>
              <a:rPr lang="ru-RU" dirty="0" smtClean="0"/>
              <a:t>государственном </a:t>
            </a:r>
            <a:r>
              <a:rPr lang="ru-RU" dirty="0"/>
              <a:t>педагогическом </a:t>
            </a:r>
            <a:r>
              <a:rPr lang="ru-RU" dirty="0" smtClean="0"/>
              <a:t>институте</a:t>
            </a:r>
          </a:p>
          <a:p>
            <a:r>
              <a:rPr lang="ru-RU" dirty="0" smtClean="0"/>
              <a:t>кандидат </a:t>
            </a:r>
            <a:r>
              <a:rPr lang="ru-RU" dirty="0"/>
              <a:t>психологических наук </a:t>
            </a:r>
            <a:r>
              <a:rPr lang="ru-RU" dirty="0" err="1"/>
              <a:t>Ахмет</a:t>
            </a:r>
            <a:r>
              <a:rPr lang="ru-RU" dirty="0"/>
              <a:t> </a:t>
            </a:r>
            <a:r>
              <a:rPr lang="ru-RU" dirty="0" err="1"/>
              <a:t>Закиевич</a:t>
            </a:r>
            <a:r>
              <a:rPr lang="ru-RU" dirty="0"/>
              <a:t> Рахимов.</a:t>
            </a:r>
          </a:p>
        </p:txBody>
      </p:sp>
    </p:spTree>
    <p:extLst>
      <p:ext uri="{BB962C8B-B14F-4D97-AF65-F5344CB8AC3E}">
        <p14:creationId xmlns:p14="http://schemas.microsoft.com/office/powerpoint/2010/main" val="792308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 Ориентировочно-мотивационный этап или этап постановки учебной задачи (УЗ) (вместо традиционной проверки домашнего задания) состоит из четырех элементов:</a:t>
            </a:r>
          </a:p>
          <a:p>
            <a:r>
              <a:rPr lang="ru-RU" dirty="0"/>
              <a:t>1) Проверка творческой домашней работы, что было задано на прошлом уроке. </a:t>
            </a:r>
            <a:endParaRPr lang="ru-RU" dirty="0" smtClean="0"/>
          </a:p>
          <a:p>
            <a:r>
              <a:rPr lang="ru-RU" dirty="0" smtClean="0"/>
              <a:t>2)</a:t>
            </a:r>
            <a:r>
              <a:rPr lang="ru-RU" dirty="0"/>
              <a:t> </a:t>
            </a:r>
            <a:r>
              <a:rPr lang="ru-RU" dirty="0" smtClean="0"/>
              <a:t>Выравнивание </a:t>
            </a:r>
            <a:r>
              <a:rPr lang="ru-RU" dirty="0"/>
              <a:t>знаний </a:t>
            </a:r>
            <a:r>
              <a:rPr lang="ru-RU" dirty="0" smtClean="0"/>
              <a:t>учащихся</a:t>
            </a:r>
          </a:p>
          <a:p>
            <a:r>
              <a:rPr lang="ru-RU" dirty="0"/>
              <a:t>3) Посредством следующего логического ряда вопросов учитель подводит класс к ориентирам и мотивам ее изучения. Вводящим проблему является последний вопрос.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02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Самооценка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Вот какими критериями </a:t>
            </a:r>
            <a:r>
              <a:rPr lang="ru-RU" dirty="0" smtClean="0"/>
              <a:t>самооценки пользуются</a:t>
            </a:r>
            <a:r>
              <a:rPr lang="ru-RU" dirty="0"/>
              <a:t>: </a:t>
            </a:r>
          </a:p>
          <a:p>
            <a:r>
              <a:rPr lang="ru-RU" dirty="0"/>
              <a:t>“5” – рефлексивный уровень усвоения материала (“проговаривание” его в уме);</a:t>
            </a:r>
          </a:p>
          <a:p>
            <a:r>
              <a:rPr lang="ru-RU" dirty="0"/>
              <a:t>“4” – вербальный уровень (только пересказ вслух соседу);</a:t>
            </a:r>
          </a:p>
          <a:p>
            <a:r>
              <a:rPr lang="ru-RU" dirty="0"/>
              <a:t>“3” – предметный уровень (проговаривание вслух с опорой на справочник).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396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157355828"/>
              </p:ext>
            </p:extLst>
          </p:nvPr>
        </p:nvGraphicFramePr>
        <p:xfrm>
          <a:off x="1403648" y="1340768"/>
          <a:ext cx="6077585" cy="27856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38475"/>
                <a:gridCol w="3039110"/>
              </a:tblGrid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Задание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Оценка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75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Карточка №1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53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Работа в группе по карточке №2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53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Карточка №4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53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Работа в группе по карточке №5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91680" y="238136"/>
            <a:ext cx="590465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ЛИСТ ОЦЕНКИ РАБОТЫ НА УРОКЕ</a:t>
            </a:r>
            <a:endParaRPr lang="ru-RU" sz="105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учени</a:t>
            </a:r>
            <a:r>
              <a:rPr lang="ru-RU" sz="16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___  6</a:t>
            </a:r>
            <a:r>
              <a:rPr lang="ru-RU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класса ____________________________</a:t>
            </a:r>
            <a:endParaRPr lang="ru-RU" sz="105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708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урока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2. Операционально-исполнительский этап </a:t>
            </a:r>
            <a:r>
              <a:rPr lang="ru-RU" dirty="0" smtClean="0"/>
              <a:t>урока</a:t>
            </a:r>
          </a:p>
          <a:p>
            <a:r>
              <a:rPr lang="ru-RU" dirty="0" smtClean="0"/>
              <a:t>Весь материал урока разбивается на логические группы по которым составляются задания, на логическое мышление, формулирование выводов и т.д.</a:t>
            </a:r>
          </a:p>
          <a:p>
            <a:r>
              <a:rPr lang="ru-RU" dirty="0"/>
              <a:t> С</a:t>
            </a:r>
            <a:r>
              <a:rPr lang="ru-RU" dirty="0" smtClean="0"/>
              <a:t>амооценка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803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792163" y="260350"/>
            <a:ext cx="8351837" cy="6264275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/>
              <a:t>II. Операционально - исполнительский этап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sz="2800" dirty="0"/>
              <a:t>Решение учебной задачи в форме выполнения проемных заданий и их самоконтроль и самооценка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sz="2800" dirty="0"/>
              <a:t>Программированное усвоение учебного материала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sz="2800" dirty="0"/>
              <a:t>Самостоятельная работа учащихся по решению, планированию, формулированию выводов, определений, способов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sz="2800" dirty="0"/>
              <a:t>Индивидуальная и групповая работа в познавательном процессе</a:t>
            </a:r>
          </a:p>
        </p:txBody>
      </p:sp>
    </p:spTree>
    <p:extLst>
      <p:ext uri="{BB962C8B-B14F-4D97-AF65-F5344CB8AC3E}">
        <p14:creationId xmlns:p14="http://schemas.microsoft.com/office/powerpoint/2010/main" val="2326973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урока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 3. Рефлексивно-оценочный этап урока (вместо традиционного закрепления </a:t>
            </a:r>
            <a:r>
              <a:rPr lang="ru-RU" dirty="0" smtClean="0"/>
              <a:t>материала)</a:t>
            </a:r>
          </a:p>
          <a:p>
            <a:r>
              <a:rPr lang="ru-RU" dirty="0"/>
              <a:t>Групповое, </a:t>
            </a:r>
            <a:r>
              <a:rPr lang="ru-RU" dirty="0" err="1"/>
              <a:t>громкоречевое</a:t>
            </a:r>
            <a:r>
              <a:rPr lang="ru-RU" dirty="0"/>
              <a:t> проговаривание всего усвоенного (внешняя рефлексия).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Проговаривание усвоенного во внутренней речи (внутренняя рефлексия).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Общая самооценка за весь урок с учетом промежуточных оценок.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458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по учебнику;</a:t>
            </a:r>
          </a:p>
          <a:p>
            <a:pPr marL="45720" indent="0">
              <a:buNone/>
            </a:pPr>
            <a:endParaRPr lang="ru-RU" dirty="0"/>
          </a:p>
          <a:p>
            <a:r>
              <a:rPr lang="ru-RU" dirty="0"/>
              <a:t>на перенос, на творческое применение усвоенного;</a:t>
            </a:r>
          </a:p>
          <a:p>
            <a:pPr marL="45720" indent="0">
              <a:buNone/>
            </a:pPr>
            <a:endParaRPr lang="ru-RU" dirty="0"/>
          </a:p>
          <a:p>
            <a:r>
              <a:rPr lang="ru-RU" dirty="0"/>
              <a:t>на свободное творчество по теме.</a:t>
            </a:r>
          </a:p>
          <a:p>
            <a:pPr marL="4572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79878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</TotalTime>
  <Words>375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Технология развития творческого мышления</vt:lpstr>
      <vt:lpstr>История создания</vt:lpstr>
      <vt:lpstr>Структура урока</vt:lpstr>
      <vt:lpstr>Самооценка </vt:lpstr>
      <vt:lpstr>Презентация PowerPoint</vt:lpstr>
      <vt:lpstr>Структура урока </vt:lpstr>
      <vt:lpstr>Презентация PowerPoint</vt:lpstr>
      <vt:lpstr>Структура урока </vt:lpstr>
      <vt:lpstr>Домашнее задание</vt:lpstr>
      <vt:lpstr>Типы уроков</vt:lpstr>
      <vt:lpstr>Законы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развития творческого мышления</dc:title>
  <dc:creator>123</dc:creator>
  <cp:lastModifiedBy>123</cp:lastModifiedBy>
  <cp:revision>7</cp:revision>
  <dcterms:created xsi:type="dcterms:W3CDTF">2012-03-23T13:35:19Z</dcterms:created>
  <dcterms:modified xsi:type="dcterms:W3CDTF">2012-08-27T11:14:03Z</dcterms:modified>
</cp:coreProperties>
</file>