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3D0FC-4DA1-4E9B-B65F-D5D35C5DC16E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042B-936D-4C2D-8323-7AF5AB9AB56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3D0FC-4DA1-4E9B-B65F-D5D35C5DC16E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042B-936D-4C2D-8323-7AF5AB9AB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3D0FC-4DA1-4E9B-B65F-D5D35C5DC16E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042B-936D-4C2D-8323-7AF5AB9AB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3D0FC-4DA1-4E9B-B65F-D5D35C5DC16E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042B-936D-4C2D-8323-7AF5AB9AB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3D0FC-4DA1-4E9B-B65F-D5D35C5DC16E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042B-936D-4C2D-8323-7AF5AB9AB56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3D0FC-4DA1-4E9B-B65F-D5D35C5DC16E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042B-936D-4C2D-8323-7AF5AB9AB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3D0FC-4DA1-4E9B-B65F-D5D35C5DC16E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042B-936D-4C2D-8323-7AF5AB9AB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3D0FC-4DA1-4E9B-B65F-D5D35C5DC16E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042B-936D-4C2D-8323-7AF5AB9AB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3D0FC-4DA1-4E9B-B65F-D5D35C5DC16E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042B-936D-4C2D-8323-7AF5AB9AB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3D0FC-4DA1-4E9B-B65F-D5D35C5DC16E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1042B-936D-4C2D-8323-7AF5AB9AB5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3D0FC-4DA1-4E9B-B65F-D5D35C5DC16E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671042B-936D-4C2D-8323-7AF5AB9AB56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433D0FC-4DA1-4E9B-B65F-D5D35C5DC16E}" type="datetimeFigureOut">
              <a:rPr lang="ru-RU" smtClean="0"/>
              <a:t>25.09.2012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671042B-936D-4C2D-8323-7AF5AB9AB566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371600"/>
            <a:ext cx="8715436" cy="3057532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Отчет о неделе гуманитарных дисциплин</a:t>
            </a:r>
            <a:br>
              <a:rPr lang="ru-RU" sz="6000" dirty="0" smtClean="0">
                <a:solidFill>
                  <a:srgbClr val="FF0000"/>
                </a:solidFill>
              </a:rPr>
            </a:br>
            <a:r>
              <a:rPr lang="ru-RU" sz="6000" dirty="0" smtClean="0">
                <a:solidFill>
                  <a:srgbClr val="FF0000"/>
                </a:solidFill>
              </a:rPr>
              <a:t>в ГБОУ НПО ПУ №64</a:t>
            </a:r>
            <a:br>
              <a:rPr lang="ru-RU" sz="6000" dirty="0" smtClean="0">
                <a:solidFill>
                  <a:srgbClr val="FF0000"/>
                </a:solidFill>
              </a:rPr>
            </a:br>
            <a:r>
              <a:rPr lang="ru-RU" sz="6000" dirty="0" smtClean="0">
                <a:solidFill>
                  <a:srgbClr val="FF0000"/>
                </a:solidFill>
              </a:rPr>
              <a:t>г.Зверево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4714884"/>
            <a:ext cx="7854696" cy="198641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</a:rPr>
              <a:t>Председатель МК: </a:t>
            </a:r>
          </a:p>
          <a:p>
            <a:pPr algn="ctr"/>
            <a:r>
              <a:rPr lang="ru-RU" sz="3600" b="1" dirty="0" smtClean="0">
                <a:solidFill>
                  <a:srgbClr val="FFFF00"/>
                </a:solidFill>
              </a:rPr>
              <a:t>Ивина Любовь Николаевна</a:t>
            </a:r>
            <a:endParaRPr lang="ru-RU" sz="36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Люба(сохраненное)\важное\неделя гум дис\1304201105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14348" y="859536"/>
            <a:ext cx="7429552" cy="5138928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5541264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Четвертый день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Викторина по истории России "Страницы истории" (Преподаватели  Ивина Л.Н., 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Борисова И.Г.)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Пятый день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Викторина по русскому языку и литературе «Путешествие в страну Словесности» (Председатель МК  Ивина Л.Н.)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circl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Люба(сохраненное)\важное\неделя гум дис\1304201102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859536"/>
            <a:ext cx="9144000" cy="5138928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Люба(сохраненное)\важное\неделя гум дис\1304201104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859536"/>
            <a:ext cx="9144000" cy="51389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Люба(сохраненное)\важное\неделя гум дис\1304201104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28728" y="857232"/>
            <a:ext cx="6500826" cy="5138928"/>
          </a:xfrm>
          <a:prstGeom prst="rect">
            <a:avLst/>
          </a:prstGeom>
          <a:noFill/>
        </p:spPr>
      </p:pic>
    </p:spTree>
  </p:cSld>
  <p:clrMapOvr>
    <a:masterClrMapping/>
  </p:clrMapOvr>
  <p:transition>
    <p:checker dir="vert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5541264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Шестой день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Викторина по истории России "Вглубь веков" ( Преподаватели  Ивина Л.Н.,  Борисова И.Г.)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Седьмой  день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Литературная гостиная,  посвященная 125-ю со дня рождения Н.Гумилева.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( Преподаватели  Ивина Л.Н., Виноградова Н.Ю.)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newsfla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Люба(сохраненное)\важное\неделя гум дис\1504201106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1472" y="859536"/>
            <a:ext cx="8143932" cy="513892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Люба(сохраненное)\важное\неделя гум дис\1504201105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571604" y="714356"/>
            <a:ext cx="6929454" cy="513892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2571744"/>
            <a:ext cx="7772400" cy="2428892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Восьмой  день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Военно-патриотическая игра «Семеро смелых» ( руководитель </a:t>
            </a:r>
            <a:r>
              <a:rPr lang="ru-RU" sz="4000" dirty="0" err="1" smtClean="0">
                <a:solidFill>
                  <a:srgbClr val="FF0000"/>
                </a:solidFill>
              </a:rPr>
              <a:t>физвоспитания</a:t>
            </a:r>
            <a:r>
              <a:rPr lang="ru-RU" sz="4000" dirty="0" smtClean="0">
                <a:solidFill>
                  <a:srgbClr val="FF0000"/>
                </a:solidFill>
              </a:rPr>
              <a:t> Федоренко Я.А., преподаватель </a:t>
            </a:r>
            <a:r>
              <a:rPr lang="ru-RU" sz="4000" dirty="0" err="1" smtClean="0">
                <a:solidFill>
                  <a:srgbClr val="FF0000"/>
                </a:solidFill>
              </a:rPr>
              <a:t>Бугрименко</a:t>
            </a:r>
            <a:r>
              <a:rPr lang="ru-RU" sz="4000" dirty="0" smtClean="0">
                <a:solidFill>
                  <a:srgbClr val="FF0000"/>
                </a:solidFill>
              </a:rPr>
              <a:t> А.Н.)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comb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:\Люба(сохраненное)\важное\неделя гум дис\1604201114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4876800" cy="3657600"/>
          </a:xfrm>
          <a:prstGeom prst="rect">
            <a:avLst/>
          </a:prstGeom>
          <a:noFill/>
        </p:spPr>
      </p:pic>
      <p:pic>
        <p:nvPicPr>
          <p:cNvPr id="11267" name="Picture 3" descr="D:\Люба(сохраненное)\важное\неделя гум дис\1604201133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071934" y="3200400"/>
            <a:ext cx="4876800" cy="36576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214282" y="357166"/>
            <a:ext cx="8429684" cy="6500834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 smtClean="0">
                <a:solidFill>
                  <a:schemeClr val="bg1"/>
                </a:solidFill>
                <a:ea typeface="Calibri"/>
                <a:cs typeface="Times New Roman" pitchFamily="18" charset="0"/>
              </a:rPr>
              <a:t>В нашем училище  стало  традицией проведение недели гуманитарных дисциплин, которая позволяет решать многие воспитательные, образовательные и информационные задачи. Проведение недели наиболее полно раскрывает способности учащихся, развивает любознательность, познавательный интерес к учебным дисциплинам; учит общению со сверстниками и единомышленниками. С помощью данной недели учащиеся расширяют своё мировоззрение, отрабатывают навыки исследования на основе устных, письменных, вещественных источников, учит изложению полного ответа перед аудиторией, сближает учащихся и преподавателей  в совместной познавательной деятельности. Неделя дает возможность каждому учащемуся проявить себя, стать художником, чтецом, поэтом, ведущим конкурса, членом жюри  или поучаствовать в викторине</a:t>
            </a:r>
            <a:r>
              <a:rPr lang="ru-RU" sz="1600" dirty="0" smtClean="0">
                <a:ea typeface="Calibri"/>
                <a:cs typeface="Times New Roman"/>
              </a:rPr>
              <a:t>. </a:t>
            </a:r>
            <a:r>
              <a:rPr lang="ru-RU" sz="4800" dirty="0" smtClean="0">
                <a:ea typeface="Calibri"/>
                <a:cs typeface="Times New Roman"/>
              </a:rPr>
              <a:t/>
            </a:r>
            <a:br>
              <a:rPr lang="ru-RU" sz="4800" dirty="0" smtClean="0">
                <a:ea typeface="Calibri"/>
                <a:cs typeface="Times New Roman"/>
              </a:rPr>
            </a:br>
            <a:endParaRPr lang="ru-RU" dirty="0"/>
          </a:p>
        </p:txBody>
      </p:sp>
    </p:spTree>
  </p:cSld>
  <p:clrMapOvr>
    <a:masterClrMapping/>
  </p:clrMapOvr>
  <p:transition spd="med">
    <p:wedg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4541156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FFFF00"/>
                </a:solidFill>
              </a:rPr>
              <a:t>Девятый день</a:t>
            </a:r>
            <a:br>
              <a:rPr lang="ru-RU" sz="3200" dirty="0" smtClean="0">
                <a:solidFill>
                  <a:srgbClr val="FFFF00"/>
                </a:solidFill>
              </a:rPr>
            </a:br>
            <a:r>
              <a:rPr lang="ru-RU" sz="3200" dirty="0" smtClean="0">
                <a:solidFill>
                  <a:srgbClr val="FFFF00"/>
                </a:solidFill>
              </a:rPr>
              <a:t>Подведены итоги  проведенной недели. Награждены  активные участники: Терехин Никита, Попов Сергей, Селина Маргарита,  Тарасова Юлия, Зуева Татьяна, Маркина Наталья, </a:t>
            </a:r>
            <a:r>
              <a:rPr lang="ru-RU" sz="3200" dirty="0" err="1" smtClean="0">
                <a:solidFill>
                  <a:srgbClr val="FFFF00"/>
                </a:solidFill>
              </a:rPr>
              <a:t>Гамова</a:t>
            </a:r>
            <a:r>
              <a:rPr lang="ru-RU" sz="3200" dirty="0" smtClean="0">
                <a:solidFill>
                  <a:srgbClr val="FFFF00"/>
                </a:solidFill>
              </a:rPr>
              <a:t> Виктория, </a:t>
            </a:r>
            <a:r>
              <a:rPr lang="ru-RU" sz="3200" dirty="0" err="1" smtClean="0">
                <a:solidFill>
                  <a:srgbClr val="FFFF00"/>
                </a:solidFill>
              </a:rPr>
              <a:t>Безинский</a:t>
            </a:r>
            <a:r>
              <a:rPr lang="ru-RU" sz="3200" dirty="0" smtClean="0">
                <a:solidFill>
                  <a:srgbClr val="FFFF00"/>
                </a:solidFill>
              </a:rPr>
              <a:t> Сергей, </a:t>
            </a:r>
            <a:r>
              <a:rPr lang="ru-RU" sz="3200" dirty="0" err="1" smtClean="0">
                <a:solidFill>
                  <a:srgbClr val="FFFF00"/>
                </a:solidFill>
              </a:rPr>
              <a:t>Чернышков</a:t>
            </a:r>
            <a:r>
              <a:rPr lang="ru-RU" sz="3200" dirty="0" smtClean="0">
                <a:solidFill>
                  <a:srgbClr val="FFFF00"/>
                </a:solidFill>
              </a:rPr>
              <a:t> Александр.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strips dir="r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3612462"/>
          </a:xfrm>
        </p:spPr>
        <p:txBody>
          <a:bodyPr/>
          <a:lstStyle/>
          <a:p>
            <a:pPr algn="ctr"/>
            <a:r>
              <a:rPr lang="ru-RU" sz="9600" dirty="0" smtClean="0">
                <a:solidFill>
                  <a:srgbClr val="FFFF00"/>
                </a:solidFill>
              </a:rPr>
              <a:t/>
            </a:r>
            <a:br>
              <a:rPr lang="ru-RU" sz="9600" dirty="0" smtClean="0">
                <a:solidFill>
                  <a:srgbClr val="FFFF00"/>
                </a:solidFill>
              </a:rPr>
            </a:br>
            <a:r>
              <a:rPr lang="ru-RU" sz="9600" dirty="0" smtClean="0">
                <a:solidFill>
                  <a:srgbClr val="FFFF00"/>
                </a:solidFill>
              </a:rPr>
              <a:t>СПАСИБО </a:t>
            </a:r>
            <a:br>
              <a:rPr lang="ru-RU" sz="9600" dirty="0" smtClean="0">
                <a:solidFill>
                  <a:srgbClr val="FFFF00"/>
                </a:solidFill>
              </a:rPr>
            </a:br>
            <a:r>
              <a:rPr lang="ru-RU" sz="9600" dirty="0" smtClean="0">
                <a:solidFill>
                  <a:srgbClr val="FFFF00"/>
                </a:solidFill>
              </a:rPr>
              <a:t>ЗА ВНИАНИЕ!!!</a:t>
            </a:r>
            <a:endParaRPr lang="ru-RU" sz="9600" dirty="0">
              <a:solidFill>
                <a:srgbClr val="FFFF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5000636"/>
            <a:ext cx="7772400" cy="92869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Председатель МК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 гуманитарных дисциплин Ивина Л.Н.</a:t>
            </a:r>
          </a:p>
          <a:p>
            <a:endParaRPr lang="ru-RU" dirty="0"/>
          </a:p>
        </p:txBody>
      </p:sp>
    </p:spTree>
  </p:cSld>
  <p:clrMapOvr>
    <a:masterClrMapping/>
  </p:clrMapOvr>
  <p:transition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3400" y="642918"/>
            <a:ext cx="8396318" cy="5786478"/>
          </a:xfrm>
        </p:spPr>
        <p:txBody>
          <a:bodyPr>
            <a:normAutofit fontScale="90000"/>
          </a:bodyPr>
          <a:lstStyle/>
          <a:p>
            <a:pPr algn="l">
              <a:lnSpc>
                <a:spcPct val="115000"/>
              </a:lnSpc>
              <a:spcAft>
                <a:spcPts val="0"/>
              </a:spcAft>
            </a:pPr>
            <a:r>
              <a:rPr lang="ru-RU" sz="2700" dirty="0" smtClean="0">
                <a:solidFill>
                  <a:schemeClr val="tx1"/>
                </a:solidFill>
                <a:ea typeface="Calibri"/>
                <a:cs typeface="Times New Roman"/>
              </a:rPr>
              <a:t>Цели:</a:t>
            </a:r>
            <a:br>
              <a:rPr lang="ru-RU" sz="2700" dirty="0" smtClean="0">
                <a:solidFill>
                  <a:schemeClr val="tx1"/>
                </a:solidFill>
                <a:ea typeface="Calibri"/>
                <a:cs typeface="Times New Roman"/>
              </a:rPr>
            </a:br>
            <a:r>
              <a:rPr lang="ru-RU" sz="2700" dirty="0" smtClean="0">
                <a:solidFill>
                  <a:schemeClr val="tx1"/>
                </a:solidFill>
                <a:ea typeface="Calibri"/>
                <a:cs typeface="Times New Roman"/>
              </a:rPr>
              <a:t>•	развивать интерес учащихся к изучаемым предметам; </a:t>
            </a:r>
            <a:br>
              <a:rPr lang="ru-RU" sz="2700" dirty="0" smtClean="0">
                <a:solidFill>
                  <a:schemeClr val="tx1"/>
                </a:solidFill>
                <a:ea typeface="Calibri"/>
                <a:cs typeface="Times New Roman"/>
              </a:rPr>
            </a:br>
            <a:r>
              <a:rPr lang="ru-RU" sz="2700" dirty="0" smtClean="0">
                <a:solidFill>
                  <a:schemeClr val="tx1"/>
                </a:solidFill>
                <a:ea typeface="Calibri"/>
                <a:cs typeface="Times New Roman"/>
              </a:rPr>
              <a:t>•	способствовать повышению образовательного уровня; </a:t>
            </a:r>
            <a:br>
              <a:rPr lang="ru-RU" sz="2700" dirty="0" smtClean="0">
                <a:solidFill>
                  <a:schemeClr val="tx1"/>
                </a:solidFill>
                <a:ea typeface="Calibri"/>
                <a:cs typeface="Times New Roman"/>
              </a:rPr>
            </a:br>
            <a:r>
              <a:rPr lang="ru-RU" sz="2700" dirty="0" smtClean="0">
                <a:solidFill>
                  <a:schemeClr val="tx1"/>
                </a:solidFill>
                <a:ea typeface="Calibri"/>
                <a:cs typeface="Times New Roman"/>
              </a:rPr>
              <a:t>•	обучать учащихся самостоятельности и творчеству; </a:t>
            </a:r>
            <a:br>
              <a:rPr lang="ru-RU" sz="2700" dirty="0" smtClean="0">
                <a:solidFill>
                  <a:schemeClr val="tx1"/>
                </a:solidFill>
                <a:ea typeface="Calibri"/>
                <a:cs typeface="Times New Roman"/>
              </a:rPr>
            </a:br>
            <a:r>
              <a:rPr lang="ru-RU" sz="2700" dirty="0" smtClean="0">
                <a:solidFill>
                  <a:schemeClr val="tx1"/>
                </a:solidFill>
                <a:ea typeface="Calibri"/>
                <a:cs typeface="Times New Roman"/>
              </a:rPr>
              <a:t>•	повысить уровень мотивации изучения русского языка, литературы, истории; </a:t>
            </a:r>
            <a:br>
              <a:rPr lang="ru-RU" sz="2700" dirty="0" smtClean="0">
                <a:solidFill>
                  <a:schemeClr val="tx1"/>
                </a:solidFill>
                <a:ea typeface="Calibri"/>
                <a:cs typeface="Times New Roman"/>
              </a:rPr>
            </a:br>
            <a:r>
              <a:rPr lang="ru-RU" sz="2700" dirty="0" smtClean="0">
                <a:solidFill>
                  <a:schemeClr val="tx1"/>
                </a:solidFill>
                <a:ea typeface="Calibri"/>
                <a:cs typeface="Times New Roman"/>
              </a:rPr>
              <a:t>•	расширение знаний по изучаемым предметам;</a:t>
            </a:r>
            <a:br>
              <a:rPr lang="ru-RU" sz="2700" dirty="0" smtClean="0">
                <a:solidFill>
                  <a:schemeClr val="tx1"/>
                </a:solidFill>
                <a:ea typeface="Calibri"/>
                <a:cs typeface="Times New Roman"/>
              </a:rPr>
            </a:br>
            <a:r>
              <a:rPr lang="ru-RU" sz="2700" dirty="0" smtClean="0">
                <a:solidFill>
                  <a:schemeClr val="tx1"/>
                </a:solidFill>
                <a:ea typeface="Calibri"/>
                <a:cs typeface="Times New Roman"/>
              </a:rPr>
              <a:t>•	 выявление и развитие способностей каждого учащегося на основе личностно - ориентированного подхода в обучении; </a:t>
            </a:r>
            <a:br>
              <a:rPr lang="ru-RU" sz="2700" dirty="0" smtClean="0">
                <a:solidFill>
                  <a:schemeClr val="tx1"/>
                </a:solidFill>
                <a:ea typeface="Calibri"/>
                <a:cs typeface="Times New Roman"/>
              </a:rPr>
            </a:br>
            <a:r>
              <a:rPr lang="ru-RU" sz="2700" dirty="0" smtClean="0">
                <a:solidFill>
                  <a:schemeClr val="tx1"/>
                </a:solidFill>
                <a:ea typeface="Calibri"/>
                <a:cs typeface="Times New Roman"/>
              </a:rPr>
              <a:t>•	формирование духовно богатой, свободной, физически здоровой, творчески мыслящей личности, способной адаптироваться к условиям новой жизни.</a:t>
            </a:r>
            <a:r>
              <a:rPr lang="ru-RU" sz="4800" dirty="0" smtClean="0">
                <a:ea typeface="Calibri"/>
                <a:cs typeface="Times New Roman"/>
              </a:rPr>
              <a:t/>
            </a:r>
            <a:br>
              <a:rPr lang="ru-RU" sz="4800" dirty="0" smtClean="0">
                <a:ea typeface="Calibri"/>
                <a:cs typeface="Times New Roman"/>
              </a:rPr>
            </a:br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271978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>
                <a:ea typeface="Calibri"/>
                <a:cs typeface="Times New Roman"/>
              </a:rPr>
              <a:t/>
            </a:r>
            <a:br>
              <a:rPr lang="ru-RU" sz="3600" dirty="0" smtClean="0">
                <a:ea typeface="Calibri"/>
                <a:cs typeface="Times New Roman"/>
              </a:rPr>
            </a:br>
            <a:r>
              <a:rPr lang="ru-RU" sz="3600" dirty="0" smtClean="0">
                <a:ea typeface="Calibri"/>
                <a:cs typeface="Times New Roman"/>
              </a:rPr>
              <a:t/>
            </a:r>
            <a:br>
              <a:rPr lang="ru-RU" sz="3600" dirty="0" smtClean="0">
                <a:ea typeface="Calibri"/>
                <a:cs typeface="Times New Roman"/>
              </a:rPr>
            </a:br>
            <a:r>
              <a:rPr lang="ru-RU" sz="3600" dirty="0" smtClean="0">
                <a:ea typeface="Calibri"/>
                <a:cs typeface="Times New Roman"/>
              </a:rPr>
              <a:t/>
            </a:r>
            <a:br>
              <a:rPr lang="ru-RU" sz="3600" dirty="0" smtClean="0">
                <a:ea typeface="Calibri"/>
                <a:cs typeface="Times New Roman"/>
              </a:rPr>
            </a:br>
            <a:r>
              <a:rPr lang="ru-RU" sz="3600" dirty="0" smtClean="0">
                <a:ea typeface="Calibri"/>
                <a:cs typeface="Times New Roman"/>
              </a:rPr>
              <a:t/>
            </a:r>
            <a:br>
              <a:rPr lang="ru-RU" sz="3600" dirty="0" smtClean="0">
                <a:ea typeface="Calibri"/>
                <a:cs typeface="Times New Roman"/>
              </a:rPr>
            </a:br>
            <a:r>
              <a:rPr lang="ru-RU" sz="3600" dirty="0" smtClean="0">
                <a:ea typeface="Calibri"/>
                <a:cs typeface="Times New Roman"/>
              </a:rPr>
              <a:t/>
            </a:r>
            <a:br>
              <a:rPr lang="ru-RU" sz="3600" dirty="0" smtClean="0">
                <a:ea typeface="Calibri"/>
                <a:cs typeface="Times New Roman"/>
              </a:rPr>
            </a:br>
            <a:r>
              <a:rPr lang="ru-RU" sz="3600" dirty="0" smtClean="0">
                <a:ea typeface="Calibri"/>
                <a:cs typeface="Times New Roman"/>
              </a:rPr>
              <a:t/>
            </a:r>
            <a:br>
              <a:rPr lang="ru-RU" sz="3600" dirty="0" smtClean="0">
                <a:ea typeface="Calibri"/>
                <a:cs typeface="Times New Roman"/>
              </a:rPr>
            </a:br>
            <a:r>
              <a:rPr lang="ru-RU" sz="3600" dirty="0" smtClean="0">
                <a:ea typeface="Calibri"/>
                <a:cs typeface="Times New Roman"/>
              </a:rPr>
              <a:t/>
            </a:r>
            <a:br>
              <a:rPr lang="ru-RU" sz="3600" dirty="0" smtClean="0">
                <a:ea typeface="Calibri"/>
                <a:cs typeface="Times New Roman"/>
              </a:rPr>
            </a:br>
            <a:r>
              <a:rPr lang="ru-RU" sz="3600" dirty="0" smtClean="0">
                <a:solidFill>
                  <a:srgbClr val="FF0000"/>
                </a:solidFill>
                <a:ea typeface="Calibri"/>
                <a:cs typeface="Times New Roman"/>
              </a:rPr>
              <a:t>Первый </a:t>
            </a:r>
            <a:r>
              <a:rPr lang="ru-RU" sz="3600" dirty="0" smtClean="0">
                <a:solidFill>
                  <a:srgbClr val="FF0000"/>
                </a:solidFill>
                <a:ea typeface="Calibri"/>
                <a:cs typeface="Times New Roman"/>
              </a:rPr>
              <a:t>день</a:t>
            </a:r>
            <a:r>
              <a:rPr lang="ru-RU" sz="2700" dirty="0" smtClean="0">
                <a:solidFill>
                  <a:srgbClr val="FF0000"/>
                </a:solidFill>
                <a:ea typeface="Calibri"/>
                <a:cs typeface="Times New Roman"/>
              </a:rPr>
              <a:t/>
            </a:r>
            <a:br>
              <a:rPr lang="ru-RU" sz="2700" dirty="0" smtClean="0">
                <a:solidFill>
                  <a:srgbClr val="FF0000"/>
                </a:solidFill>
                <a:ea typeface="Calibri"/>
                <a:cs typeface="Times New Roman"/>
              </a:rPr>
            </a:br>
            <a:r>
              <a:rPr lang="ru-RU" sz="3600" dirty="0" smtClean="0">
                <a:solidFill>
                  <a:srgbClr val="FF0000"/>
                </a:solidFill>
                <a:ea typeface="Calibri"/>
                <a:cs typeface="Times New Roman"/>
              </a:rPr>
              <a:t>1.Объявление недели  гуманитарных дисциплин.</a:t>
            </a:r>
            <a:r>
              <a:rPr lang="ru-RU" sz="2700" dirty="0" smtClean="0">
                <a:solidFill>
                  <a:srgbClr val="FF0000"/>
                </a:solidFill>
                <a:ea typeface="Calibri"/>
                <a:cs typeface="Times New Roman"/>
              </a:rPr>
              <a:t/>
            </a:r>
            <a:br>
              <a:rPr lang="ru-RU" sz="2700" dirty="0" smtClean="0">
                <a:solidFill>
                  <a:srgbClr val="FF0000"/>
                </a:solidFill>
                <a:ea typeface="Calibri"/>
                <a:cs typeface="Times New Roman"/>
              </a:rPr>
            </a:br>
            <a:r>
              <a:rPr lang="ru-RU" sz="3600" dirty="0" smtClean="0">
                <a:solidFill>
                  <a:srgbClr val="FF0000"/>
                </a:solidFill>
                <a:ea typeface="Calibri"/>
                <a:cs typeface="Times New Roman"/>
              </a:rPr>
              <a:t>2.Спортивное мероприятие,  посвященное Всемирному Дню Здоровья (Председатель МК Ивина Л.Н., руководитель </a:t>
            </a:r>
            <a:r>
              <a:rPr lang="ru-RU" sz="3600" dirty="0" err="1" smtClean="0">
                <a:solidFill>
                  <a:srgbClr val="FF0000"/>
                </a:solidFill>
                <a:ea typeface="Calibri"/>
                <a:cs typeface="Times New Roman"/>
              </a:rPr>
              <a:t>физвоспитания</a:t>
            </a:r>
            <a:r>
              <a:rPr lang="ru-RU" sz="3600" dirty="0" smtClean="0">
                <a:solidFill>
                  <a:srgbClr val="FF0000"/>
                </a:solidFill>
                <a:ea typeface="Calibri"/>
                <a:cs typeface="Times New Roman"/>
              </a:rPr>
              <a:t> Федоренко Я.А.)</a:t>
            </a:r>
            <a:r>
              <a:rPr lang="ru-RU" sz="4800" dirty="0" smtClean="0">
                <a:ea typeface="Calibri"/>
                <a:cs typeface="Times New Roman"/>
              </a:rPr>
              <a:t/>
            </a:r>
            <a:br>
              <a:rPr lang="ru-RU" sz="4800" dirty="0" smtClean="0">
                <a:ea typeface="Calibri"/>
                <a:cs typeface="Times New Roman"/>
              </a:rPr>
            </a:br>
            <a:endParaRPr lang="ru-RU" dirty="0"/>
          </a:p>
        </p:txBody>
      </p:sp>
    </p:spTree>
  </p:cSld>
  <p:clrMapOvr>
    <a:masterClrMapping/>
  </p:clrMapOvr>
  <p:transition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Люба(сохраненное)\ФОТО\ПУ-64\День здоровья 07.04.2011 ПУ64\DSC0139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Люба(сохраненное)\ФОТО\ПУ-64\День здоровья 07.04.2011 ПУ64\день здоровья\100_026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3400" y="357166"/>
            <a:ext cx="7851648" cy="65008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Второй день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Викторина по иностранным языкам   (Председатель МК Ивина Л.Н., преподаватель 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err="1" smtClean="0">
                <a:solidFill>
                  <a:srgbClr val="FF0000"/>
                </a:solidFill>
              </a:rPr>
              <a:t>Антюшина</a:t>
            </a:r>
            <a:r>
              <a:rPr lang="ru-RU" sz="4000" dirty="0" smtClean="0">
                <a:solidFill>
                  <a:srgbClr val="FF0000"/>
                </a:solidFill>
              </a:rPr>
              <a:t> Н.П.)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Третий день</a:t>
            </a:r>
            <a:br>
              <a:rPr lang="ru-RU" sz="4000" dirty="0" smtClean="0">
                <a:solidFill>
                  <a:srgbClr val="FF0000"/>
                </a:solidFill>
              </a:rPr>
            </a:br>
            <a:r>
              <a:rPr lang="ru-RU" sz="4000" dirty="0" smtClean="0">
                <a:solidFill>
                  <a:srgbClr val="FF0000"/>
                </a:solidFill>
              </a:rPr>
              <a:t>Конкурс стенгазет по предметам гуманитарных дисциплин. ( Председатель МК Ивина Л.Н., преподаватели гуманитарных дисциплин)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Люба(сохраненное)\важное\неделя гум дис\1304201104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10" y="859536"/>
            <a:ext cx="7715304" cy="5138928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Люба(сохраненное)\важное\неделя гум дис\1304201105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928662" y="1000108"/>
            <a:ext cx="7000924" cy="5138928"/>
          </a:xfrm>
          <a:prstGeom prst="rect">
            <a:avLst/>
          </a:prstGeom>
          <a:noFill/>
        </p:spPr>
      </p:pic>
    </p:spTree>
  </p:cSld>
  <p:clrMapOvr>
    <a:masterClrMapping/>
  </p:clrMapOvr>
  <p:transition>
    <p:split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42</TotalTime>
  <Words>138</Words>
  <Application>Microsoft Office PowerPoint</Application>
  <PresentationFormat>Экран (4:3)</PresentationFormat>
  <Paragraphs>14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Поток</vt:lpstr>
      <vt:lpstr>Отчет о неделе гуманитарных дисциплин в ГБОУ НПО ПУ №64 г.Зверево</vt:lpstr>
      <vt:lpstr>В нашем училище  стало  традицией проведение недели гуманитарных дисциплин, которая позволяет решать многие воспитательные, образовательные и информационные задачи. Проведение недели наиболее полно раскрывает способности учащихся, развивает любознательность, познавательный интерес к учебным дисциплинам; учит общению со сверстниками и единомышленниками. С помощью данной недели учащиеся расширяют своё мировоззрение, отрабатывают навыки исследования на основе устных, письменных, вещественных источников, учит изложению полного ответа перед аудиторией, сближает учащихся и преподавателей  в совместной познавательной деятельности. Неделя дает возможность каждому учащемуся проявить себя, стать художником, чтецом, поэтом, ведущим конкурса, членом жюри  или поучаствовать в викторине.  </vt:lpstr>
      <vt:lpstr>Цели: • развивать интерес учащихся к изучаемым предметам;  • способствовать повышению образовательного уровня;  • обучать учащихся самостоятельности и творчеству;  • повысить уровень мотивации изучения русского языка, литературы, истории;  • расширение знаний по изучаемым предметам; •  выявление и развитие способностей каждого учащегося на основе личностно - ориентированного подхода в обучении;  • формирование духовно богатой, свободной, физически здоровой, творчески мыслящей личности, способной адаптироваться к условиям новой жизни. </vt:lpstr>
      <vt:lpstr>       Первый день 1.Объявление недели  гуманитарных дисциплин. 2.Спортивное мероприятие,  посвященное Всемирному Дню Здоровья (Председатель МК Ивина Л.Н., руководитель физвоспитания Федоренко Я.А.) </vt:lpstr>
      <vt:lpstr>Слайд 5</vt:lpstr>
      <vt:lpstr>Слайд 6</vt:lpstr>
      <vt:lpstr>Второй день Викторина по иностранным языкам   (Председатель МК Ивина Л.Н., преподаватель  Антюшина Н.П.) Третий день Конкурс стенгазет по предметам гуманитарных дисциплин. ( Председатель МК Ивина Л.Н., преподаватели гуманитарных дисциплин) </vt:lpstr>
      <vt:lpstr>Слайд 8</vt:lpstr>
      <vt:lpstr>Слайд 9</vt:lpstr>
      <vt:lpstr>Слайд 10</vt:lpstr>
      <vt:lpstr>Четвертый день Викторина по истории России "Страницы истории" (Преподаватели  Ивина Л.Н.,  Борисова И.Г.) Пятый день Викторина по русскому языку и литературе «Путешествие в страну Словесности» (Председатель МК  Ивина Л.Н.) </vt:lpstr>
      <vt:lpstr>Слайд 12</vt:lpstr>
      <vt:lpstr>Слайд 13</vt:lpstr>
      <vt:lpstr>Слайд 14</vt:lpstr>
      <vt:lpstr>Шестой день Викторина по истории России "Вглубь веков" ( Преподаватели  Ивина Л.Н.,  Борисова И.Г.) Седьмой  день Литературная гостиная,  посвященная 125-ю со дня рождения Н.Гумилева. ( Преподаватели  Ивина Л.Н., Виноградова Н.Ю.) </vt:lpstr>
      <vt:lpstr>Слайд 16</vt:lpstr>
      <vt:lpstr>Слайд 17</vt:lpstr>
      <vt:lpstr>Восьмой  день Военно-патриотическая игра «Семеро смелых» ( руководитель физвоспитания Федоренко Я.А., преподаватель Бугрименко А.Н.) </vt:lpstr>
      <vt:lpstr>Слайд 19</vt:lpstr>
      <vt:lpstr>Девятый день Подведены итоги  проведенной недели. Награждены  активные участники: Терехин Никита, Попов Сергей, Селина Маргарита,  Тарасова Юлия, Зуева Татьяна, Маркина Наталья, Гамова Виктория, Безинский Сергей, Чернышков Александр.  </vt:lpstr>
      <vt:lpstr> СПАСИБО  ЗА ВНИАНИЕ!!!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неделе гуманитарных дисциплин в ГБОУ НПО ПУ №64 г.Зверево</dc:title>
  <dc:creator>Дашуля</dc:creator>
  <cp:lastModifiedBy>Дашуля</cp:lastModifiedBy>
  <cp:revision>5</cp:revision>
  <dcterms:created xsi:type="dcterms:W3CDTF">2012-09-25T11:34:41Z</dcterms:created>
  <dcterms:modified xsi:type="dcterms:W3CDTF">2012-09-25T12:17:23Z</dcterms:modified>
</cp:coreProperties>
</file>