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9" r:id="rId2"/>
    <p:sldId id="271" r:id="rId3"/>
    <p:sldId id="258" r:id="rId4"/>
    <p:sldId id="265" r:id="rId5"/>
    <p:sldId id="262" r:id="rId6"/>
    <p:sldId id="264" r:id="rId7"/>
    <p:sldId id="273" r:id="rId8"/>
    <p:sldId id="263" r:id="rId9"/>
    <p:sldId id="268" r:id="rId10"/>
    <p:sldId id="25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D98E1C-96AC-4BE3-A3CD-BAC6795E07E2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F0F16C-6506-40D7-87D4-EDC379A9568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0F16C-6506-40D7-87D4-EDC379A9568A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453DB-9802-4F7B-9C1E-44AC8AE5C09C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B3588-7428-4559-B150-FC2D0BD0EE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453DB-9802-4F7B-9C1E-44AC8AE5C09C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B3588-7428-4559-B150-FC2D0BD0EE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453DB-9802-4F7B-9C1E-44AC8AE5C09C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B3588-7428-4559-B150-FC2D0BD0EE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453DB-9802-4F7B-9C1E-44AC8AE5C09C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B3588-7428-4559-B150-FC2D0BD0EE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453DB-9802-4F7B-9C1E-44AC8AE5C09C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B3588-7428-4559-B150-FC2D0BD0EE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453DB-9802-4F7B-9C1E-44AC8AE5C09C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B3588-7428-4559-B150-FC2D0BD0EE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453DB-9802-4F7B-9C1E-44AC8AE5C09C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B3588-7428-4559-B150-FC2D0BD0EE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453DB-9802-4F7B-9C1E-44AC8AE5C09C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B3588-7428-4559-B150-FC2D0BD0EE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453DB-9802-4F7B-9C1E-44AC8AE5C09C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B3588-7428-4559-B150-FC2D0BD0EE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453DB-9802-4F7B-9C1E-44AC8AE5C09C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B3588-7428-4559-B150-FC2D0BD0EE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453DB-9802-4F7B-9C1E-44AC8AE5C09C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B3588-7428-4559-B150-FC2D0BD0EE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453DB-9802-4F7B-9C1E-44AC8AE5C09C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5B3588-7428-4559-B150-FC2D0BD0EE6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i1188.photobucket.com/albums/z405/socializator/cd1accd6fd824c8cc9a39cb145c.jpg" TargetMode="External"/><Relationship Id="rId3" Type="http://schemas.openxmlformats.org/officeDocument/2006/relationships/hyperlink" Target="http://tvkultura.ru/article/show/article_id/88282" TargetMode="External"/><Relationship Id="rId7" Type="http://schemas.openxmlformats.org/officeDocument/2006/relationships/hyperlink" Target="http://my-ivanovo.ru/wp-content/uploads/2011/04/205_main.jpg" TargetMode="External"/><Relationship Id="rId12" Type="http://schemas.openxmlformats.org/officeDocument/2006/relationships/hyperlink" Target="http://s54.radikal.ru/i146/0902/e4/d1bdf8c66d3a.png" TargetMode="External"/><Relationship Id="rId2" Type="http://schemas.openxmlformats.org/officeDocument/2006/relationships/hyperlink" Target="http://mkrf.ru/proekty/list.php?SECTION_ID=4724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bs-bataysk.ru/index.php?option=com_content&amp;view=article&amp;id=6918:2014-01-15-09-10-43&amp;catid=328:2011-04-06-09-05-38&amp;Itemid=74" TargetMode="External"/><Relationship Id="rId11" Type="http://schemas.openxmlformats.org/officeDocument/2006/relationships/hyperlink" Target="https://ru.wikipedia.org/wiki/%D1%EF%E8%F1%EE%EA_%EE%E1%FA%E5%EA%F2%EE%E2_%C2%F1%E5%EC%E8%F0%ED%EE%E3%EE_%ED%E0%F1%EB%E5%E4%E8%FF_%DE%CD%C5%D1%CA%CE_%E2_%D0%EE%F1%F1%E8%E8" TargetMode="External"/><Relationship Id="rId5" Type="http://schemas.openxmlformats.org/officeDocument/2006/relationships/hyperlink" Target="http://www.calend.ru/holidays/culture/" TargetMode="External"/><Relationship Id="rId10" Type="http://schemas.openxmlformats.org/officeDocument/2006/relationships/hyperlink" Target="http://pics.rbcdaily.ru/rbcdaily_pics/v4/24/82/fbd4018a4ba337b93a78f55ae1bdd22a.jpg" TargetMode="External"/><Relationship Id="rId4" Type="http://schemas.openxmlformats.org/officeDocument/2006/relationships/hyperlink" Target="https://ru.wikipedia.org/wiki/&#1050;&#1091;&#1083;&#1100;&#1090;&#1091;&#1088;&#1072;" TargetMode="External"/><Relationship Id="rId9" Type="http://schemas.openxmlformats.org/officeDocument/2006/relationships/hyperlink" Target="http://er68.ru/?nimg=8790.800x800&amp;img_big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ru.wikipedia.org/wiki/%D0%9B%D0%B0%D1%82%D0%B8%D0%BD%D1%81%D0%BA%D0%B8%D0%B9_%D1%8F%D0%B7%D1%8B%D0%BA" TargetMode="Externa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slide" Target="slide2.xml"/><Relationship Id="rId7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2000"/>
            <a:lum/>
          </a:blip>
          <a:srcRect/>
          <a:stretch>
            <a:fillRect t="2000" b="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3143248"/>
            <a:ext cx="7772400" cy="1470025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ru-RU" sz="4800" dirty="0" smtClean="0">
                <a:solidFill>
                  <a:schemeClr val="bg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Old" pitchFamily="2" charset="0"/>
              </a:rPr>
              <a:t>Год культуры в России</a:t>
            </a:r>
            <a:endParaRPr lang="ru-RU" sz="4800" dirty="0">
              <a:solidFill>
                <a:schemeClr val="bg1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yrillicOld" pitchFamily="2" charset="0"/>
            </a:endParaRPr>
          </a:p>
        </p:txBody>
      </p:sp>
      <p:pic>
        <p:nvPicPr>
          <p:cNvPr id="1026" name="Picture 2" descr="http://mkrf.ru/upload/mkrf/mkdocs2014/GOD_CULT_LOGO_CMYK_FIN.png"/>
          <p:cNvPicPr>
            <a:picLocks noChangeAspect="1" noChangeArrowheads="1"/>
          </p:cNvPicPr>
          <p:nvPr/>
        </p:nvPicPr>
        <p:blipFill>
          <a:blip r:embed="rId3"/>
          <a:srcRect l="24688" t="20962" r="19302" b="26679"/>
          <a:stretch>
            <a:fillRect/>
          </a:stretch>
        </p:blipFill>
        <p:spPr bwMode="auto">
          <a:xfrm>
            <a:off x="0" y="0"/>
            <a:ext cx="3648441" cy="1928826"/>
          </a:xfrm>
          <a:prstGeom prst="rect">
            <a:avLst/>
          </a:prstGeom>
          <a:noFill/>
        </p:spPr>
      </p:pic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389"/>
            </a:avLst>
          </a:prstGeom>
          <a:solidFill>
            <a:srgbClr val="00B0F0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472" y="6215082"/>
            <a:ext cx="8072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Автор презентации: </a:t>
            </a:r>
            <a:r>
              <a:rPr lang="ru-RU" dirty="0" err="1" smtClean="0"/>
              <a:t>Барсукова</a:t>
            </a:r>
            <a:r>
              <a:rPr lang="ru-RU" dirty="0" smtClean="0"/>
              <a:t> Ю.В. Учитель математики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Использованные ресурсы: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200" dirty="0" smtClean="0"/>
              <a:t>Эмблема Год культуры в России </a:t>
            </a:r>
            <a:r>
              <a:rPr lang="en-US" sz="1200" dirty="0" smtClean="0">
                <a:hlinkClick r:id="rId2"/>
              </a:rPr>
              <a:t>http://mkrf.ru/proekty/list.php?SECTION_ID=47243</a:t>
            </a:r>
            <a:endParaRPr lang="ru-RU" sz="1200" dirty="0" smtClean="0"/>
          </a:p>
          <a:p>
            <a:r>
              <a:rPr lang="ru-RU" sz="1200" dirty="0" smtClean="0"/>
              <a:t>Портрет В.В. Путина </a:t>
            </a:r>
            <a:r>
              <a:rPr lang="en-US" sz="1200" dirty="0" smtClean="0">
                <a:hlinkClick r:id="rId3"/>
              </a:rPr>
              <a:t>http://tvkultura.ru/article/show/article_id/88282</a:t>
            </a:r>
            <a:endParaRPr lang="ru-RU" sz="1200" dirty="0" smtClean="0"/>
          </a:p>
          <a:p>
            <a:r>
              <a:rPr lang="en-US" sz="1200" dirty="0" smtClean="0">
                <a:hlinkClick r:id="rId4"/>
              </a:rPr>
              <a:t>https://ru.wikipedia.org/wiki/</a:t>
            </a:r>
            <a:r>
              <a:rPr lang="ru-RU" sz="1200" dirty="0" smtClean="0">
                <a:hlinkClick r:id="rId4"/>
              </a:rPr>
              <a:t>Культура</a:t>
            </a:r>
            <a:endParaRPr lang="ru-RU" sz="1200" dirty="0" smtClean="0"/>
          </a:p>
          <a:p>
            <a:r>
              <a:rPr lang="en-US" sz="1200" dirty="0" smtClean="0">
                <a:hlinkClick r:id="rId5"/>
              </a:rPr>
              <a:t>http://www.calend.ru/holidays/culture/</a:t>
            </a:r>
            <a:endParaRPr lang="ru-RU" sz="1200" dirty="0" smtClean="0"/>
          </a:p>
          <a:p>
            <a:r>
              <a:rPr lang="en-US" sz="1200" dirty="0" smtClean="0">
                <a:hlinkClick r:id="rId6"/>
              </a:rPr>
              <a:t>http://cbs-bataysk.ru/index.php?option=com_content&amp;view=article&amp;id=6918:2014-01-15-09-10-43&amp;catid=328:2011-04-06-09-05-38&amp;Itemid=74</a:t>
            </a:r>
            <a:endParaRPr lang="ru-RU" sz="1200" dirty="0" smtClean="0"/>
          </a:p>
          <a:p>
            <a:r>
              <a:rPr lang="en-US" sz="1200" dirty="0" smtClean="0">
                <a:hlinkClick r:id="rId7"/>
              </a:rPr>
              <a:t>http://my-ivanovo.ru/wp-content/uploads/2011/04/205_main.jpg</a:t>
            </a:r>
            <a:endParaRPr lang="ru-RU" sz="1200" dirty="0" smtClean="0"/>
          </a:p>
          <a:p>
            <a:r>
              <a:rPr lang="en-US" sz="1200" dirty="0" smtClean="0">
                <a:hlinkClick r:id="rId8"/>
              </a:rPr>
              <a:t>http://i1188.photobucket.com/albums/z405/socializator/cd1accd6fd824c8cc9a39cb145c.jpg</a:t>
            </a:r>
            <a:endParaRPr lang="ru-RU" sz="1200" dirty="0" smtClean="0"/>
          </a:p>
          <a:p>
            <a:r>
              <a:rPr lang="en-US" sz="1200" dirty="0" smtClean="0">
                <a:hlinkClick r:id="rId9"/>
              </a:rPr>
              <a:t>http://er68.ru/?nimg=8790.800x800&amp;img_big.jpg</a:t>
            </a:r>
            <a:endParaRPr lang="ru-RU" sz="1200" dirty="0" smtClean="0"/>
          </a:p>
          <a:p>
            <a:r>
              <a:rPr lang="en-US" sz="1200" dirty="0" smtClean="0">
                <a:hlinkClick r:id="rId10"/>
              </a:rPr>
              <a:t>http://pics.rbcdaily.ru/rbcdaily_pics/v4/24/82/fbd4018a4ba337b93a78f55ae1bdd22a.jpg</a:t>
            </a:r>
            <a:endParaRPr lang="ru-RU" sz="1200" dirty="0" smtClean="0"/>
          </a:p>
          <a:p>
            <a:r>
              <a:rPr lang="en-US" sz="1200" dirty="0" smtClean="0">
                <a:hlinkClick r:id="rId11"/>
              </a:rPr>
              <a:t>https://ru.wikipedia.org/wiki/%D1%EF%E8%F1%EE%EA_%EE%E1%FA%E5%EA%F2%EE%E2_%C2%F1%E5%EC%E8%F0%ED%EE%E3%EE_%ED%E0%F1%EB%E5%E4%E8%FF_%DE%CD%C5%D1%CA%CE_%E2_%D0%EE%F1%F1%E8%E8</a:t>
            </a:r>
            <a:endParaRPr lang="ru-RU" sz="1200" dirty="0" smtClean="0"/>
          </a:p>
          <a:p>
            <a:r>
              <a:rPr lang="en-US" sz="1200" dirty="0" smtClean="0">
                <a:hlinkClick r:id="rId12"/>
              </a:rPr>
              <a:t>http://s54.radikal.ru/i146/0902/e4/d1bdf8c66d3a.png</a:t>
            </a:r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dirty="0"/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389"/>
            </a:avLst>
          </a:prstGeom>
          <a:solidFill>
            <a:srgbClr val="00B0F0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389"/>
            </a:avLst>
          </a:prstGeom>
          <a:solidFill>
            <a:srgbClr val="00B0F0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5" name="Picture 2" descr="http://mkrf.ru/upload/mkrf/mkdocs2014/GOD_CULT_LOGO_CMYK_FIN.png"/>
          <p:cNvPicPr>
            <a:picLocks noChangeAspect="1" noChangeArrowheads="1"/>
          </p:cNvPicPr>
          <p:nvPr/>
        </p:nvPicPr>
        <p:blipFill>
          <a:blip r:embed="rId3"/>
          <a:srcRect l="24688" t="20962" r="19302" b="26679"/>
          <a:stretch>
            <a:fillRect/>
          </a:stretch>
        </p:blipFill>
        <p:spPr bwMode="auto">
          <a:xfrm>
            <a:off x="1" y="0"/>
            <a:ext cx="2928926" cy="1548439"/>
          </a:xfrm>
          <a:prstGeom prst="rect">
            <a:avLst/>
          </a:prstGeom>
          <a:noFill/>
        </p:spPr>
      </p:pic>
      <p:sp>
        <p:nvSpPr>
          <p:cNvPr id="11" name="Рамка 10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389"/>
            </a:avLst>
          </a:prstGeom>
          <a:solidFill>
            <a:srgbClr val="00B0F0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Управляющая кнопка: в начало 7">
            <a:hlinkClick r:id="rId4" action="ppaction://hlinksldjump" highlightClick="1"/>
          </p:cNvPr>
          <p:cNvSpPr/>
          <p:nvPr/>
        </p:nvSpPr>
        <p:spPr>
          <a:xfrm>
            <a:off x="8143900" y="6143644"/>
            <a:ext cx="642942" cy="357190"/>
          </a:xfrm>
          <a:prstGeom prst="actionButtonBeginning">
            <a:avLst/>
          </a:prstGeom>
          <a:solidFill>
            <a:srgbClr val="0070C0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428728" y="2571744"/>
            <a:ext cx="59293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42910" y="1714488"/>
            <a:ext cx="514353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14348" y="1500174"/>
            <a:ext cx="6429420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endParaRPr lang="ru-RU" sz="3600" b="1" dirty="0" smtClean="0"/>
          </a:p>
          <a:p>
            <a:r>
              <a:rPr lang="ru-RU" sz="3600" b="1" dirty="0" smtClean="0"/>
              <a:t>Что такое культура? </a:t>
            </a:r>
            <a:endParaRPr lang="ru-RU" sz="3600" dirty="0" smtClean="0"/>
          </a:p>
          <a:p>
            <a:r>
              <a:rPr lang="ru-RU" sz="3600" b="1" dirty="0" smtClean="0"/>
              <a:t>Какая бывает культура? </a:t>
            </a:r>
            <a:endParaRPr lang="ru-RU" sz="3600" dirty="0" smtClean="0"/>
          </a:p>
          <a:p>
            <a:r>
              <a:rPr lang="ru-RU" sz="3600" b="1" dirty="0" smtClean="0"/>
              <a:t>Что значит быть культурным? </a:t>
            </a:r>
            <a:endParaRPr lang="ru-RU" sz="3600" dirty="0" smtClean="0"/>
          </a:p>
          <a:p>
            <a:r>
              <a:rPr lang="ru-RU" sz="3600" b="1" dirty="0" smtClean="0"/>
              <a:t>Что говорили о культуре известные люди? </a:t>
            </a:r>
            <a:endParaRPr lang="ru-RU" sz="3600" dirty="0" smtClean="0"/>
          </a:p>
          <a:p>
            <a:r>
              <a:rPr lang="ru-RU" sz="3600" b="1" dirty="0" smtClean="0"/>
              <a:t>Что является самым ценным? </a:t>
            </a:r>
            <a:endParaRPr lang="ru-RU" sz="3600" dirty="0" smtClean="0"/>
          </a:p>
          <a:p>
            <a:pPr algn="ctr"/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alpha val="4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389"/>
            </a:avLst>
          </a:prstGeom>
          <a:solidFill>
            <a:srgbClr val="00B0F0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5" name="Picture 2" descr="http://mkrf.ru/upload/mkrf/mkdocs2014/GOD_CULT_LOGO_CMYK_FIN.png"/>
          <p:cNvPicPr>
            <a:picLocks noChangeAspect="1" noChangeArrowheads="1"/>
          </p:cNvPicPr>
          <p:nvPr/>
        </p:nvPicPr>
        <p:blipFill>
          <a:blip r:embed="rId2"/>
          <a:srcRect l="24688" t="20962" r="19302" b="26679"/>
          <a:stretch>
            <a:fillRect/>
          </a:stretch>
        </p:blipFill>
        <p:spPr bwMode="auto">
          <a:xfrm>
            <a:off x="1" y="0"/>
            <a:ext cx="2928926" cy="1548439"/>
          </a:xfrm>
          <a:prstGeom prst="rect">
            <a:avLst/>
          </a:prstGeom>
          <a:noFill/>
        </p:spPr>
      </p:pic>
      <p:sp>
        <p:nvSpPr>
          <p:cNvPr id="11" name="Рамка 10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389"/>
            </a:avLst>
          </a:prstGeom>
          <a:solidFill>
            <a:srgbClr val="00B0F0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5124" name="Picture 4" descr="http://cdn.static3.rtr-vesti.ru/vh/pictures/b/307/0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571612"/>
            <a:ext cx="3714777" cy="2766869"/>
          </a:xfrm>
          <a:prstGeom prst="rect">
            <a:avLst/>
          </a:prstGeom>
          <a:noFill/>
        </p:spPr>
      </p:pic>
      <p:pic>
        <p:nvPicPr>
          <p:cNvPr id="15" name="Picture 3" descr="C:\Documents and Settings\Наталья\Мои документы\Мои рисунки\37987014.jpg"/>
          <p:cNvPicPr>
            <a:picLocks noChangeAspect="1" noChangeArrowheads="1"/>
          </p:cNvPicPr>
          <p:nvPr/>
        </p:nvPicPr>
        <p:blipFill>
          <a:blip r:embed="rId4" cstate="print"/>
          <a:srcRect l="6126" t="5000" r="9300" b="8244"/>
          <a:stretch>
            <a:fillRect/>
          </a:stretch>
        </p:blipFill>
        <p:spPr bwMode="auto">
          <a:xfrm>
            <a:off x="4429124" y="214290"/>
            <a:ext cx="4429156" cy="6429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Прямоугольник 15"/>
          <p:cNvSpPr/>
          <p:nvPr/>
        </p:nvSpPr>
        <p:spPr>
          <a:xfrm>
            <a:off x="214282" y="4357694"/>
            <a:ext cx="41434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2014 год объявлен в России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Годом культуры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Соответствующий указ подписал Президент Владимир Путин. В документе говорится, что Год культуры будет проведен с целью "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…привлечения внимания общества к вопросам развития культуры, сохранения культурно-исторического наследия и роли российской культуры во всем мире".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555555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Управляющая кнопка: в начало 7">
            <a:hlinkClick r:id="rId5" action="ppaction://hlinksldjump" highlightClick="1"/>
          </p:cNvPr>
          <p:cNvSpPr/>
          <p:nvPr/>
        </p:nvSpPr>
        <p:spPr>
          <a:xfrm>
            <a:off x="8143900" y="6143644"/>
            <a:ext cx="642942" cy="357190"/>
          </a:xfrm>
          <a:prstGeom prst="actionButtonBeginning">
            <a:avLst/>
          </a:prstGeom>
          <a:solidFill>
            <a:srgbClr val="0070C0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alpha val="4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389"/>
            </a:avLst>
          </a:prstGeom>
          <a:solidFill>
            <a:srgbClr val="00B0F0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Рамка 10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389"/>
            </a:avLst>
          </a:prstGeom>
          <a:solidFill>
            <a:srgbClr val="00B0F0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5500702"/>
            <a:ext cx="7143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0070C0"/>
                </a:solidFill>
              </a:rPr>
              <a:t>Россия – страна огромных богатств, но </a:t>
            </a:r>
            <a:r>
              <a:rPr lang="ru-RU" b="1" dirty="0" smtClean="0">
                <a:solidFill>
                  <a:srgbClr val="C00000"/>
                </a:solidFill>
              </a:rPr>
              <a:t>самым ценным является культура</a:t>
            </a:r>
            <a:r>
              <a:rPr lang="ru-RU" b="1" dirty="0" smtClean="0">
                <a:solidFill>
                  <a:srgbClr val="0070C0"/>
                </a:solidFill>
              </a:rPr>
              <a:t>, ибо культура способствует взаимопониманию. А народы, которые понимают друг друга, всегда будут жить в дружбе и мире. 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7" name="Управляющая кнопка: в начало 6">
            <a:hlinkClick r:id="rId2" action="ppaction://hlinksldjump" highlightClick="1"/>
          </p:cNvPr>
          <p:cNvSpPr/>
          <p:nvPr/>
        </p:nvSpPr>
        <p:spPr>
          <a:xfrm>
            <a:off x="8143900" y="6143644"/>
            <a:ext cx="642942" cy="357190"/>
          </a:xfrm>
          <a:prstGeom prst="actionButtonBeginning">
            <a:avLst/>
          </a:prstGeom>
          <a:solidFill>
            <a:srgbClr val="0070C0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Фарион сравнила суржик с грязным бельем: Ни моя мама, ни мой сосед им не пользуются (04.03.13 09:08) &quot; Форум Украины Цензор.НЕТ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1785926"/>
            <a:ext cx="3857652" cy="36405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85720" y="1857364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 smtClean="0"/>
              <a:t>Россия является многонациональным государством. В Российской федерации помимо русских, составляющих более 80 процентов населения, проживает еще около 180 других народов. </a:t>
            </a:r>
          </a:p>
          <a:p>
            <a:pPr algn="just"/>
            <a:r>
              <a:rPr lang="ru-RU" dirty="0" smtClean="0"/>
              <a:t>В историческом плане доминирует русская культура, основанная на русском языке, однако некоторую роль в развитии культуры России, также играют и культуры относительно крупных региональных народностей России, таких как татары, башкиры, калмыки и другие.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85720" y="214290"/>
            <a:ext cx="8643998" cy="1428760"/>
          </a:xfrm>
          <a:prstGeom prst="round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2" descr="http://mkrf.ru/upload/mkrf/mkdocs2014/GOD_CULT_LOGO_CMYK_FIN.png"/>
          <p:cNvPicPr>
            <a:picLocks noChangeAspect="1" noChangeArrowheads="1"/>
          </p:cNvPicPr>
          <p:nvPr/>
        </p:nvPicPr>
        <p:blipFill>
          <a:blip r:embed="rId4"/>
          <a:srcRect l="24688" t="20962" r="19302" b="26679"/>
          <a:stretch>
            <a:fillRect/>
          </a:stretch>
        </p:blipFill>
        <p:spPr bwMode="auto">
          <a:xfrm>
            <a:off x="357158" y="214290"/>
            <a:ext cx="2714644" cy="1435154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3286116" y="357166"/>
            <a:ext cx="53578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является самым ценным?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alpha val="4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389"/>
            </a:avLst>
          </a:prstGeom>
          <a:solidFill>
            <a:srgbClr val="00B0F0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Рамка 10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389"/>
            </a:avLst>
          </a:prstGeom>
          <a:solidFill>
            <a:srgbClr val="00B0F0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3571876"/>
            <a:ext cx="842968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 smtClean="0"/>
          </a:p>
          <a:p>
            <a:pPr algn="just"/>
            <a:r>
              <a:rPr lang="ru-RU" dirty="0" smtClean="0"/>
              <a:t>Под культурой понимают человеческую деятельность в её самых разных проявлениях, включая все формы и способы человеческого самовыражения и самопознания, накопление человеком и социумом в целом навыков и умений. 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Источником происхождения культуры мыслится человеческая деятельность, познание и творчество. Культура — это реальность, созданная человеком в процессе его отношения к природе, к обществу (другому человеку), к самому себе и к Абсолютному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85720" y="214290"/>
            <a:ext cx="8643998" cy="1428760"/>
          </a:xfrm>
          <a:prstGeom prst="round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 descr="http://mkrf.ru/upload/mkrf/mkdocs2014/GOD_CULT_LOGO_CMYK_FIN.png"/>
          <p:cNvPicPr>
            <a:picLocks noChangeAspect="1" noChangeArrowheads="1"/>
          </p:cNvPicPr>
          <p:nvPr/>
        </p:nvPicPr>
        <p:blipFill>
          <a:blip r:embed="rId2"/>
          <a:srcRect l="24688" t="20962" r="19302" b="26679"/>
          <a:stretch>
            <a:fillRect/>
          </a:stretch>
        </p:blipFill>
        <p:spPr bwMode="auto">
          <a:xfrm>
            <a:off x="357158" y="214290"/>
            <a:ext cx="2714644" cy="143515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214678" y="428604"/>
            <a:ext cx="5357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такое культура?</a:t>
            </a:r>
            <a:endParaRPr lang="ru-RU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Управляющая кнопка: в начало 9">
            <a:hlinkClick r:id="rId3" action="ppaction://hlinksldjump" highlightClick="1"/>
          </p:cNvPr>
          <p:cNvSpPr/>
          <p:nvPr/>
        </p:nvSpPr>
        <p:spPr>
          <a:xfrm>
            <a:off x="8143900" y="6143644"/>
            <a:ext cx="642942" cy="357190"/>
          </a:xfrm>
          <a:prstGeom prst="actionButtonBeginning">
            <a:avLst/>
          </a:prstGeom>
          <a:solidFill>
            <a:srgbClr val="0070C0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2" name="Picture 4" descr="C:\Documents and Settings\Admin\Рабочий стол\Screenshot_4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1857364"/>
            <a:ext cx="4082450" cy="2000264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285720" y="1857364"/>
            <a:ext cx="428628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Культура</a:t>
            </a:r>
            <a:r>
              <a:rPr lang="ru-RU" dirty="0" smtClean="0"/>
              <a:t> (от </a:t>
            </a:r>
            <a:r>
              <a:rPr lang="ru-RU" dirty="0" smtClean="0">
                <a:hlinkClick r:id="rId5" tooltip="Латинский язык"/>
              </a:rPr>
              <a:t>лат.</a:t>
            </a:r>
            <a:r>
              <a:rPr lang="ru-RU" dirty="0" smtClean="0"/>
              <a:t> </a:t>
            </a:r>
            <a:r>
              <a:rPr lang="ru-RU" i="1" dirty="0" err="1" smtClean="0"/>
              <a:t>cultura</a:t>
            </a:r>
            <a:r>
              <a:rPr lang="ru-RU" dirty="0" smtClean="0"/>
              <a:t>, от глагола </a:t>
            </a:r>
            <a:r>
              <a:rPr lang="ru-RU" i="1" dirty="0" err="1" smtClean="0"/>
              <a:t>colo</a:t>
            </a:r>
            <a:r>
              <a:rPr lang="ru-RU" dirty="0" smtClean="0"/>
              <a:t>, </a:t>
            </a:r>
            <a:r>
              <a:rPr lang="ru-RU" i="1" dirty="0" err="1" smtClean="0"/>
              <a:t>colere</a:t>
            </a:r>
            <a:r>
              <a:rPr lang="ru-RU" dirty="0" smtClean="0"/>
              <a:t> — возделывание, позднее — воспитание, образование, развитие, почитание) — понятие, имеющее огромное количество значений в различных областях человеческой жизнедеятельности.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alpha val="4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389"/>
            </a:avLst>
          </a:prstGeom>
          <a:solidFill>
            <a:srgbClr val="00B0F0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Рамка 10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389"/>
            </a:avLst>
          </a:prstGeom>
          <a:solidFill>
            <a:srgbClr val="00B0F0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3571876"/>
            <a:ext cx="87154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b="1" dirty="0" smtClean="0"/>
              <a:t>Современная культура России — это, прежде всего, наша речь, наши праздники, наши школы и университеты, наше отношение к родителям, к своей семье, к своему Отечеству, к другим народам и странам. </a:t>
            </a:r>
            <a:r>
              <a:rPr lang="ru-RU" dirty="0" smtClean="0"/>
              <a:t>Д. С. Лихачев</a:t>
            </a:r>
          </a:p>
          <a:p>
            <a:pPr algn="just">
              <a:buFont typeface="Arial" pitchFamily="34" charset="0"/>
              <a:buChar char="•"/>
            </a:pPr>
            <a:r>
              <a:rPr lang="ru-RU" b="1" dirty="0" smtClean="0"/>
              <a:t>Культура - великий учитель того, как следует жить. </a:t>
            </a:r>
            <a:r>
              <a:rPr lang="ru-RU" dirty="0" smtClean="0"/>
              <a:t>Дина Дин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85720" y="214290"/>
            <a:ext cx="8643998" cy="1428760"/>
          </a:xfrm>
          <a:prstGeom prst="round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2" descr="http://mkrf.ru/upload/mkrf/mkdocs2014/GOD_CULT_LOGO_CMYK_FIN.png"/>
          <p:cNvPicPr>
            <a:picLocks noChangeAspect="1" noChangeArrowheads="1"/>
          </p:cNvPicPr>
          <p:nvPr/>
        </p:nvPicPr>
        <p:blipFill>
          <a:blip r:embed="rId2"/>
          <a:srcRect l="24688" t="20962" r="19302" b="26679"/>
          <a:stretch>
            <a:fillRect/>
          </a:stretch>
        </p:blipFill>
        <p:spPr bwMode="auto">
          <a:xfrm>
            <a:off x="357158" y="214290"/>
            <a:ext cx="2714644" cy="1435154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3071802" y="285728"/>
            <a:ext cx="57150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Высказывания о культуре известных людей</a:t>
            </a:r>
            <a:endParaRPr lang="ru-RU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14282" y="4786322"/>
            <a:ext cx="735811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b="1" dirty="0" smtClean="0"/>
              <a:t>Культура — это пространство, в котором проходит человеческая жизнь от рождения до смерти. </a:t>
            </a:r>
            <a:r>
              <a:rPr lang="ru-RU" dirty="0" smtClean="0"/>
              <a:t>М. В. Попович философ, Академик Национальной академии наук Украины 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smtClean="0"/>
              <a:t> </a:t>
            </a:r>
            <a:r>
              <a:rPr lang="ru-RU" b="1" dirty="0" smtClean="0"/>
              <a:t>Культура - это не количество прочитанных книг, а количество понятых. </a:t>
            </a:r>
            <a:r>
              <a:rPr lang="ru-RU" dirty="0" smtClean="0"/>
              <a:t>Искандер Фазиль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smtClean="0"/>
              <a:t> </a:t>
            </a:r>
            <a:r>
              <a:rPr lang="ru-RU" b="1" dirty="0" smtClean="0"/>
              <a:t>Культурный человек... Это тот, кто в состоянии сострадать</a:t>
            </a:r>
            <a:r>
              <a:rPr lang="ru-RU" dirty="0" smtClean="0"/>
              <a:t>. Шукшин В.</a:t>
            </a:r>
          </a:p>
        </p:txBody>
      </p:sp>
      <p:sp>
        <p:nvSpPr>
          <p:cNvPr id="14" name="Управляющая кнопка: в начало 13">
            <a:hlinkClick r:id="rId3" action="ppaction://hlinksldjump" highlightClick="1"/>
          </p:cNvPr>
          <p:cNvSpPr/>
          <p:nvPr/>
        </p:nvSpPr>
        <p:spPr>
          <a:xfrm>
            <a:off x="8143900" y="6143644"/>
            <a:ext cx="642942" cy="357190"/>
          </a:xfrm>
          <a:prstGeom prst="actionButtonBeginning">
            <a:avLst/>
          </a:prstGeom>
          <a:solidFill>
            <a:srgbClr val="0070C0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 descr="Луч света в темном царстве :)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2071678"/>
            <a:ext cx="1190625" cy="1285876"/>
          </a:xfrm>
          <a:prstGeom prst="rect">
            <a:avLst/>
          </a:prstGeom>
          <a:noFill/>
        </p:spPr>
      </p:pic>
      <p:pic>
        <p:nvPicPr>
          <p:cNvPr id="6148" name="Picture 4" descr="Напиши письмо администратору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43834" y="4429132"/>
            <a:ext cx="1238250" cy="1190625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1571604" y="1857364"/>
            <a:ext cx="721523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b="1" dirty="0" smtClean="0"/>
              <a:t>Если мы мыслим о Культуре, это уже значит – мы мыслим и о Красоте, и о Книге как о создании прекрасном. </a:t>
            </a:r>
            <a:r>
              <a:rPr lang="ru-RU" dirty="0" smtClean="0"/>
              <a:t>Н.К. Рерих</a:t>
            </a:r>
          </a:p>
          <a:p>
            <a:pPr algn="just">
              <a:buFont typeface="Arial" pitchFamily="34" charset="0"/>
              <a:buChar char="•"/>
            </a:pPr>
            <a:r>
              <a:rPr lang="ru-RU" b="1" dirty="0" smtClean="0"/>
              <a:t>Есть только одно средство стать культурным человеком – чтение.  Культурный человек – это человек, ориентированный на  высокие нравственные ценности, стремящийся питать душу  возвышенным и прекрасным. </a:t>
            </a:r>
            <a:r>
              <a:rPr lang="ru-RU" dirty="0" smtClean="0"/>
              <a:t>А. Моруа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285720" y="214290"/>
            <a:ext cx="8643998" cy="1428760"/>
          </a:xfrm>
          <a:prstGeom prst="round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389"/>
            </a:avLst>
          </a:prstGeom>
          <a:solidFill>
            <a:srgbClr val="00B0F0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5" name="Picture 2" descr="http://mkrf.ru/upload/mkrf/mkdocs2014/GOD_CULT_LOGO_CMYK_FIN.png"/>
          <p:cNvPicPr>
            <a:picLocks noChangeAspect="1" noChangeArrowheads="1"/>
          </p:cNvPicPr>
          <p:nvPr/>
        </p:nvPicPr>
        <p:blipFill>
          <a:blip r:embed="rId2"/>
          <a:srcRect l="24688" t="20962" r="19302" b="26679"/>
          <a:stretch>
            <a:fillRect/>
          </a:stretch>
        </p:blipFill>
        <p:spPr bwMode="auto">
          <a:xfrm>
            <a:off x="357158" y="214290"/>
            <a:ext cx="2714644" cy="1435154"/>
          </a:xfrm>
          <a:prstGeom prst="rect">
            <a:avLst/>
          </a:prstGeom>
          <a:noFill/>
        </p:spPr>
      </p:pic>
      <p:sp>
        <p:nvSpPr>
          <p:cNvPr id="11" name="Рамка 10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389"/>
            </a:avLst>
          </a:prstGeom>
          <a:solidFill>
            <a:srgbClr val="00B0F0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71802" y="142852"/>
            <a:ext cx="5715040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Какая бывает культура?</a:t>
            </a:r>
            <a:endParaRPr lang="ru-RU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Управляющая кнопка: в начало 11">
            <a:hlinkClick r:id="rId3" action="ppaction://hlinksldjump" highlightClick="1"/>
          </p:cNvPr>
          <p:cNvSpPr/>
          <p:nvPr/>
        </p:nvSpPr>
        <p:spPr>
          <a:xfrm>
            <a:off x="8143900" y="6143644"/>
            <a:ext cx="642942" cy="357190"/>
          </a:xfrm>
          <a:prstGeom prst="actionButtonBeginning">
            <a:avLst/>
          </a:prstGeom>
          <a:solidFill>
            <a:srgbClr val="0070C0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85720" y="1720840"/>
            <a:ext cx="328614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Различают </a:t>
            </a:r>
            <a:r>
              <a:rPr lang="ru-RU" sz="2000" b="1" i="1" dirty="0" smtClean="0"/>
              <a:t>материальную</a:t>
            </a:r>
            <a:r>
              <a:rPr lang="ru-RU" sz="2000" dirty="0" smtClean="0"/>
              <a:t> и </a:t>
            </a:r>
            <a:r>
              <a:rPr lang="ru-RU" sz="2000" b="1" i="1" dirty="0" smtClean="0"/>
              <a:t>духовную культуру</a:t>
            </a:r>
            <a:r>
              <a:rPr lang="ru-RU" sz="2000" dirty="0" smtClean="0"/>
              <a:t>. </a:t>
            </a:r>
          </a:p>
          <a:p>
            <a:pPr algn="just"/>
            <a:r>
              <a:rPr lang="ru-RU" sz="2000" dirty="0" smtClean="0"/>
              <a:t>Материальная культура создается в процессе материального производства, продуктами ее являются здания, оборудование, станки. </a:t>
            </a:r>
            <a:endParaRPr lang="ru-RU" sz="2000" dirty="0"/>
          </a:p>
        </p:txBody>
      </p:sp>
      <p:pic>
        <p:nvPicPr>
          <p:cNvPr id="3074" name="Picture 2" descr="C:\Documents and Settings\Admin\Рабочий стол\Screenshot_3.png"/>
          <p:cNvPicPr>
            <a:picLocks noChangeAspect="1" noChangeArrowheads="1"/>
          </p:cNvPicPr>
          <p:nvPr/>
        </p:nvPicPr>
        <p:blipFill>
          <a:blip r:embed="rId4"/>
          <a:srcRect l="637"/>
          <a:stretch>
            <a:fillRect/>
          </a:stretch>
        </p:blipFill>
        <p:spPr bwMode="auto">
          <a:xfrm>
            <a:off x="3714744" y="1785926"/>
            <a:ext cx="5112239" cy="24707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214282" y="4357694"/>
            <a:ext cx="514353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К духовной культуре относятся искусство, наука, философия, литература. </a:t>
            </a:r>
          </a:p>
          <a:p>
            <a:pPr algn="just"/>
            <a:r>
              <a:rPr lang="ru-RU" sz="2000" dirty="0" smtClean="0"/>
              <a:t>С духовной культурой мы встречаемся, когда слушаем музыку Чайковского, Бетховена, читаем произведения Пушкина, созерцаем картины Репина, Сурикова, наслаждаемся игрой лучших актеров мира.</a:t>
            </a:r>
            <a:endParaRPr lang="ru-RU" sz="20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500694" y="4500570"/>
            <a:ext cx="35004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accent5"/>
                </a:solidFill>
              </a:rPr>
              <a:t>Театр, кино, литература –</a:t>
            </a:r>
            <a:br>
              <a:rPr lang="ru-RU" b="1" i="1" dirty="0" smtClean="0">
                <a:solidFill>
                  <a:schemeClr val="accent5"/>
                </a:solidFill>
              </a:rPr>
            </a:br>
            <a:r>
              <a:rPr lang="ru-RU" b="1" i="1" dirty="0" smtClean="0">
                <a:solidFill>
                  <a:schemeClr val="accent5"/>
                </a:solidFill>
              </a:rPr>
              <a:t>Вот где Российская культура!</a:t>
            </a:r>
            <a:br>
              <a:rPr lang="ru-RU" b="1" i="1" dirty="0" smtClean="0">
                <a:solidFill>
                  <a:schemeClr val="accent5"/>
                </a:solidFill>
              </a:rPr>
            </a:br>
            <a:r>
              <a:rPr lang="ru-RU" b="1" i="1" dirty="0" smtClean="0">
                <a:solidFill>
                  <a:schemeClr val="accent5"/>
                </a:solidFill>
              </a:rPr>
              <a:t>Скульптура, живопись, балет –</a:t>
            </a:r>
            <a:br>
              <a:rPr lang="ru-RU" b="1" i="1" dirty="0" smtClean="0">
                <a:solidFill>
                  <a:schemeClr val="accent5"/>
                </a:solidFill>
              </a:rPr>
            </a:br>
            <a:r>
              <a:rPr lang="ru-RU" b="1" i="1" dirty="0" smtClean="0">
                <a:solidFill>
                  <a:schemeClr val="accent5"/>
                </a:solidFill>
              </a:rPr>
              <a:t>Культуры лучше нашей – нет!</a:t>
            </a:r>
            <a:endParaRPr lang="ru-RU" b="1" i="1" dirty="0">
              <a:solidFill>
                <a:schemeClr val="accent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alpha val="4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285720" y="214290"/>
            <a:ext cx="8643998" cy="1428760"/>
          </a:xfrm>
          <a:prstGeom prst="round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389"/>
            </a:avLst>
          </a:prstGeom>
          <a:solidFill>
            <a:srgbClr val="00B0F0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5" name="Picture 2" descr="http://mkrf.ru/upload/mkrf/mkdocs2014/GOD_CULT_LOGO_CMYK_FIN.png"/>
          <p:cNvPicPr>
            <a:picLocks noChangeAspect="1" noChangeArrowheads="1"/>
          </p:cNvPicPr>
          <p:nvPr/>
        </p:nvPicPr>
        <p:blipFill>
          <a:blip r:embed="rId2"/>
          <a:srcRect l="24688" t="20962" r="19302" b="26679"/>
          <a:stretch>
            <a:fillRect/>
          </a:stretch>
        </p:blipFill>
        <p:spPr bwMode="auto">
          <a:xfrm>
            <a:off x="357158" y="214290"/>
            <a:ext cx="2714644" cy="1435154"/>
          </a:xfrm>
          <a:prstGeom prst="rect">
            <a:avLst/>
          </a:prstGeom>
          <a:noFill/>
        </p:spPr>
      </p:pic>
      <p:sp>
        <p:nvSpPr>
          <p:cNvPr id="11" name="Рамка 10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389"/>
            </a:avLst>
          </a:prstGeom>
          <a:solidFill>
            <a:srgbClr val="00B0F0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2714620"/>
            <a:ext cx="492922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sz="2200" dirty="0" smtClean="0"/>
              <a:t>Ответственный</a:t>
            </a:r>
          </a:p>
          <a:p>
            <a:pPr lvl="0">
              <a:buFont typeface="Arial" pitchFamily="34" charset="0"/>
              <a:buChar char="•"/>
            </a:pPr>
            <a:r>
              <a:rPr lang="ru-RU" sz="2200" dirty="0" smtClean="0"/>
              <a:t>Образованный</a:t>
            </a:r>
          </a:p>
          <a:p>
            <a:pPr lvl="0">
              <a:buFont typeface="Arial" pitchFamily="34" charset="0"/>
              <a:buChar char="•"/>
            </a:pPr>
            <a:r>
              <a:rPr lang="ru-RU" sz="2200" dirty="0" smtClean="0"/>
              <a:t>Способность к сопереживанию и уважению</a:t>
            </a:r>
          </a:p>
          <a:p>
            <a:pPr lvl="0">
              <a:buFont typeface="Arial" pitchFamily="34" charset="0"/>
              <a:buChar char="•"/>
            </a:pPr>
            <a:r>
              <a:rPr lang="ru-RU" sz="2200" dirty="0" smtClean="0"/>
              <a:t>Стремление к духовному обогащению</a:t>
            </a:r>
          </a:p>
          <a:p>
            <a:pPr lvl="0">
              <a:buFont typeface="Arial" pitchFamily="34" charset="0"/>
              <a:buChar char="•"/>
            </a:pPr>
            <a:r>
              <a:rPr lang="ru-RU" sz="2200" dirty="0" smtClean="0"/>
              <a:t>Патриот</a:t>
            </a:r>
          </a:p>
          <a:p>
            <a:pPr lvl="0">
              <a:buFont typeface="Arial" pitchFamily="34" charset="0"/>
              <a:buChar char="•"/>
            </a:pPr>
            <a:r>
              <a:rPr lang="ru-RU" sz="2200" dirty="0" smtClean="0"/>
              <a:t>Знает и сохраняет обычаи своего народа</a:t>
            </a: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42844" y="1571612"/>
            <a:ext cx="9001156" cy="1000108"/>
          </a:xfrm>
        </p:spPr>
        <p:txBody>
          <a:bodyPr>
            <a:normAutofit fontScale="90000"/>
          </a:bodyPr>
          <a:lstStyle/>
          <a:p>
            <a:r>
              <a:rPr lang="ru-RU" sz="5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5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5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Черты культурного человека</a:t>
            </a:r>
            <a:br>
              <a:rPr lang="ru-RU" sz="5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5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71802" y="142852"/>
            <a:ext cx="5715040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значит быть культурным?</a:t>
            </a:r>
            <a:endParaRPr lang="ru-RU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2714620"/>
            <a:ext cx="3772593" cy="27860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Управляющая кнопка: в начало 11">
            <a:hlinkClick r:id="rId4" action="ppaction://hlinksldjump" highlightClick="1"/>
          </p:cNvPr>
          <p:cNvSpPr/>
          <p:nvPr/>
        </p:nvSpPr>
        <p:spPr>
          <a:xfrm>
            <a:off x="8143900" y="6143644"/>
            <a:ext cx="642942" cy="357190"/>
          </a:xfrm>
          <a:prstGeom prst="actionButtonBeginning">
            <a:avLst/>
          </a:prstGeom>
          <a:solidFill>
            <a:srgbClr val="0070C0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alpha val="4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285720" y="214290"/>
            <a:ext cx="8643998" cy="1428760"/>
          </a:xfrm>
          <a:prstGeom prst="round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389"/>
            </a:avLst>
          </a:prstGeom>
          <a:solidFill>
            <a:srgbClr val="00B0F0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5" name="Picture 2" descr="http://mkrf.ru/upload/mkrf/mkdocs2014/GOD_CULT_LOGO_CMYK_FIN.png"/>
          <p:cNvPicPr>
            <a:picLocks noChangeAspect="1" noChangeArrowheads="1"/>
          </p:cNvPicPr>
          <p:nvPr/>
        </p:nvPicPr>
        <p:blipFill>
          <a:blip r:embed="rId2"/>
          <a:srcRect l="24688" t="20962" r="19302" b="26679"/>
          <a:stretch>
            <a:fillRect/>
          </a:stretch>
        </p:blipFill>
        <p:spPr bwMode="auto">
          <a:xfrm>
            <a:off x="357158" y="214290"/>
            <a:ext cx="2714644" cy="1435154"/>
          </a:xfrm>
          <a:prstGeom prst="rect">
            <a:avLst/>
          </a:prstGeom>
          <a:noFill/>
        </p:spPr>
      </p:pic>
      <p:sp>
        <p:nvSpPr>
          <p:cNvPr id="11" name="Рамка 10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389"/>
            </a:avLst>
          </a:prstGeom>
          <a:solidFill>
            <a:srgbClr val="00B0F0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71802" y="142852"/>
            <a:ext cx="5715040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Памятники </a:t>
            </a:r>
          </a:p>
          <a:p>
            <a:pPr algn="ctr"/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культуры России</a:t>
            </a:r>
            <a:endParaRPr lang="ru-RU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Управляющая кнопка: в начало 11">
            <a:hlinkClick r:id="rId3" action="ppaction://hlinksldjump" highlightClick="1"/>
          </p:cNvPr>
          <p:cNvSpPr/>
          <p:nvPr/>
        </p:nvSpPr>
        <p:spPr>
          <a:xfrm>
            <a:off x="8286776" y="6286520"/>
            <a:ext cx="642942" cy="357190"/>
          </a:xfrm>
          <a:prstGeom prst="actionButtonBeginning">
            <a:avLst/>
          </a:prstGeom>
          <a:solidFill>
            <a:srgbClr val="0070C0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566" name="Picture 14" descr="https://upload.wikimedia.org/wikipedia/commons/7/7e/PalaceSquar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1785926"/>
            <a:ext cx="2576461" cy="1928826"/>
          </a:xfrm>
          <a:prstGeom prst="rect">
            <a:avLst/>
          </a:prstGeom>
          <a:noFill/>
        </p:spPr>
      </p:pic>
      <p:pic>
        <p:nvPicPr>
          <p:cNvPr id="23568" name="Picture 16" descr="https://upload.wikimedia.org/wikipedia/commons/thumb/3/38/Kishi_church_0.jpg/1280px-Kishi_church_0.jpg"/>
          <p:cNvPicPr>
            <a:picLocks noChangeAspect="1" noChangeArrowheads="1"/>
          </p:cNvPicPr>
          <p:nvPr/>
        </p:nvPicPr>
        <p:blipFill>
          <a:blip r:embed="rId5" cstate="print"/>
          <a:srcRect l="7382" r="1845"/>
          <a:stretch>
            <a:fillRect/>
          </a:stretch>
        </p:blipFill>
        <p:spPr bwMode="auto">
          <a:xfrm>
            <a:off x="3214678" y="1785926"/>
            <a:ext cx="2612652" cy="1928826"/>
          </a:xfrm>
          <a:prstGeom prst="rect">
            <a:avLst/>
          </a:prstGeom>
          <a:noFill/>
        </p:spPr>
      </p:pic>
      <p:pic>
        <p:nvPicPr>
          <p:cNvPr id="23570" name="Picture 18" descr="https://upload.wikimedia.org/wikipedia/commons/thumb/a/a4/Moscow_RedSquare.jpg/1280px-Moscow_RedSquar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00760" y="1785926"/>
            <a:ext cx="2832066" cy="1924920"/>
          </a:xfrm>
          <a:prstGeom prst="rect">
            <a:avLst/>
          </a:prstGeom>
          <a:noFill/>
        </p:spPr>
      </p:pic>
      <p:sp>
        <p:nvSpPr>
          <p:cNvPr id="24" name="Прямоугольник 23"/>
          <p:cNvSpPr/>
          <p:nvPr/>
        </p:nvSpPr>
        <p:spPr>
          <a:xfrm>
            <a:off x="285720" y="3714752"/>
            <a:ext cx="264320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Исторический центр Санкт-Петербурга и связанные с ним комплексы памятников</a:t>
            </a:r>
            <a:endParaRPr lang="ru-RU" sz="14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3214678" y="3714752"/>
            <a:ext cx="25717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Архитектурный ансамбль </a:t>
            </a:r>
            <a:r>
              <a:rPr lang="ru-RU" sz="1400" dirty="0" err="1" smtClean="0"/>
              <a:t>Кижского</a:t>
            </a:r>
            <a:r>
              <a:rPr lang="ru-RU" sz="1400" dirty="0" smtClean="0"/>
              <a:t> погоста</a:t>
            </a:r>
            <a:endParaRPr lang="ru-RU" sz="14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6072198" y="3714752"/>
            <a:ext cx="27146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Московский Кремль и Красная площадь</a:t>
            </a:r>
            <a:endParaRPr lang="ru-RU" sz="1400" dirty="0"/>
          </a:p>
        </p:txBody>
      </p:sp>
      <p:pic>
        <p:nvPicPr>
          <p:cNvPr id="23572" name="Picture 20" descr="https://upload.wikimedia.org/wikipedia/commons/a/aa/Velikiy_Novgorod_Detinets_0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20" y="4429132"/>
            <a:ext cx="2561761" cy="1785950"/>
          </a:xfrm>
          <a:prstGeom prst="rect">
            <a:avLst/>
          </a:prstGeom>
          <a:noFill/>
        </p:spPr>
      </p:pic>
      <p:sp>
        <p:nvSpPr>
          <p:cNvPr id="28" name="Прямоугольник 27"/>
          <p:cNvSpPr/>
          <p:nvPr/>
        </p:nvSpPr>
        <p:spPr>
          <a:xfrm>
            <a:off x="142844" y="6211669"/>
            <a:ext cx="27146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Исторические памятники Новгорода и окрестностей</a:t>
            </a:r>
            <a:endParaRPr lang="ru-RU" sz="1400" dirty="0"/>
          </a:p>
        </p:txBody>
      </p:sp>
      <p:pic>
        <p:nvPicPr>
          <p:cNvPr id="23574" name="Picture 22" descr="https://upload.wikimedia.org/wikipedia/commons/thumb/d/d9/Bogolubovo_Pokrova_na_Nerli_Cerkov.jpg/1024px-Bogolubovo_Pokrova_na_Nerli_Cerkov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43240" y="4429132"/>
            <a:ext cx="2530799" cy="1785949"/>
          </a:xfrm>
          <a:prstGeom prst="rect">
            <a:avLst/>
          </a:prstGeom>
          <a:noFill/>
        </p:spPr>
      </p:pic>
      <p:sp>
        <p:nvSpPr>
          <p:cNvPr id="30" name="Прямоугольник 29"/>
          <p:cNvSpPr/>
          <p:nvPr/>
        </p:nvSpPr>
        <p:spPr>
          <a:xfrm>
            <a:off x="3000364" y="6215082"/>
            <a:ext cx="25003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Белокаменные памятники Владимира и Суздаля</a:t>
            </a:r>
            <a:endParaRPr lang="ru-RU" sz="1400" dirty="0"/>
          </a:p>
        </p:txBody>
      </p:sp>
      <p:pic>
        <p:nvPicPr>
          <p:cNvPr id="23576" name="Picture 24" descr="https://upload.wikimedia.org/wikipedia/commons/thumb/8/87/Trinitylavra.jpg/1024px-Trinitylavra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00760" y="4408412"/>
            <a:ext cx="2714644" cy="1806670"/>
          </a:xfrm>
          <a:prstGeom prst="rect">
            <a:avLst/>
          </a:prstGeom>
          <a:noFill/>
        </p:spPr>
      </p:pic>
      <p:sp>
        <p:nvSpPr>
          <p:cNvPr id="32" name="Прямоугольник 31"/>
          <p:cNvSpPr/>
          <p:nvPr/>
        </p:nvSpPr>
        <p:spPr>
          <a:xfrm>
            <a:off x="5429256" y="6215082"/>
            <a:ext cx="30718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Архитектурный ансамбль Троице-Сергиевой лавры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403</TotalTime>
  <Words>440</Words>
  <Application>Microsoft Office PowerPoint</Application>
  <PresentationFormat>Экран (4:3)</PresentationFormat>
  <Paragraphs>72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Год культуры в России</vt:lpstr>
      <vt:lpstr>Слайд 2</vt:lpstr>
      <vt:lpstr>Слайд 3</vt:lpstr>
      <vt:lpstr>Слайд 4</vt:lpstr>
      <vt:lpstr>Слайд 5</vt:lpstr>
      <vt:lpstr>Слайд 6</vt:lpstr>
      <vt:lpstr>Слайд 7</vt:lpstr>
      <vt:lpstr> Черты культурного человека </vt:lpstr>
      <vt:lpstr>Слайд 9</vt:lpstr>
      <vt:lpstr>Использованные ресурсы: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Классный час</dc:title>
  <dc:subject>2014 г - год культуры России</dc:subject>
  <dc:creator>Плотникова О.В.</dc:creator>
  <cp:keywords>год культуры России</cp:keywords>
  <dc:description>Для обучающихся 1-4 классов</dc:description>
  <cp:lastModifiedBy>юлия</cp:lastModifiedBy>
  <cp:revision>45</cp:revision>
  <dcterms:created xsi:type="dcterms:W3CDTF">2014-08-13T06:48:46Z</dcterms:created>
  <dcterms:modified xsi:type="dcterms:W3CDTF">2014-10-22T18:11:05Z</dcterms:modified>
  <cp:category>презентация</cp:category>
</cp:coreProperties>
</file>