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3" r:id="rId16"/>
    <p:sldId id="271" r:id="rId17"/>
    <p:sldId id="272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10/18/2014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10/18/2014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10/18/2014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10/18/2014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10/18/2014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10/18/2014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10/18/2014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10/18/2014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4" y="1447801"/>
            <a:ext cx="10046445" cy="2171700"/>
          </a:xfrm>
        </p:spPr>
        <p:txBody>
          <a:bodyPr/>
          <a:lstStyle/>
          <a:p>
            <a:r>
              <a:rPr lang="ru-RU" dirty="0" smtClean="0"/>
              <a:t> Смысловое прочтение текста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18099" y="4701180"/>
            <a:ext cx="5702301" cy="164882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tx1"/>
                </a:solidFill>
              </a:rPr>
              <a:t>Автор работы: </a:t>
            </a:r>
            <a:r>
              <a:rPr lang="ru-RU" b="1" i="1" dirty="0" err="1" smtClean="0">
                <a:solidFill>
                  <a:schemeClr val="tx1"/>
                </a:solidFill>
              </a:rPr>
              <a:t>решетникова</a:t>
            </a:r>
            <a:r>
              <a:rPr lang="ru-RU" b="1" i="1" dirty="0" smtClean="0">
                <a:solidFill>
                  <a:schemeClr val="tx1"/>
                </a:solidFill>
              </a:rPr>
              <a:t> А.П, учитель русского языка и литературы МБОУ «СОШ № 14» города </a:t>
            </a:r>
            <a:r>
              <a:rPr lang="ru-RU" b="1" i="1" dirty="0" err="1" smtClean="0">
                <a:solidFill>
                  <a:schemeClr val="tx1"/>
                </a:solidFill>
              </a:rPr>
              <a:t>братска</a:t>
            </a:r>
            <a:endParaRPr lang="ru-RU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40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10716156" cy="2171949"/>
          </a:xfrm>
        </p:spPr>
        <p:txBody>
          <a:bodyPr/>
          <a:lstStyle/>
          <a:p>
            <a:r>
              <a:rPr lang="ru-RU" sz="3600" b="1" dirty="0" smtClean="0"/>
              <a:t>Академический </a:t>
            </a:r>
            <a:r>
              <a:rPr lang="ru-RU" sz="3600" b="1" dirty="0"/>
              <a:t>час  </a:t>
            </a:r>
            <a:r>
              <a:rPr lang="ru-RU" sz="3600" b="1" dirty="0">
                <a:solidFill>
                  <a:srgbClr val="FF0000"/>
                </a:solidFill>
              </a:rPr>
              <a:t>-  праздник мысли, поединок позиций, интересный диалог</a:t>
            </a:r>
            <a:r>
              <a:rPr lang="ru-RU" sz="3600" b="1" dirty="0" smtClean="0">
                <a:solidFill>
                  <a:srgbClr val="FF0000"/>
                </a:solidFill>
              </a:rPr>
              <a:t>, колодец души, </a:t>
            </a:r>
            <a:r>
              <a:rPr lang="ru-RU" sz="3600" b="1" dirty="0">
                <a:solidFill>
                  <a:srgbClr val="FF0000"/>
                </a:solidFill>
              </a:rPr>
              <a:t>поиск истины…</a:t>
            </a:r>
            <a:br>
              <a:rPr lang="ru-RU" sz="3600" b="1" dirty="0">
                <a:solidFill>
                  <a:srgbClr val="FF000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1" y="2336800"/>
            <a:ext cx="10716155" cy="3911599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 идея личностного подхода к воспитаннику;</a:t>
            </a:r>
          </a:p>
          <a:p>
            <a:pPr lvl="0"/>
            <a:r>
              <a:rPr lang="ru-RU" dirty="0"/>
              <a:t>идея практико-ориентированного обучения;</a:t>
            </a:r>
          </a:p>
          <a:p>
            <a:pPr lvl="0"/>
            <a:r>
              <a:rPr lang="ru-RU" dirty="0"/>
              <a:t> идея </a:t>
            </a:r>
            <a:r>
              <a:rPr lang="ru-RU" dirty="0" err="1"/>
              <a:t>гуманизации</a:t>
            </a:r>
            <a:r>
              <a:rPr lang="ru-RU" dirty="0"/>
              <a:t> образовательного процесса;</a:t>
            </a:r>
          </a:p>
          <a:p>
            <a:pPr lvl="0"/>
            <a:r>
              <a:rPr lang="ru-RU" dirty="0"/>
              <a:t> идея обучения и воспитания в деятельности;</a:t>
            </a:r>
          </a:p>
          <a:p>
            <a:pPr lvl="0"/>
            <a:r>
              <a:rPr lang="ru-RU" dirty="0"/>
              <a:t> идея учения без принуждения, основанная на достижении успеха, на переживании радости познания, на подлинном интересе;</a:t>
            </a:r>
          </a:p>
          <a:p>
            <a:pPr lvl="0"/>
            <a:r>
              <a:rPr lang="ru-RU" dirty="0"/>
              <a:t> идея сотрудничества педагогов и школьников на основе взаимного уважения и доверия;</a:t>
            </a:r>
          </a:p>
          <a:p>
            <a:pPr lvl="0"/>
            <a:r>
              <a:rPr lang="ru-RU" dirty="0"/>
              <a:t> идея саморазвития личности, ведущей роли внутренних источников в становлении человека.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931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750956" cy="164701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600" b="1" i="1" dirty="0" smtClean="0"/>
              <a:t>Каждый </a:t>
            </a:r>
            <a:r>
              <a:rPr lang="ru-RU" sz="3600" b="1" i="1" dirty="0"/>
              <a:t>ребенок есть в известной степени </a:t>
            </a:r>
            <a:r>
              <a:rPr lang="ru-RU" sz="3600" b="1" i="1" dirty="0" smtClean="0"/>
              <a:t>гений. </a:t>
            </a:r>
            <a:br>
              <a:rPr lang="ru-RU" sz="3600" b="1" i="1" dirty="0" smtClean="0"/>
            </a:br>
            <a:r>
              <a:rPr lang="ru-RU" sz="3600" b="1" i="1" dirty="0"/>
              <a:t>	</a:t>
            </a:r>
            <a:r>
              <a:rPr lang="ru-RU" sz="3600" b="1" i="1" dirty="0" smtClean="0"/>
              <a:t>											</a:t>
            </a:r>
            <a:r>
              <a:rPr lang="ru-RU" sz="2800" b="1" i="1" dirty="0" smtClean="0"/>
              <a:t>Шопенгауэр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801" y="2269066"/>
            <a:ext cx="8750300" cy="397933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800" dirty="0"/>
              <a:t> </a:t>
            </a:r>
            <a:r>
              <a:rPr lang="ru-RU" sz="2800" b="1" dirty="0"/>
              <a:t>Творчество всегда </a:t>
            </a:r>
            <a:r>
              <a:rPr lang="ru-RU" sz="2800" b="1" dirty="0">
                <a:solidFill>
                  <a:srgbClr val="FF0000"/>
                </a:solidFill>
              </a:rPr>
              <a:t>диалогично</a:t>
            </a:r>
            <a:r>
              <a:rPr lang="ru-RU" sz="2800" dirty="0"/>
              <a:t>. Это диалог со зрителем, с читателем, со слушателем. Даже с самим собой. </a:t>
            </a:r>
            <a:r>
              <a:rPr lang="ru-RU" sz="2800" b="1" dirty="0">
                <a:solidFill>
                  <a:srgbClr val="FF0000"/>
                </a:solidFill>
              </a:rPr>
              <a:t>Урок – это диалог</a:t>
            </a:r>
            <a:r>
              <a:rPr lang="ru-RU" sz="2800" dirty="0"/>
              <a:t>, рождающийся из внутреннего диалога учителя и стимулирующий внутренний диалог учащихся. Поэтому со творческая наука превращает класс в мастерскую, где учитель и ученик учат друг друга главной науке – умению делать открытия, </a:t>
            </a:r>
            <a:r>
              <a:rPr lang="ru-RU" sz="2800" b="1" dirty="0"/>
              <a:t>прежде всего через осмысленное чтение.</a:t>
            </a:r>
            <a:endParaRPr lang="ru-RU" sz="2800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458" y="2413000"/>
            <a:ext cx="2659250" cy="283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41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1" y="1193800"/>
            <a:ext cx="10987089" cy="50545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b="1" dirty="0" smtClean="0"/>
              <a:t>Существует </a:t>
            </a:r>
            <a:r>
              <a:rPr lang="ru-RU" sz="3200" b="1" dirty="0"/>
              <a:t>предположение, что XXI век будет временем торжества гуманитарного знания, гуманитарных наук. В это хочется верить: ведь гуманитарные науки, по словам М.М. Бахтина, – это «науки о человеке в его специфике, а не о безгласной вещи… Человек в его человеческой специфике всегда выражает себя (говорит), то есть создаёт текст… Всякий истинно творческий текст всегда есть в какой-то мере свободное… откровение личности».</a:t>
            </a:r>
          </a:p>
          <a:p>
            <a:pPr algn="just"/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72410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6046789" cy="140053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/>
              <a:t>Технология опыта.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4932" y="2052918"/>
            <a:ext cx="5977467" cy="4195481"/>
          </a:xfrm>
        </p:spPr>
        <p:txBody>
          <a:bodyPr/>
          <a:lstStyle/>
          <a:p>
            <a:pPr marL="0" indent="0">
              <a:buNone/>
            </a:pPr>
            <a:r>
              <a:rPr lang="ru-RU" sz="3200" b="1" i="1" dirty="0"/>
              <a:t>Труд учителя отличается от труда скульптора лишь тем, что тот творит из камня, а учитель – из </a:t>
            </a:r>
            <a:r>
              <a:rPr lang="ru-RU" sz="3200" b="1" i="1" dirty="0" err="1"/>
              <a:t>наинежнейшего</a:t>
            </a:r>
            <a:r>
              <a:rPr lang="ru-RU" sz="3200" b="1" i="1" dirty="0"/>
              <a:t> на свете материала: чистой души ребёнка – творца и героя.    </a:t>
            </a:r>
            <a:r>
              <a:rPr lang="ru-RU" sz="3200" b="1" i="1" dirty="0" smtClean="0"/>
              <a:t>						В</a:t>
            </a:r>
            <a:r>
              <a:rPr lang="ru-RU" sz="3200" b="1" i="1" dirty="0"/>
              <a:t>. Келер.</a:t>
            </a:r>
            <a:endParaRPr lang="ru-RU" sz="3200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0" y="2052918"/>
            <a:ext cx="5246949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46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755189" cy="1400530"/>
          </a:xfrm>
        </p:spPr>
        <p:style>
          <a:lnRef idx="2">
            <a:schemeClr val="dk1"/>
          </a:lnRef>
          <a:fillRef idx="1001">
            <a:schemeClr val="dk2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600" b="1" dirty="0">
                <a:solidFill>
                  <a:schemeClr val="tx1"/>
                </a:solidFill>
              </a:rPr>
              <a:t>Какие же признаки текста должны быть усвоены на уроках русского языка?</a:t>
            </a:r>
            <a:br>
              <a:rPr lang="ru-RU" sz="3600" b="1" dirty="0">
                <a:solidFill>
                  <a:schemeClr val="tx1"/>
                </a:solidFill>
              </a:rPr>
            </a:b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57800" y="5803900"/>
            <a:ext cx="6616700" cy="84346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b="1" dirty="0" smtClean="0"/>
              <a:t>Текст</a:t>
            </a:r>
            <a:r>
              <a:rPr lang="ru-RU" b="1" dirty="0"/>
              <a:t>. </a:t>
            </a:r>
            <a:r>
              <a:rPr lang="ru-RU" b="1" dirty="0" err="1"/>
              <a:t>Заимств</a:t>
            </a:r>
            <a:r>
              <a:rPr lang="ru-RU" b="1" dirty="0"/>
              <a:t>. в XVIII в. из нем. яз., где </a:t>
            </a:r>
            <a:r>
              <a:rPr lang="ru-RU" b="1" dirty="0" err="1"/>
              <a:t>Техt</a:t>
            </a:r>
            <a:r>
              <a:rPr lang="ru-RU" b="1" dirty="0"/>
              <a:t> </a:t>
            </a:r>
            <a:r>
              <a:rPr lang="ru-RU" b="1" dirty="0" err="1"/>
              <a:t>tехtus</a:t>
            </a:r>
            <a:r>
              <a:rPr lang="ru-RU" b="1" dirty="0"/>
              <a:t> «словесное единство» (</a:t>
            </a:r>
            <a:r>
              <a:rPr lang="ru-RU" b="1" dirty="0" err="1"/>
              <a:t>tехо</a:t>
            </a:r>
            <a:r>
              <a:rPr lang="ru-RU" b="1" dirty="0"/>
              <a:t> «тку». (</a:t>
            </a:r>
            <a:r>
              <a:rPr lang="ru-RU" b="1" dirty="0" err="1"/>
              <a:t>Шанский</a:t>
            </a:r>
            <a:r>
              <a:rPr lang="ru-RU" b="1" dirty="0"/>
              <a:t> Н. М., Боброва Т. А. Этимологический словарь русского языка).</a:t>
            </a:r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6111" y="2052918"/>
            <a:ext cx="1105058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/>
              <a:t>Поэт-просветитель XVIII века </a:t>
            </a:r>
            <a:endParaRPr lang="ru-RU" sz="3600" dirty="0" smtClean="0"/>
          </a:p>
          <a:p>
            <a:pPr algn="just"/>
            <a:r>
              <a:rPr lang="ru-RU" sz="3600" b="1" dirty="0" smtClean="0"/>
              <a:t>А</a:t>
            </a:r>
            <a:r>
              <a:rPr lang="ru-RU" sz="3600" b="1" dirty="0"/>
              <a:t>. Кантемир в одной из сатир пишет</a:t>
            </a:r>
            <a:r>
              <a:rPr lang="ru-RU" sz="3600" b="1" dirty="0" smtClean="0"/>
              <a:t>:</a:t>
            </a:r>
          </a:p>
          <a:p>
            <a:pPr algn="just"/>
            <a:endParaRPr lang="ru-RU" sz="3600" dirty="0"/>
          </a:p>
          <a:p>
            <a:pPr algn="just"/>
            <a:r>
              <a:rPr lang="ru-RU" sz="3600" i="1" dirty="0"/>
              <a:t>Хоть муза моя всем сплошь </a:t>
            </a:r>
            <a:r>
              <a:rPr lang="ru-RU" sz="3600" i="1" dirty="0" err="1"/>
              <a:t>имать</a:t>
            </a:r>
            <a:r>
              <a:rPr lang="ru-RU" sz="3600" i="1" dirty="0"/>
              <a:t> </a:t>
            </a:r>
            <a:r>
              <a:rPr lang="ru-RU" sz="3600" i="1" dirty="0" err="1"/>
              <a:t>досаждати</a:t>
            </a:r>
            <a:r>
              <a:rPr lang="ru-RU" sz="3600" i="1" dirty="0"/>
              <a:t>, </a:t>
            </a:r>
          </a:p>
          <a:p>
            <a:pPr algn="just"/>
            <a:r>
              <a:rPr lang="ru-RU" sz="3600" i="1" dirty="0"/>
              <a:t>Богат, нищ, весел, скорбен — буду стихи </a:t>
            </a:r>
            <a:r>
              <a:rPr lang="ru-RU" sz="3600" i="1" dirty="0" err="1"/>
              <a:t>ткати</a:t>
            </a:r>
            <a:r>
              <a:rPr lang="ru-RU" sz="3600" i="1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414637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801" y="452718"/>
            <a:ext cx="10007600" cy="113901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/>
              <a:t> </a:t>
            </a:r>
            <a:r>
              <a:rPr lang="ru-RU" sz="3200" b="1" dirty="0"/>
              <a:t>Опора на текст как речеведческое понятие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1733" y="1591734"/>
            <a:ext cx="11243733" cy="465666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b="1" dirty="0"/>
              <a:t>Приблизиться, прикоснуться к </a:t>
            </a:r>
            <a:r>
              <a:rPr lang="ru-RU" sz="2400" b="1" dirty="0">
                <a:solidFill>
                  <a:srgbClr val="FF0000"/>
                </a:solidFill>
              </a:rPr>
              <a:t>«словесной ткани» </a:t>
            </a:r>
            <a:r>
              <a:rPr lang="ru-RU" sz="2400" b="1" dirty="0"/>
              <a:t>художественного произведения — значит найти путь к постижению его содержания, авторского за­мысла, значит попытаться разгадать загадку, тайну, которая заключена в каждом истинном создании мастеров искусства слова. Вспомним слова замечательного филолога А. А. </a:t>
            </a:r>
            <a:r>
              <a:rPr lang="ru-RU" sz="2400" b="1" dirty="0" err="1"/>
              <a:t>Потебни</a:t>
            </a:r>
            <a:r>
              <a:rPr lang="ru-RU" sz="2400" b="1" dirty="0"/>
              <a:t>: «Понимание есть повторение процесса творчества в измененном порядке». Поэтому при выполнении заданий в классе надо опираться не только на знания, но и на чувство языка, которое развивается, совершенствуется в процессе творческой работы с текстом. Без развитого чувства языка не может быть языковой личности.</a:t>
            </a:r>
            <a:endParaRPr lang="ru-RU" sz="24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379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400" y="304800"/>
            <a:ext cx="7281333" cy="5943599"/>
          </a:xfrm>
        </p:spPr>
        <p:txBody>
          <a:bodyPr/>
          <a:lstStyle/>
          <a:p>
            <a:pPr marL="0" indent="0">
              <a:buNone/>
            </a:pPr>
            <a:endParaRPr lang="ru-RU" sz="2800" b="1" i="1" dirty="0" smtClean="0"/>
          </a:p>
          <a:p>
            <a:pPr marL="0" indent="0">
              <a:buNone/>
            </a:pPr>
            <a:r>
              <a:rPr lang="ru-RU" sz="2800" b="1" i="1" dirty="0" smtClean="0"/>
              <a:t>Люблю </a:t>
            </a:r>
            <a:r>
              <a:rPr lang="ru-RU" sz="2800" b="1" i="1" dirty="0"/>
              <a:t>появление </a:t>
            </a:r>
            <a:r>
              <a:rPr lang="ru-RU" sz="2800" b="1" i="1" dirty="0">
                <a:solidFill>
                  <a:srgbClr val="FF0000"/>
                </a:solidFill>
              </a:rPr>
              <a:t>ткани</a:t>
            </a:r>
            <a:r>
              <a:rPr lang="ru-RU" sz="2800" b="1" i="1" dirty="0"/>
              <a:t>, </a:t>
            </a:r>
            <a:endParaRPr lang="ru-RU" sz="2800" dirty="0"/>
          </a:p>
          <a:p>
            <a:pPr marL="0" indent="0">
              <a:buNone/>
            </a:pPr>
            <a:r>
              <a:rPr lang="ru-RU" sz="2800" b="1" i="1" dirty="0"/>
              <a:t>Когда после двух или трех, </a:t>
            </a:r>
            <a:endParaRPr lang="ru-RU" sz="2800" dirty="0"/>
          </a:p>
          <a:p>
            <a:pPr marL="0" indent="0">
              <a:buNone/>
            </a:pPr>
            <a:r>
              <a:rPr lang="ru-RU" sz="2800" b="1" i="1" dirty="0"/>
              <a:t> А то четырех задыханий </a:t>
            </a:r>
            <a:endParaRPr lang="ru-RU" sz="2800" dirty="0"/>
          </a:p>
          <a:p>
            <a:pPr marL="0" indent="0">
              <a:buNone/>
            </a:pPr>
            <a:r>
              <a:rPr lang="ru-RU" sz="2800" b="1" i="1" dirty="0"/>
              <a:t>Придет выпрямительный вздох — </a:t>
            </a:r>
            <a:endParaRPr lang="ru-RU" sz="2800" dirty="0"/>
          </a:p>
          <a:p>
            <a:pPr marL="0" indent="0">
              <a:buNone/>
            </a:pPr>
            <a:r>
              <a:rPr lang="ru-RU" sz="2800" b="1" i="1" dirty="0"/>
              <a:t>И так хорошо мне и тяжко, </a:t>
            </a:r>
            <a:endParaRPr lang="ru-RU" sz="2800" dirty="0"/>
          </a:p>
          <a:p>
            <a:pPr marL="0" indent="0">
              <a:buNone/>
            </a:pPr>
            <a:r>
              <a:rPr lang="ru-RU" sz="2800" b="1" i="1" dirty="0"/>
              <a:t>Когда приближается миг —</a:t>
            </a:r>
            <a:endParaRPr lang="ru-RU" sz="2800" dirty="0"/>
          </a:p>
          <a:p>
            <a:pPr marL="0" indent="0">
              <a:buNone/>
            </a:pPr>
            <a:r>
              <a:rPr lang="ru-RU" sz="2800" b="1" i="1" dirty="0"/>
              <a:t>И вдруг дуговая растяжка </a:t>
            </a:r>
            <a:endParaRPr lang="ru-RU" sz="2800" dirty="0"/>
          </a:p>
          <a:p>
            <a:pPr marL="0" indent="0">
              <a:buNone/>
            </a:pPr>
            <a:r>
              <a:rPr lang="ru-RU" sz="2800" b="1" i="1" dirty="0"/>
              <a:t>Звучит в бормотаньях моих.   </a:t>
            </a:r>
            <a:endParaRPr lang="ru-RU" sz="2800" b="1" i="1" dirty="0" smtClean="0"/>
          </a:p>
          <a:p>
            <a:pPr marL="0" indent="0">
              <a:buNone/>
            </a:pPr>
            <a:r>
              <a:rPr lang="ru-RU" sz="2800" b="1" i="1" dirty="0" smtClean="0"/>
              <a:t>  </a:t>
            </a:r>
            <a:r>
              <a:rPr lang="ru-RU" sz="2800" b="1" i="1" dirty="0"/>
              <a:t>(О. Мандельштам).</a:t>
            </a:r>
            <a:endParaRPr lang="ru-RU" sz="28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949" y="3189223"/>
            <a:ext cx="4668917" cy="305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31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13500" y="1143000"/>
            <a:ext cx="5426079" cy="439719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b="1" i="1" dirty="0" smtClean="0"/>
              <a:t>		Заглядывал </a:t>
            </a:r>
            <a:r>
              <a:rPr lang="ru-RU" sz="2800" b="1" i="1" dirty="0" smtClean="0"/>
              <a:t>я в старь в </a:t>
            </a:r>
            <a:r>
              <a:rPr lang="ru-RU" sz="2800" b="1" i="1" dirty="0" smtClean="0"/>
              <a:t>	Академический </a:t>
            </a:r>
            <a:r>
              <a:rPr lang="ru-RU" sz="2800" b="1" i="1" dirty="0" smtClean="0"/>
              <a:t>словарь. 							</a:t>
            </a:r>
            <a:r>
              <a:rPr lang="ru-RU" sz="2400" b="1" i="1" dirty="0" err="1" smtClean="0"/>
              <a:t>А.С.Пушкин</a:t>
            </a:r>
            <a:endParaRPr lang="ru-RU" sz="24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1" y="452718"/>
            <a:ext cx="3925889" cy="603274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dirty="0"/>
              <a:t> </a:t>
            </a:r>
            <a:r>
              <a:rPr lang="ru-RU" sz="2500" b="1" dirty="0">
                <a:solidFill>
                  <a:srgbClr val="FF0000"/>
                </a:solidFill>
              </a:rPr>
              <a:t>Словарь</a:t>
            </a:r>
            <a:r>
              <a:rPr lang="ru-RU" sz="2500" b="1" dirty="0" smtClean="0">
                <a:solidFill>
                  <a:srgbClr val="FF0000"/>
                </a:solidFill>
              </a:rPr>
              <a:t>. А .Тарковский</a:t>
            </a:r>
            <a:endParaRPr lang="ru-RU" sz="25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200" b="1" dirty="0"/>
              <a:t> Я ветвь меньшая от ствола России, </a:t>
            </a:r>
            <a:endParaRPr lang="ru-RU" sz="2200" dirty="0"/>
          </a:p>
          <a:p>
            <a:pPr marL="0" indent="0">
              <a:buNone/>
            </a:pPr>
            <a:r>
              <a:rPr lang="ru-RU" sz="2200" b="1" dirty="0"/>
              <a:t> Я плоть ее, и до листвы моей </a:t>
            </a:r>
            <a:endParaRPr lang="ru-RU" sz="2200" dirty="0"/>
          </a:p>
          <a:p>
            <a:pPr marL="0" indent="0">
              <a:buNone/>
            </a:pPr>
            <a:r>
              <a:rPr lang="ru-RU" sz="2200" b="1" dirty="0"/>
              <a:t> Доходят жилы, влажные, стальные, </a:t>
            </a:r>
            <a:endParaRPr lang="ru-RU" sz="2200" dirty="0"/>
          </a:p>
          <a:p>
            <a:pPr marL="0" indent="0">
              <a:buNone/>
            </a:pPr>
            <a:r>
              <a:rPr lang="ru-RU" sz="2200" b="1" dirty="0"/>
              <a:t> Льняные, кровяные, костяные, </a:t>
            </a:r>
            <a:endParaRPr lang="ru-RU" sz="2200" dirty="0"/>
          </a:p>
          <a:p>
            <a:pPr marL="0" indent="0">
              <a:buNone/>
            </a:pPr>
            <a:r>
              <a:rPr lang="ru-RU" sz="2200" b="1" dirty="0"/>
              <a:t> Прямые продолжения корней.</a:t>
            </a:r>
            <a:endParaRPr lang="ru-RU" sz="2200" dirty="0"/>
          </a:p>
          <a:p>
            <a:pPr marL="0" indent="0">
              <a:buNone/>
            </a:pPr>
            <a:r>
              <a:rPr lang="ru-RU" sz="2200" b="1" dirty="0"/>
              <a:t> Есть высоты властительная тяга,</a:t>
            </a:r>
            <a:endParaRPr lang="ru-RU" sz="2200" dirty="0"/>
          </a:p>
          <a:p>
            <a:pPr marL="0" indent="0">
              <a:buNone/>
            </a:pPr>
            <a:r>
              <a:rPr lang="ru-RU" sz="2200" b="1" dirty="0"/>
              <a:t> И потому бессмертен я, пока</a:t>
            </a:r>
            <a:endParaRPr lang="ru-RU" sz="2200" dirty="0"/>
          </a:p>
          <a:p>
            <a:pPr marL="0" indent="0">
              <a:buNone/>
            </a:pPr>
            <a:r>
              <a:rPr lang="ru-RU" sz="2200" b="1" dirty="0"/>
              <a:t> Течет по жилам — боль моя и благо —</a:t>
            </a:r>
            <a:endParaRPr lang="ru-RU" sz="2200" dirty="0"/>
          </a:p>
          <a:p>
            <a:pPr marL="0" indent="0">
              <a:buNone/>
            </a:pPr>
            <a:r>
              <a:rPr lang="ru-RU" sz="2200" b="1" dirty="0"/>
              <a:t> Ключей подземных ледяная влага,</a:t>
            </a:r>
            <a:endParaRPr lang="ru-RU" sz="2200" dirty="0"/>
          </a:p>
          <a:p>
            <a:pPr marL="0" indent="0">
              <a:buNone/>
            </a:pPr>
            <a:r>
              <a:rPr lang="ru-RU" sz="2200" b="1" dirty="0"/>
              <a:t> Все </a:t>
            </a:r>
            <a:r>
              <a:rPr lang="ru-RU" sz="2200" b="1" dirty="0" err="1"/>
              <a:t>эР</a:t>
            </a:r>
            <a:r>
              <a:rPr lang="ru-RU" sz="2200" b="1" dirty="0"/>
              <a:t> и </a:t>
            </a:r>
            <a:r>
              <a:rPr lang="ru-RU" sz="2200" b="1" dirty="0" err="1"/>
              <a:t>эЛь</a:t>
            </a:r>
            <a:r>
              <a:rPr lang="ru-RU" sz="2200" b="1" dirty="0"/>
              <a:t> святого языка.</a:t>
            </a:r>
            <a:endParaRPr lang="ru-RU" sz="2200" dirty="0"/>
          </a:p>
          <a:p>
            <a:pPr marL="0" indent="0">
              <a:buNone/>
            </a:pPr>
            <a:r>
              <a:rPr lang="ru-RU" sz="2200" b="1" dirty="0"/>
              <a:t> Я призван к жизни кровью всех рождений </a:t>
            </a:r>
            <a:endParaRPr lang="ru-RU" sz="2200" dirty="0"/>
          </a:p>
          <a:p>
            <a:pPr marL="0" indent="0">
              <a:buNone/>
            </a:pPr>
            <a:r>
              <a:rPr lang="ru-RU" sz="2200" b="1" dirty="0"/>
              <a:t> И всех смертей, я жил во времена, </a:t>
            </a:r>
            <a:endParaRPr lang="ru-RU" sz="2200" dirty="0"/>
          </a:p>
          <a:p>
            <a:pPr marL="0" indent="0">
              <a:buNone/>
            </a:pPr>
            <a:r>
              <a:rPr lang="ru-RU" sz="2200" b="1" dirty="0"/>
              <a:t> Когда народа безымянный гений </a:t>
            </a:r>
            <a:endParaRPr lang="ru-RU" sz="2200" dirty="0"/>
          </a:p>
          <a:p>
            <a:pPr marL="0" indent="0">
              <a:buNone/>
            </a:pPr>
            <a:r>
              <a:rPr lang="ru-RU" sz="2200" b="1" dirty="0"/>
              <a:t> Немую плоть предметов и явлений</a:t>
            </a:r>
            <a:endParaRPr lang="ru-RU" sz="2200" dirty="0"/>
          </a:p>
          <a:p>
            <a:pPr marL="0" indent="0">
              <a:buNone/>
            </a:pPr>
            <a:r>
              <a:rPr lang="ru-RU" sz="2200" b="1" dirty="0"/>
              <a:t> Одушевлял, даруя имена.</a:t>
            </a:r>
            <a:endParaRPr lang="ru-RU" sz="2200" dirty="0"/>
          </a:p>
          <a:p>
            <a:pPr marL="0" indent="0">
              <a:buNone/>
            </a:pPr>
            <a:r>
              <a:rPr lang="ru-RU" sz="2200" b="1" dirty="0"/>
              <a:t> Его словарь открыт во всю страницу, </a:t>
            </a:r>
            <a:endParaRPr lang="ru-RU" sz="2200" dirty="0"/>
          </a:p>
          <a:p>
            <a:pPr marL="0" indent="0">
              <a:buNone/>
            </a:pPr>
            <a:r>
              <a:rPr lang="ru-RU" sz="2200" b="1" dirty="0"/>
              <a:t> От облаков до глубины земной,— </a:t>
            </a:r>
            <a:endParaRPr lang="ru-RU" sz="2200" dirty="0"/>
          </a:p>
          <a:p>
            <a:pPr marL="0" indent="0">
              <a:buNone/>
            </a:pPr>
            <a:r>
              <a:rPr lang="ru-RU" sz="2200" b="1" dirty="0"/>
              <a:t> Разумной речи научить синицу </a:t>
            </a:r>
            <a:endParaRPr lang="ru-RU" sz="2200" dirty="0"/>
          </a:p>
          <a:p>
            <a:pPr marL="0" indent="0">
              <a:buNone/>
            </a:pPr>
            <a:r>
              <a:rPr lang="ru-RU" sz="2200" b="1" dirty="0"/>
              <a:t> И лист единый заронить в криницу, </a:t>
            </a:r>
            <a:endParaRPr lang="ru-RU" sz="2200" dirty="0"/>
          </a:p>
          <a:p>
            <a:pPr marL="0" indent="0">
              <a:buNone/>
            </a:pPr>
            <a:r>
              <a:rPr lang="ru-RU" sz="2200" b="1" dirty="0"/>
              <a:t> Зеленый, рдяный, ржавый, золотой.</a:t>
            </a:r>
            <a:endParaRPr lang="ru-RU" sz="22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156" y="2628900"/>
            <a:ext cx="3387143" cy="255338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 rot="10800000" flipV="1">
            <a:off x="8386030" y="5540198"/>
            <a:ext cx="3453549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/>
              <a:t>Криница, ы, ж. нар.-разг. Колодец, родник. Напоить ковшом из криницы.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456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933" y="452718"/>
            <a:ext cx="5571067" cy="100354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600" b="1" i="1" dirty="0" smtClean="0"/>
              <a:t>НАКАЗ РОДИТЕЛЯМ:</a:t>
            </a:r>
            <a:endParaRPr lang="ru-RU" sz="36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4933" y="1456267"/>
            <a:ext cx="11260667" cy="2112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Читайте детям книги, а </a:t>
            </a:r>
            <a:r>
              <a:rPr lang="ru-RU" sz="4800" dirty="0" smtClean="0"/>
              <a:t>не нотации</a:t>
            </a:r>
            <a:endParaRPr lang="ru-RU" sz="4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187700"/>
            <a:ext cx="8420099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6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555" y="313018"/>
            <a:ext cx="5342221" cy="6064144"/>
          </a:xfrm>
        </p:spPr>
      </p:pic>
    </p:spTree>
    <p:extLst>
      <p:ext uri="{BB962C8B-B14F-4D97-AF65-F5344CB8AC3E}">
        <p14:creationId xmlns:p14="http://schemas.microsoft.com/office/powerpoint/2010/main" val="4242694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729789" cy="1400530"/>
          </a:xfrm>
        </p:spPr>
        <p:txBody>
          <a:bodyPr/>
          <a:lstStyle/>
          <a:p>
            <a:r>
              <a:rPr lang="ru-RU" b="1" i="1" dirty="0" smtClean="0"/>
              <a:t>Книгу читаешь, как на крыльях летаешь.</a:t>
            </a:r>
            <a:endParaRPr lang="ru-RU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137" y="1852454"/>
            <a:ext cx="8269963" cy="4600167"/>
          </a:xfrm>
        </p:spPr>
      </p:pic>
    </p:spTree>
    <p:extLst>
      <p:ext uri="{BB962C8B-B14F-4D97-AF65-F5344CB8AC3E}">
        <p14:creationId xmlns:p14="http://schemas.microsoft.com/office/powerpoint/2010/main" val="127449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" y="88900"/>
            <a:ext cx="12190688" cy="67691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635000" y="482600"/>
            <a:ext cx="8128000" cy="1638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/>
              <a:t>Двадцатое октября</a:t>
            </a:r>
          </a:p>
          <a:p>
            <a:pPr algn="ctr"/>
            <a:r>
              <a:rPr lang="ru-RU" sz="2800" b="1" i="1" dirty="0" smtClean="0"/>
              <a:t>Классная работа</a:t>
            </a:r>
          </a:p>
          <a:p>
            <a:pPr algn="ctr"/>
            <a:r>
              <a:rPr lang="ru-RU" sz="2800" b="1" i="1" dirty="0" smtClean="0"/>
              <a:t>Что такое смысловое чтение?</a:t>
            </a:r>
            <a:endParaRPr lang="ru-RU" sz="2800" b="1" i="1" dirty="0"/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774700" y="2309852"/>
            <a:ext cx="76581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/>
              <a:t>	Творчество </a:t>
            </a:r>
            <a:r>
              <a:rPr lang="ru-RU" sz="4400" b="1" dirty="0"/>
              <a:t>учителя и ученика – самый мощный импульс в развитии гармоничной личности ребенка.</a:t>
            </a:r>
            <a:r>
              <a:rPr lang="ru-RU" sz="4400" dirty="0"/>
              <a:t/>
            </a:r>
            <a:br>
              <a:rPr lang="ru-RU" sz="4400" dirty="0"/>
            </a:br>
            <a:endParaRPr lang="ru-RU" sz="4400" dirty="0"/>
          </a:p>
        </p:txBody>
      </p:sp>
      <p:pic>
        <p:nvPicPr>
          <p:cNvPr id="10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101" y="393701"/>
            <a:ext cx="3136899" cy="585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85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597623" cy="1400530"/>
          </a:xfrm>
        </p:spPr>
        <p:txBody>
          <a:bodyPr/>
          <a:lstStyle/>
          <a:p>
            <a:r>
              <a:rPr lang="ru-RU" sz="2000" dirty="0"/>
              <a:t>Работа с текстом на уроках русского языка и литературы – одно из условий развития творческого потенциала учащихся, пополнения их словарного запаса, улучшения качества речи, эта работа включает в себя, прежде всего, </a:t>
            </a:r>
            <a:r>
              <a:rPr lang="ru-RU" sz="2400" b="1" dirty="0">
                <a:solidFill>
                  <a:srgbClr val="FF0000"/>
                </a:solidFill>
              </a:rPr>
              <a:t>смысловое чтение. 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4933" y="2052918"/>
            <a:ext cx="11125199" cy="419548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b="1" dirty="0"/>
              <a:t>К организации работы с текстом  выдвигаются особые требования:  </a:t>
            </a:r>
            <a:endParaRPr lang="ru-RU" dirty="0"/>
          </a:p>
          <a:p>
            <a:pPr lvl="0" algn="just" fontAlgn="base"/>
            <a:r>
              <a:rPr lang="ru-RU" b="1" dirty="0">
                <a:solidFill>
                  <a:srgbClr val="FF0000"/>
                </a:solidFill>
              </a:rPr>
              <a:t>восприятие текста </a:t>
            </a:r>
            <a:r>
              <a:rPr lang="ru-RU" b="1" dirty="0"/>
              <a:t>(на слух или зрительно при особом настрое, который помог бы ввести ребенка в систему художественных образов анализируемого текста); </a:t>
            </a:r>
            <a:endParaRPr lang="ru-RU" dirty="0"/>
          </a:p>
          <a:p>
            <a:pPr lvl="0" algn="just" fontAlgn="base"/>
            <a:r>
              <a:rPr lang="ru-RU" b="1" dirty="0">
                <a:solidFill>
                  <a:srgbClr val="FF0000"/>
                </a:solidFill>
              </a:rPr>
              <a:t>его лингвистический анализ </a:t>
            </a:r>
            <a:r>
              <a:rPr lang="ru-RU" b="1" dirty="0"/>
              <a:t>(осознание учащимися </a:t>
            </a:r>
            <a:r>
              <a:rPr lang="ru-RU" b="1" dirty="0" smtClean="0"/>
              <a:t>изобразительно выразительных </a:t>
            </a:r>
            <a:r>
              <a:rPr lang="ru-RU" b="1" dirty="0"/>
              <a:t>возможностей тех языковых явлений, которые изучаются в школе);  </a:t>
            </a:r>
            <a:endParaRPr lang="ru-RU" dirty="0"/>
          </a:p>
          <a:p>
            <a:pPr lvl="0" algn="just" fontAlgn="base"/>
            <a:r>
              <a:rPr lang="ru-RU" b="1" dirty="0">
                <a:solidFill>
                  <a:srgbClr val="FF0000"/>
                </a:solidFill>
              </a:rPr>
              <a:t>выразительное чтение </a:t>
            </a:r>
            <a:r>
              <a:rPr lang="ru-RU" b="1" dirty="0"/>
              <a:t>(знакомство с основными элементами интонации: логическое ударение, пауза, темп чтения, тембр голоса, тон, понижение/повышение голоса).   </a:t>
            </a:r>
            <a:endParaRPr lang="ru-RU" dirty="0"/>
          </a:p>
          <a:p>
            <a:pPr lvl="0" algn="just" fontAlgn="base"/>
            <a:r>
              <a:rPr lang="ru-RU" b="1" dirty="0">
                <a:solidFill>
                  <a:srgbClr val="FF0000"/>
                </a:solidFill>
              </a:rPr>
              <a:t>заучивание наизусть </a:t>
            </a:r>
            <a:r>
              <a:rPr lang="ru-RU" b="1" dirty="0"/>
              <a:t>(тренируется память, обогащается словарный запас не отдельными словами, а словосочетаниями, фразами, крылатыми выражениями и т.п., которые позже активно используются в речи учащихся);  </a:t>
            </a:r>
            <a:endParaRPr lang="ru-RU" dirty="0"/>
          </a:p>
          <a:p>
            <a:pPr algn="just"/>
            <a:r>
              <a:rPr lang="ru-RU" b="1" dirty="0"/>
              <a:t>5) </a:t>
            </a:r>
            <a:r>
              <a:rPr lang="ru-RU" b="1" dirty="0">
                <a:solidFill>
                  <a:srgbClr val="FF0000"/>
                </a:solidFill>
              </a:rPr>
              <a:t>проведение творческой работы </a:t>
            </a:r>
            <a:r>
              <a:rPr lang="ru-RU" b="1" dirty="0"/>
              <a:t>на основе проанализированного текста</a:t>
            </a:r>
            <a:r>
              <a:rPr lang="ru-RU" dirty="0"/>
              <a:t>.  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934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0266" y="452718"/>
            <a:ext cx="11040533" cy="1400530"/>
          </a:xfrm>
        </p:spPr>
        <p:txBody>
          <a:bodyPr/>
          <a:lstStyle/>
          <a:p>
            <a:r>
              <a:rPr lang="ru-RU" sz="3600" dirty="0"/>
              <a:t>Андре </a:t>
            </a:r>
            <a:r>
              <a:rPr lang="ru-RU" sz="3600" dirty="0" smtClean="0"/>
              <a:t>Моруа: </a:t>
            </a:r>
            <a:r>
              <a:rPr lang="ru-RU" sz="3600" b="1" i="1" dirty="0" smtClean="0"/>
              <a:t>«Книга дает возможность человеку подняться над самим собой».                </a:t>
            </a:r>
            <a:endParaRPr lang="ru-RU" sz="36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66" y="2622549"/>
            <a:ext cx="5130801" cy="3456517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808134" y="2052918"/>
            <a:ext cx="5825066" cy="4195481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/>
              <a:t>«Понимание речи заключается в цепи ассоциаций», - писал </a:t>
            </a:r>
            <a:r>
              <a:rPr lang="ru-RU" sz="2400" b="1" dirty="0" err="1" smtClean="0"/>
              <a:t>Л.Выготский</a:t>
            </a:r>
            <a:endParaRPr lang="ru-RU" sz="2400" b="1" dirty="0" smtClean="0"/>
          </a:p>
          <a:p>
            <a:pPr algn="just"/>
            <a:r>
              <a:rPr lang="ru-RU" sz="2400" b="1" dirty="0" smtClean="0"/>
              <a:t>«Наша </a:t>
            </a:r>
            <a:r>
              <a:rPr lang="ru-RU" sz="2400" b="1" dirty="0"/>
              <a:t>задача – помочь детям увидеть и «расшифровать» изобразительно-выразительные средства языка, и путь к этому </a:t>
            </a:r>
            <a:r>
              <a:rPr lang="ru-RU" sz="2400" b="1" dirty="0" smtClean="0"/>
              <a:t> - двойное </a:t>
            </a:r>
            <a:r>
              <a:rPr lang="ru-RU" sz="2400" b="1" dirty="0"/>
              <a:t>– аналитическое и синтетическое – прочтение художественного </a:t>
            </a:r>
            <a:r>
              <a:rPr lang="ru-RU" sz="2400" b="1" dirty="0" smtClean="0"/>
              <a:t>текста», -писал  </a:t>
            </a:r>
            <a:r>
              <a:rPr lang="ru-RU" sz="2400" b="1" dirty="0" err="1" smtClean="0"/>
              <a:t>Н.М.Шанский</a:t>
            </a:r>
            <a:r>
              <a:rPr lang="ru-RU" sz="2400" b="1" dirty="0" smtClean="0"/>
              <a:t>.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74898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b="1" dirty="0"/>
              <a:t>Как развивать речь и мышление учащихся?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1700" y="2052918"/>
            <a:ext cx="10494433" cy="419548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b="1" dirty="0"/>
              <a:t> Мастерские – это совершенно иная форма организации учебной деятельности учащихся, чем урок. В творческих мастерских ученик не получает готовых знаний, он их добывает, строит сам.</a:t>
            </a:r>
            <a:endParaRPr lang="ru-RU" sz="3600" dirty="0"/>
          </a:p>
          <a:p>
            <a:pPr marL="0" indent="0" algn="just">
              <a:buNone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47560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750956" cy="1400530"/>
          </a:xfrm>
        </p:spPr>
        <p:txBody>
          <a:bodyPr/>
          <a:lstStyle/>
          <a:p>
            <a:r>
              <a:rPr lang="ru-RU" sz="2800" dirty="0"/>
              <a:t>Обучение учащихся грамотному, зрелому </a:t>
            </a:r>
            <a:r>
              <a:rPr lang="ru-RU" sz="2800" dirty="0" smtClean="0"/>
              <a:t>чтению – это </a:t>
            </a:r>
            <a:r>
              <a:rPr lang="ru-RU" sz="2800" b="1" dirty="0" smtClean="0"/>
              <a:t>процесс </a:t>
            </a:r>
            <a:r>
              <a:rPr lang="ru-RU" sz="2800" b="1" dirty="0"/>
              <a:t>восприятия и активной переработки информации:</a:t>
            </a:r>
            <a:r>
              <a:rPr lang="ru-RU" sz="2800" dirty="0"/>
              <a:t/>
            </a:r>
            <a:br>
              <a:rPr lang="ru-RU" sz="2800" dirty="0"/>
            </a:br>
            <a:endParaRPr lang="ru-RU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267" y="1853247"/>
            <a:ext cx="5317597" cy="4594822"/>
          </a:xfrm>
        </p:spPr>
      </p:pic>
      <p:sp>
        <p:nvSpPr>
          <p:cNvPr id="11" name="Прямоугольник 10"/>
          <p:cNvSpPr/>
          <p:nvPr/>
        </p:nvSpPr>
        <p:spPr>
          <a:xfrm>
            <a:off x="646112" y="1853248"/>
            <a:ext cx="5229756" cy="45948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Смысловая обработка текста:</a:t>
            </a:r>
          </a:p>
          <a:p>
            <a:pPr algn="ctr"/>
            <a:endParaRPr lang="ru-RU" sz="2400" b="1" dirty="0"/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- выделение информации;</a:t>
            </a:r>
          </a:p>
          <a:p>
            <a:pPr marL="285750" indent="-285750" algn="ctr">
              <a:buFontTx/>
              <a:buChar char="-"/>
            </a:pPr>
            <a:r>
              <a:rPr lang="ru-RU" sz="2400" b="1" dirty="0" smtClean="0"/>
              <a:t>организация;</a:t>
            </a:r>
          </a:p>
          <a:p>
            <a:pPr marL="285750" indent="-285750" algn="ctr">
              <a:buFontTx/>
              <a:buChar char="-"/>
            </a:pPr>
            <a:r>
              <a:rPr lang="ru-RU" sz="2400" b="1" dirty="0" smtClean="0"/>
              <a:t>предвосхищение;</a:t>
            </a:r>
          </a:p>
          <a:p>
            <a:pPr marL="285750" indent="-285750" algn="ctr">
              <a:buFontTx/>
              <a:buChar char="-"/>
            </a:pPr>
            <a:r>
              <a:rPr lang="ru-RU" sz="2400" b="1" dirty="0" smtClean="0"/>
              <a:t>обобщение;</a:t>
            </a:r>
          </a:p>
          <a:p>
            <a:pPr marL="285750" indent="-285750" algn="ctr">
              <a:buFontTx/>
              <a:buChar char="-"/>
            </a:pPr>
            <a:r>
              <a:rPr lang="ru-RU" sz="2400" b="1" dirty="0" smtClean="0"/>
              <a:t>критическое осмысление;</a:t>
            </a:r>
          </a:p>
          <a:p>
            <a:pPr algn="ctr"/>
            <a:r>
              <a:rPr lang="ru-RU" sz="2400" b="1" dirty="0" smtClean="0"/>
              <a:t>- оценка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538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10919356" cy="1968749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2400" dirty="0"/>
              <a:t>В ходе </a:t>
            </a:r>
            <a:r>
              <a:rPr lang="ru-RU" sz="2400" b="1" dirty="0"/>
              <a:t>смыслового чтения</a:t>
            </a:r>
            <a:r>
              <a:rPr lang="ru-RU" sz="2400" dirty="0"/>
              <a:t> развивается </a:t>
            </a:r>
            <a:r>
              <a:rPr lang="ru-RU" sz="2400" u="sng" dirty="0"/>
              <a:t>умение членить </a:t>
            </a:r>
            <a:r>
              <a:rPr lang="ru-RU" sz="2400" dirty="0"/>
              <a:t>текст на смысловые куски и определяется связь между ними, </a:t>
            </a:r>
            <a:r>
              <a:rPr lang="ru-RU" sz="2400" u="sng" dirty="0"/>
              <a:t>находить</a:t>
            </a:r>
            <a:r>
              <a:rPr lang="ru-RU" sz="2400" dirty="0"/>
              <a:t> опорные слова, предложения, группировать излагаемые факты, ориентироваться в тексте.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81700" y="2603501"/>
            <a:ext cx="5410200" cy="3352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/>
              <a:t>Главные признаки текста:</a:t>
            </a:r>
          </a:p>
          <a:p>
            <a:pPr marL="0" indent="0">
              <a:buNone/>
            </a:pPr>
            <a:endParaRPr lang="ru-RU" sz="2800" b="1" dirty="0" smtClean="0"/>
          </a:p>
          <a:p>
            <a:pPr marL="0" indent="0">
              <a:buNone/>
            </a:pPr>
            <a:r>
              <a:rPr lang="ru-RU" sz="2800" b="1" dirty="0" smtClean="0"/>
              <a:t>*  связность;</a:t>
            </a:r>
          </a:p>
          <a:p>
            <a:pPr marL="0" indent="0">
              <a:buNone/>
            </a:pPr>
            <a:r>
              <a:rPr lang="ru-RU" sz="2800" b="1" dirty="0" smtClean="0"/>
              <a:t>*  единство;</a:t>
            </a:r>
          </a:p>
          <a:p>
            <a:pPr marL="0" indent="0">
              <a:buNone/>
            </a:pPr>
            <a:r>
              <a:rPr lang="ru-RU" sz="2800" b="1" dirty="0" smtClean="0"/>
              <a:t>*  целостность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2603501"/>
            <a:ext cx="45720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62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068" y="452717"/>
            <a:ext cx="7857066" cy="5931149"/>
          </a:xfrm>
        </p:spPr>
        <p:txBody>
          <a:bodyPr/>
          <a:lstStyle/>
          <a:p>
            <a:pPr algn="just"/>
            <a:r>
              <a:rPr lang="ru-RU" sz="3200" b="1" dirty="0" smtClean="0"/>
              <a:t>							</a:t>
            </a:r>
            <a:r>
              <a:rPr lang="ru-RU" sz="3200" b="1" i="1" dirty="0" smtClean="0">
                <a:solidFill>
                  <a:srgbClr val="FF0000"/>
                </a:solidFill>
              </a:rPr>
              <a:t>Уроки литературы</a:t>
            </a:r>
            <a:r>
              <a:rPr lang="ru-RU" sz="3200" b="1" i="1" dirty="0">
                <a:solidFill>
                  <a:srgbClr val="FF0000"/>
                </a:solidFill>
              </a:rPr>
              <a:t>…</a:t>
            </a:r>
            <a:r>
              <a:rPr lang="ru-RU" sz="3200" i="1" dirty="0">
                <a:solidFill>
                  <a:srgbClr val="FF0000"/>
                </a:solidFill>
              </a:rPr>
              <a:t>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Среди </a:t>
            </a:r>
            <a:r>
              <a:rPr lang="ru-RU" sz="3200" dirty="0"/>
              <a:t>прочих предметов школьного курса они стоят особняком, потому что знания, умения и навыки, которые являются целью овладения любой школьной дисциплиной, здесь, пожалуй, чуть-чуть уступают самому главному умению, не прописанному ни в каких образовательных стандартах, - </a:t>
            </a:r>
            <a:r>
              <a:rPr lang="ru-RU" sz="3200" b="1" i="1" dirty="0">
                <a:solidFill>
                  <a:srgbClr val="FF0000"/>
                </a:solidFill>
              </a:rPr>
              <a:t>умению быть человеком</a:t>
            </a:r>
            <a:r>
              <a:rPr lang="ru-RU" sz="3200" b="1" dirty="0">
                <a:solidFill>
                  <a:srgbClr val="FF0000"/>
                </a:solidFill>
              </a:rPr>
              <a:t>.</a:t>
            </a:r>
            <a:br>
              <a:rPr lang="ru-RU" sz="3200" b="1" dirty="0">
                <a:solidFill>
                  <a:srgbClr val="FF0000"/>
                </a:solidFill>
              </a:rPr>
            </a:b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667" y="193920"/>
            <a:ext cx="3345074" cy="442887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388" y="4216400"/>
            <a:ext cx="2839631" cy="252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63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290</TotalTime>
  <Words>1061</Words>
  <Application>Microsoft Office PowerPoint</Application>
  <PresentationFormat>Широкоэкранный</PresentationFormat>
  <Paragraphs>93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Wingdings 3</vt:lpstr>
      <vt:lpstr>Ион</vt:lpstr>
      <vt:lpstr> Смысловое прочтение текста</vt:lpstr>
      <vt:lpstr>Книгу читаешь, как на крыльях летаешь.</vt:lpstr>
      <vt:lpstr>Презентация PowerPoint</vt:lpstr>
      <vt:lpstr>Работа с текстом на уроках русского языка и литературы – одно из условий развития творческого потенциала учащихся, пополнения их словарного запаса, улучшения качества речи, эта работа включает в себя, прежде всего, смысловое чтение.  </vt:lpstr>
      <vt:lpstr>Андре Моруа: «Книга дает возможность человеку подняться над самим собой».                </vt:lpstr>
      <vt:lpstr> Как развивать речь и мышление учащихся?</vt:lpstr>
      <vt:lpstr>Обучение учащихся грамотному, зрелому чтению – это процесс восприятия и активной переработки информации: </vt:lpstr>
      <vt:lpstr> В ходе смыслового чтения развивается умение членить текст на смысловые куски и определяется связь между ними, находить опорные слова, предложения, группировать излагаемые факты, ориентироваться в тексте. </vt:lpstr>
      <vt:lpstr>       Уроки литературы…  Среди прочих предметов школьного курса они стоят особняком, потому что знания, умения и навыки, которые являются целью овладения любой школьной дисциплиной, здесь, пожалуй, чуть-чуть уступают самому главному умению, не прописанному ни в каких образовательных стандартах, - умению быть человеком. </vt:lpstr>
      <vt:lpstr>Академический час  -  праздник мысли, поединок позиций, интересный диалог, колодец души, поиск истины…  </vt:lpstr>
      <vt:lpstr>Каждый ребенок есть в известной степени гений.              Шопенгауэр</vt:lpstr>
      <vt:lpstr>Презентация PowerPoint</vt:lpstr>
      <vt:lpstr>Технология опыта. </vt:lpstr>
      <vt:lpstr>Какие же признаки текста должны быть усвоены на уроках русского языка? </vt:lpstr>
      <vt:lpstr> Опора на текст как речеведческое понятие  </vt:lpstr>
      <vt:lpstr>Презентация PowerPoint</vt:lpstr>
      <vt:lpstr>  Заглядывал я в старь в  Академический словарь.        А.С.Пушкин</vt:lpstr>
      <vt:lpstr>НАКАЗ РОДИТЕЛЯМ: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Анна</cp:lastModifiedBy>
  <cp:revision>39</cp:revision>
  <dcterms:created xsi:type="dcterms:W3CDTF">2014-10-18T04:39:38Z</dcterms:created>
  <dcterms:modified xsi:type="dcterms:W3CDTF">2014-10-18T09:43:39Z</dcterms:modified>
</cp:coreProperties>
</file>