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23"/>
  </p:notesMasterIdLst>
  <p:sldIdLst>
    <p:sldId id="256" r:id="rId2"/>
    <p:sldId id="270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8" r:id="rId17"/>
    <p:sldId id="271" r:id="rId18"/>
    <p:sldId id="272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5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3B9E-F88D-4284-B3E0-88A78384A3D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9DEA-60E1-48E6-A676-0EBCFFCCF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5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9DEA-60E1-48E6-A676-0EBCFFCCFA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8B0F70-D073-43E2-861A-F5124A60FF5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6E825B-3197-4AB5-9882-E52228F0A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ks-NbCHUns" TargetMode="External"/><Relationship Id="rId3" Type="http://schemas.openxmlformats.org/officeDocument/2006/relationships/hyperlink" Target="http://files.school-collection.edu.ru/dlrstore/d542245c-dcdd-a81b-5d26-664711c4cbc6/1011790A.htm" TargetMode="External"/><Relationship Id="rId7" Type="http://schemas.openxmlformats.org/officeDocument/2006/relationships/hyperlink" Target="http://www.youtube.com/watch?v=S0qao2xIN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7tM9sgilRA" TargetMode="External"/><Relationship Id="rId5" Type="http://schemas.openxmlformats.org/officeDocument/2006/relationships/hyperlink" Target="https://www.youtube.com/watch?v=pw-J7GbwNV4" TargetMode="External"/><Relationship Id="rId4" Type="http://schemas.openxmlformats.org/officeDocument/2006/relationships/hyperlink" Target="http://files.school-collection.edu.ru/dlrstore/955e2b47-3f80-4a0d-aac1-c4f4c6eca826/%5bCIVSal1011_10-02-06%5d_%5bTD_144%5d.html" TargetMode="External"/><Relationship Id="rId9" Type="http://schemas.openxmlformats.org/officeDocument/2006/relationships/hyperlink" Target="http://www.youtube.com/watch?v=8Ay2I7py3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8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ru.wikipedia.org/wiki/1596" TargetMode="External"/><Relationship Id="rId4" Type="http://schemas.openxmlformats.org/officeDocument/2006/relationships/hyperlink" Target="http://ru.wikipedia.org/wiki/15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8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ru.wikipedia.org/wiki/%D0%A1%D1%82%D1%80%D0%B0%D1%82%D1%84%D0%BE%D1%80%D0%B4-%D0%BD%D0%B0-%D0%AD%D0%B9%D0%B2%D0%BE%D0%BD%D0%B5" TargetMode="External"/><Relationship Id="rId4" Type="http://schemas.openxmlformats.org/officeDocument/2006/relationships/hyperlink" Target="http://ru.wikipedia.org/wiki/16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Блог\Рисунок1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786322"/>
            <a:ext cx="4286280" cy="1857388"/>
          </a:xfrm>
        </p:spPr>
        <p:txBody>
          <a:bodyPr/>
          <a:lstStyle/>
          <a:p>
            <a:r>
              <a:rPr lang="en-US" sz="4400" b="1" i="1" dirty="0" smtClean="0">
                <a:solidFill>
                  <a:schemeClr val="tx1"/>
                </a:solidFill>
                <a:latin typeface="Monotype Corsiva" pitchFamily="66" charset="0"/>
              </a:rPr>
              <a:t>William Shakespeare</a:t>
            </a:r>
            <a:r>
              <a:rPr lang="ru-RU" sz="4400" b="1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1564-1616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6ekspi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4744" y="2143116"/>
            <a:ext cx="1654175" cy="22098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214686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В Лондоне </a:t>
            </a:r>
            <a:r>
              <a:rPr lang="ru-RU" sz="2400" b="1" dirty="0" smtClean="0">
                <a:solidFill>
                  <a:srgbClr val="FFFF00"/>
                </a:solidFill>
              </a:rPr>
              <a:t>Шекспир</a:t>
            </a:r>
            <a:r>
              <a:rPr lang="ru-RU" sz="2400" b="1" dirty="0" smtClean="0"/>
              <a:t> сменил несколько профессий и только в 1594</a:t>
            </a:r>
          </a:p>
          <a:p>
            <a:pPr algn="ctr">
              <a:buFontTx/>
              <a:buNone/>
            </a:pPr>
            <a:r>
              <a:rPr lang="ru-RU" sz="2400" b="1" dirty="0" smtClean="0"/>
              <a:t>   окончательно связал свою судьбу лондонским театра </a:t>
            </a:r>
            <a:r>
              <a:rPr lang="ru-RU" sz="2400" b="1" dirty="0" err="1" smtClean="0">
                <a:solidFill>
                  <a:srgbClr val="FFFF00"/>
                </a:solidFill>
              </a:rPr>
              <a:t>The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Globe</a:t>
            </a:r>
            <a:r>
              <a:rPr lang="ru-RU" sz="2400" b="1" dirty="0" smtClean="0">
                <a:solidFill>
                  <a:srgbClr val="FFFF00"/>
                </a:solidFill>
              </a:rPr>
              <a:t> - </a:t>
            </a:r>
            <a:r>
              <a:rPr lang="ru-RU" sz="2400" b="1" i="1" dirty="0" smtClean="0">
                <a:solidFill>
                  <a:srgbClr val="FFFF00"/>
                </a:solidFill>
              </a:rPr>
              <a:t>Глобус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smtClean="0"/>
              <a:t>где он играл сам и для которого он писал пьесы. Шекспир был также одним из его владельцев, внеся свою часть средств на покрытие строительных расходов. Театр с таким названием открылся в </a:t>
            </a:r>
            <a:r>
              <a:rPr lang="ru-RU" sz="2400" b="1" u="sng" dirty="0" smtClean="0">
                <a:solidFill>
                  <a:srgbClr val="FFFF00"/>
                </a:solidFill>
              </a:rPr>
              <a:t>1599 году.</a:t>
            </a:r>
            <a:endParaRPr lang="ru-RU" sz="24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6" descr="000074_6547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66"/>
            <a:ext cx="2895600" cy="2857520"/>
          </a:xfrm>
          <a:prstGeom prst="rect">
            <a:avLst/>
          </a:prstGeom>
          <a:noFill/>
        </p:spPr>
      </p:pic>
      <p:pic>
        <p:nvPicPr>
          <p:cNvPr id="5" name="Picture 6" descr="Glob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488" y="0"/>
            <a:ext cx="3425594" cy="2571744"/>
          </a:xfrm>
          <a:prstGeom prst="rect">
            <a:avLst/>
          </a:prstGeom>
          <a:noFill/>
          <a:ln/>
        </p:spPr>
      </p:pic>
      <p:pic>
        <p:nvPicPr>
          <p:cNvPr id="23560" name="Picture 8" descr="http://upload.wikimedia.org/wikipedia/commons/thumb/d/d6/TheGlobe01_ST_02.jpg/220px-TheGlobe01_ST_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85728"/>
            <a:ext cx="252412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04591b4f09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8348690" cy="626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mytracklist.com/newmuz/images/aac2b48ae9eaf1eacc98f909654b10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928670"/>
            <a:ext cx="5381625" cy="5353051"/>
          </a:xfrm>
          <a:prstGeom prst="rect">
            <a:avLst/>
          </a:prstGeom>
          <a:noFill/>
        </p:spPr>
      </p:pic>
      <p:pic>
        <p:nvPicPr>
          <p:cNvPr id="5124" name="Picture 4" descr="http://stat16.privet.ru/lr/0b0803698c084fbf38d1933262fed5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0"/>
            <a:ext cx="2928958" cy="2869788"/>
          </a:xfrm>
          <a:prstGeom prst="rect">
            <a:avLst/>
          </a:prstGeom>
          <a:noFill/>
        </p:spPr>
      </p:pic>
      <p:pic>
        <p:nvPicPr>
          <p:cNvPr id="5126" name="Picture 6" descr="http://i46.beon.ru/97/52/955297/50/66645850/4d45c16209e79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14290"/>
            <a:ext cx="4400581" cy="2714644"/>
          </a:xfrm>
          <a:prstGeom prst="rect">
            <a:avLst/>
          </a:prstGeom>
          <a:noFill/>
        </p:spPr>
      </p:pic>
      <p:pic>
        <p:nvPicPr>
          <p:cNvPr id="5128" name="Picture 8" descr="http://g.io.ua/img_aa/large/0887/21/088721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928934"/>
            <a:ext cx="2928958" cy="3929066"/>
          </a:xfrm>
          <a:prstGeom prst="rect">
            <a:avLst/>
          </a:prstGeom>
          <a:noFill/>
        </p:spPr>
      </p:pic>
      <p:pic>
        <p:nvPicPr>
          <p:cNvPr id="5130" name="Picture 10" descr="http://www.fotogramas.es/var/ezflow_site/storage/images/media/imagenes/cinefilia/los-10/las-10-mejores-adaptaciones-de-romeo-y-julieta/2-romeo-y-julieta-de-franco-zeffirelli-1968/6397400-1-esl-ES/2-Romeo-y-Julieta-de-Franco-Zeffirelli-1968_principalGaleriaApaisad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3071810"/>
            <a:ext cx="357186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s3.timetoast.com/public/uploads/photos/1398692/Cover.jpg?12977057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714488"/>
            <a:ext cx="4686300" cy="4000528"/>
          </a:xfrm>
          <a:prstGeom prst="rect">
            <a:avLst/>
          </a:prstGeom>
          <a:noFill/>
        </p:spPr>
      </p:pic>
      <p:pic>
        <p:nvPicPr>
          <p:cNvPr id="4100" name="Picture 4" descr="http://www.toptenz.net/wp-content/uploads/2012/03/hamlet-570x4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214810" cy="3571900"/>
          </a:xfrm>
          <a:prstGeom prst="rect">
            <a:avLst/>
          </a:prstGeom>
          <a:noFill/>
        </p:spPr>
      </p:pic>
      <p:pic>
        <p:nvPicPr>
          <p:cNvPr id="4104" name="Picture 8" descr="http://interccect.files.wordpress.com/2013/03/hamlet-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500042"/>
            <a:ext cx="4071966" cy="3714776"/>
          </a:xfrm>
          <a:prstGeom prst="rect">
            <a:avLst/>
          </a:prstGeom>
          <a:noFill/>
        </p:spPr>
      </p:pic>
      <p:pic>
        <p:nvPicPr>
          <p:cNvPr id="4108" name="Picture 12" descr="http://i1107.photobucket.com/albums/h391/xmurat/2266067ded3c2451378f5391b28ec3a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3643314"/>
            <a:ext cx="4572000" cy="3214686"/>
          </a:xfrm>
          <a:prstGeom prst="rect">
            <a:avLst/>
          </a:prstGeom>
          <a:noFill/>
        </p:spPr>
      </p:pic>
      <p:pic>
        <p:nvPicPr>
          <p:cNvPr id="4110" name="Picture 14" descr=" 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3390900"/>
            <a:ext cx="47625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King Le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000372"/>
            <a:ext cx="2928958" cy="2676527"/>
          </a:xfrm>
          <a:prstGeom prst="rect">
            <a:avLst/>
          </a:prstGeom>
          <a:noFill/>
        </p:spPr>
      </p:pic>
      <p:pic>
        <p:nvPicPr>
          <p:cNvPr id="3078" name="Picture 6" descr="http://img1.liveinternet.ru/images/attach/c/8/101/858/101858093_0012008Korolli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3857652" cy="3431687"/>
          </a:xfrm>
          <a:prstGeom prst="rect">
            <a:avLst/>
          </a:prstGeom>
          <a:noFill/>
        </p:spPr>
      </p:pic>
      <p:pic>
        <p:nvPicPr>
          <p:cNvPr id="3080" name="Picture 8" descr="http://www.oil-painting-reproduction.com/n/250001-250500/250332/reproductions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357166"/>
            <a:ext cx="350043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299034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William Shakespeare was born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1560; b) 1564; c) 1574.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William Shakespeare left school when he was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15; b) 12;               c) 14.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09600" indent="-60960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How old was William Shakespeare</a:t>
            </a:r>
            <a:endPara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 got married?</a:t>
            </a:r>
            <a:endPara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17; b) 18; c) 19.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William and Anne had … children.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1; b) 2; c) 3.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Where was Shakespeare born?</a:t>
            </a:r>
          </a:p>
          <a:p>
            <a:pPr marL="609600" indent="-609600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a) London; b) Stratford-on-Avon; c) Cambridge.</a:t>
            </a:r>
          </a:p>
          <a:p>
            <a:pPr marL="609600" indent="-609600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6. When did he die?</a:t>
            </a:r>
          </a:p>
          <a:p>
            <a:pPr marL="609600" indent="-609600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a) 1606     b) 1616     c) 1626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28926" y="571480"/>
            <a:ext cx="357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Who Said That?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357298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To be, or not to be, that is the question</a:t>
            </a:r>
          </a:p>
          <a:p>
            <a:pPr>
              <a:buFontTx/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 A. Othello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B. Romeo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C. Hamlet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428604"/>
            <a:ext cx="357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Who Said That?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071546"/>
            <a:ext cx="521497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What's in a name? That which we call a rose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by any other name would smell as sweet. 	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</a:t>
            </a:r>
            <a:r>
              <a:rPr lang="ru-RU" sz="3200" b="1" dirty="0" smtClean="0">
                <a:solidFill>
                  <a:srgbClr val="FFFF00"/>
                </a:solidFill>
              </a:rPr>
              <a:t>   </a:t>
            </a:r>
            <a:r>
              <a:rPr lang="en-US" sz="3200" b="1" dirty="0" smtClean="0">
                <a:solidFill>
                  <a:srgbClr val="FFFF00"/>
                </a:solidFill>
              </a:rPr>
              <a:t>A. Ophelia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	B. Juliet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	C. Lady Macbeth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	D. </a:t>
            </a:r>
            <a:r>
              <a:rPr lang="en-US" sz="3200" b="1" dirty="0" err="1" smtClean="0">
                <a:solidFill>
                  <a:srgbClr val="FFFF00"/>
                </a:solidFill>
              </a:rPr>
              <a:t>Cordelia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57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Who Said That?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85794"/>
            <a:ext cx="67151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But, soft! what light through yonder window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breaks? It is the east, and Juliet is the sun.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A. Hamlet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B. Romeo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C. Othello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en-US" sz="3200" b="1" dirty="0" smtClean="0">
                <a:solidFill>
                  <a:srgbClr val="FFFF00"/>
                </a:solidFill>
              </a:rPr>
              <a:t>D. King Lear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14546" y="714356"/>
            <a:ext cx="600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the world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a stage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all the men and women merely players;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have their exits and their entrances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one man in his time plays many parts. 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4612" y="3577382"/>
            <a:ext cx="464347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великое </a:t>
            </a:r>
            <a:r>
              <a:rPr kumimoji="0" lang="ru-RU" sz="2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созданье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человек!</a:t>
            </a: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благороден разумом!</a:t>
            </a: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бесконечен способностями!</a:t>
            </a: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Краса вселенной! Венец всего живущего!</a:t>
            </a: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0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00166" y="357166"/>
            <a:ext cx="6472254" cy="598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500042"/>
            <a:ext cx="214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Список литературы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http://files.school-collection.edu.ru/dlrstore/d542245c-dcdd-a81b-5d26-664711c4cbc6/1011790A.htm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http://files.school-collection.edu.ru/dlrstore/955e2b47-3f80-4a0d-aac1-c4f4c6eca826/%5BCIVSal1011_10-02-06%5D_%5BTD_144%5D.html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https://www.youtube.com/watch?v=pw-J7GbwNV4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видео В. Шекспир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https://www.youtube.com/watch?v=47tM9sgilRA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видео В. Шекспир (русский)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http://www.youtube.com/watch?v=S0qao2xINsE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видео Ромео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Джульета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http://www.youtube.com/watch?v=5ks-NbCHUns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 Монолог Гамлета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http://www.youtube.com/watch?v=8Ay2I7py3Og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214291"/>
            <a:ext cx="378618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Шекспир родился в маленьком провинциальном городке </a:t>
            </a:r>
            <a:r>
              <a:rPr lang="ru-RU" sz="2800" b="1" dirty="0" err="1" smtClean="0">
                <a:solidFill>
                  <a:srgbClr val="FFFF00"/>
                </a:solidFill>
              </a:rPr>
              <a:t>Стратфорте</a:t>
            </a:r>
            <a:r>
              <a:rPr lang="ru-RU" sz="2800" b="1" dirty="0" smtClean="0">
                <a:solidFill>
                  <a:srgbClr val="FFFF00"/>
                </a:solidFill>
              </a:rPr>
              <a:t>, расположенном на реке </a:t>
            </a:r>
            <a:r>
              <a:rPr lang="ru-RU" sz="2800" b="1" dirty="0" err="1" smtClean="0">
                <a:solidFill>
                  <a:srgbClr val="FFFF00"/>
                </a:solidFill>
              </a:rPr>
              <a:t>Эйвон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</a:p>
          <a:p>
            <a:endParaRPr lang="ru-RU" sz="2800" b="1" dirty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Отец Шекспира был состоятельным ремесленником и торговцем. Свое детство Шекспир провел среди простых людей, глубоко усвоив живой народный язык.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04"/>
            <a:ext cx="35719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Уильям Шекспир,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отец Джон Шекспир,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</a:rPr>
              <a:t>мать Мария </a:t>
            </a:r>
            <a:r>
              <a:rPr lang="ru-RU" sz="2800" b="1" dirty="0" err="1" smtClean="0">
                <a:solidFill>
                  <a:srgbClr val="FFFF00"/>
                </a:solidFill>
              </a:rPr>
              <a:t>Арден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4" descr="lif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285992"/>
            <a:ext cx="31083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Unbenannt -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429124" y="2000240"/>
            <a:ext cx="1785950" cy="10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Stratford%20Shakespeare%20Hou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000240"/>
            <a:ext cx="857256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85725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sz="1600" dirty="0"/>
          </a:p>
          <a:p>
            <a:pPr algn="ctr">
              <a:lnSpc>
                <a:spcPct val="80000"/>
              </a:lnSpc>
              <a:defRPr/>
            </a:pPr>
            <a:r>
              <a:rPr lang="en-US" sz="3200" b="1" i="1" dirty="0" smtClean="0"/>
              <a:t>Shakespeare’s </a:t>
            </a:r>
            <a:r>
              <a:rPr lang="en-US" sz="3200" b="1" i="1" dirty="0"/>
              <a:t>birthplace in </a:t>
            </a:r>
            <a:r>
              <a:rPr lang="en-US" sz="3200" b="1" i="1" dirty="0">
                <a:solidFill>
                  <a:srgbClr val="FFFF00"/>
                </a:solidFill>
              </a:rPr>
              <a:t>Henley Street</a:t>
            </a:r>
            <a:r>
              <a:rPr lang="en-US" sz="3200" b="1" i="1" dirty="0"/>
              <a:t>. John </a:t>
            </a:r>
            <a:r>
              <a:rPr lang="en-US" sz="3200" b="1" i="1" dirty="0" smtClean="0"/>
              <a:t>Shakespeare</a:t>
            </a:r>
            <a:r>
              <a:rPr lang="ru-RU" sz="3200" b="1" i="1" dirty="0" smtClean="0"/>
              <a:t>, </a:t>
            </a:r>
            <a:r>
              <a:rPr lang="en-US" sz="3200" b="1" i="1" dirty="0" smtClean="0"/>
              <a:t>his dad, </a:t>
            </a:r>
            <a:r>
              <a:rPr lang="en-US" sz="3200" b="1" i="1" dirty="0"/>
              <a:t>lived and kept his shop in this house. His eight children were born here. Two of them died young.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Shakespeare's School: the Elizabethan schoolroo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214530"/>
            <a:ext cx="8429684" cy="44291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Начальное образование будущий драматург получил в грамматической школе Стратфорда, где главным предметом изучения были древние языки. Здесь Шекспир усвоил латынь и древнегреческий. На этом его официальное образование закончилось, так как  с четырнадцатилетнего возраста он был вынужден помогать отцу в делах.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357166"/>
            <a:ext cx="72152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7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he17272518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714620"/>
            <a:ext cx="36512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FF00"/>
                </a:solidFill>
              </a:rPr>
              <a:t>However,</a:t>
            </a:r>
            <a:r>
              <a:rPr lang="ru-RU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smtClean="0">
                <a:solidFill>
                  <a:srgbClr val="FFFF00"/>
                </a:solidFill>
              </a:rPr>
              <a:t>W. Shakespeare has become a very educated man for his time, constantly engaged in self-education, supplementing the missing knowledge by reading books.</a:t>
            </a:r>
            <a:endParaRPr lang="ru-RU" sz="2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 возрасте </a:t>
            </a:r>
            <a:r>
              <a:rPr lang="en-US" sz="2800" b="1" i="1" dirty="0" smtClean="0">
                <a:solidFill>
                  <a:srgbClr val="FFFF00"/>
                </a:solidFill>
              </a:rPr>
              <a:t>18  </a:t>
            </a:r>
            <a:r>
              <a:rPr lang="ru-RU" sz="2800" b="1" i="1" dirty="0" smtClean="0">
                <a:solidFill>
                  <a:srgbClr val="FFFF00"/>
                </a:solidFill>
              </a:rPr>
              <a:t>лет Шекспир женился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на</a:t>
            </a:r>
            <a:r>
              <a:rPr lang="ru-RU" sz="2800" dirty="0" smtClean="0"/>
              <a:t> </a:t>
            </a:r>
            <a:r>
              <a:rPr lang="ru-RU" sz="2800" dirty="0"/>
              <a:t>Энн </a:t>
            </a:r>
            <a:r>
              <a:rPr lang="ru-RU" sz="2800" b="1" dirty="0" err="1" smtClean="0"/>
              <a:t>Хэтауэй</a:t>
            </a:r>
            <a:r>
              <a:rPr lang="ru-RU" sz="2800" b="1" dirty="0" smtClean="0"/>
              <a:t>. </a:t>
            </a:r>
            <a:r>
              <a:rPr lang="ru-RU" sz="2800" dirty="0" smtClean="0"/>
              <a:t>В </a:t>
            </a:r>
            <a:r>
              <a:rPr lang="ru-RU" sz="2800" dirty="0"/>
              <a:t>момент брака Энн была беременна старшей дочерью </a:t>
            </a:r>
            <a:r>
              <a:rPr lang="ru-RU" sz="2800" dirty="0" err="1"/>
              <a:t>Сюзанной</a:t>
            </a:r>
            <a:r>
              <a:rPr lang="ru-RU" sz="2800" dirty="0"/>
              <a:t>, которая родилась  </a:t>
            </a:r>
            <a:r>
              <a:rPr lang="ru-RU" sz="2800" dirty="0" smtClean="0">
                <a:hlinkClick r:id="rId3" tooltip="1583"/>
              </a:rPr>
              <a:t>1583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 </a:t>
            </a:r>
            <a:r>
              <a:rPr lang="ru-RU" sz="2800" dirty="0">
                <a:hlinkClick r:id="rId4" tooltip="1585"/>
              </a:rPr>
              <a:t>1585</a:t>
            </a:r>
            <a:r>
              <a:rPr lang="ru-RU" sz="2800" dirty="0"/>
              <a:t> </a:t>
            </a:r>
            <a:r>
              <a:rPr lang="ru-RU" sz="2800" dirty="0" smtClean="0"/>
              <a:t>Энн </a:t>
            </a:r>
            <a:r>
              <a:rPr lang="ru-RU" sz="2800" dirty="0"/>
              <a:t>родила Уильяму близнецов — </a:t>
            </a:r>
            <a:r>
              <a:rPr lang="ru-RU" sz="2800" dirty="0" err="1"/>
              <a:t>Хэмнета</a:t>
            </a:r>
            <a:r>
              <a:rPr lang="ru-RU" sz="2800" dirty="0"/>
              <a:t> и </a:t>
            </a:r>
            <a:r>
              <a:rPr lang="ru-RU" sz="2800" dirty="0" err="1"/>
              <a:t>Джудит</a:t>
            </a:r>
            <a:r>
              <a:rPr lang="ru-RU" sz="2800" dirty="0"/>
              <a:t>. Сын </a:t>
            </a:r>
            <a:r>
              <a:rPr lang="ru-RU" sz="2800" dirty="0" err="1"/>
              <a:t>Хэмнет</a:t>
            </a:r>
            <a:r>
              <a:rPr lang="ru-RU" sz="2800" dirty="0"/>
              <a:t> умер в 11-летнем возрасте в </a:t>
            </a:r>
            <a:r>
              <a:rPr lang="ru-RU" sz="2800" dirty="0">
                <a:hlinkClick r:id="rId5" tooltip="1596"/>
              </a:rPr>
              <a:t>1596</a:t>
            </a:r>
            <a:r>
              <a:rPr lang="ru-RU" sz="2800" dirty="0"/>
              <a:t>, а обе дочери пережили отца, как и сама Энн.</a:t>
            </a:r>
          </a:p>
          <a:p>
            <a:endParaRPr lang="ru-RU" sz="2800" dirty="0"/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172" name="Picture 4" descr="http://upload.wikimedia.org/wikipedia/commons/thumb/4/44/Anne_Hathaway_house_2007.JPG/300px-Anne_Hathaway_house_20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0"/>
            <a:ext cx="277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Дом Анны </a:t>
            </a:r>
            <a:r>
              <a:rPr lang="ru-RU" sz="2400" b="1" dirty="0" err="1" smtClean="0">
                <a:solidFill>
                  <a:srgbClr val="FFFF00"/>
                </a:solidFill>
              </a:rPr>
              <a:t>Хэтауэй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Блог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1142984"/>
            <a:ext cx="628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период с </a:t>
            </a:r>
            <a:r>
              <a:rPr lang="ru-RU" sz="2600" dirty="0" smtClean="0">
                <a:hlinkClick r:id="rId3" tooltip="1586"/>
              </a:rPr>
              <a:t>1586</a:t>
            </a:r>
            <a:r>
              <a:rPr lang="ru-RU" sz="2600" dirty="0" smtClean="0"/>
              <a:t> по </a:t>
            </a:r>
            <a:r>
              <a:rPr lang="ru-RU" sz="2600" dirty="0" smtClean="0">
                <a:hlinkClick r:id="rId4" tooltip="1613"/>
              </a:rPr>
              <a:t>1613</a:t>
            </a:r>
            <a:r>
              <a:rPr lang="ru-RU" sz="2600" dirty="0" smtClean="0"/>
              <a:t> Шекспир жил в Лондоне </a:t>
            </a:r>
            <a:r>
              <a:rPr lang="ru-RU" sz="2600" b="1" i="1" dirty="0" smtClean="0">
                <a:solidFill>
                  <a:srgbClr val="FFFF00"/>
                </a:solidFill>
              </a:rPr>
              <a:t>в поисках заработка. 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/>
          </a:p>
          <a:p>
            <a:endParaRPr lang="ru-RU" sz="2600" dirty="0"/>
          </a:p>
          <a:p>
            <a:pPr algn="ctr"/>
            <a:endParaRPr lang="ru-RU" sz="2600" dirty="0" smtClean="0"/>
          </a:p>
          <a:p>
            <a:pPr algn="ctr"/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r>
              <a:rPr lang="ru-RU" sz="2600" dirty="0" smtClean="0"/>
              <a:t>Жена его осталась в </a:t>
            </a:r>
            <a:r>
              <a:rPr lang="ru-RU" sz="2600" dirty="0" err="1" smtClean="0">
                <a:hlinkClick r:id="rId5" tooltip="Стратфорд-на-Эйвоне"/>
              </a:rPr>
              <a:t>Стратфорде</a:t>
            </a:r>
            <a:r>
              <a:rPr lang="ru-RU" sz="2600" dirty="0" smtClean="0"/>
              <a:t>, лишь последние 3 года они вновь провели вместе. Энн Шекспир прожила во вдовстве семь лет и умерла 6 августа 1623 г.</a:t>
            </a:r>
            <a:endParaRPr lang="ru-RU" sz="2600" dirty="0"/>
          </a:p>
        </p:txBody>
      </p:sp>
      <p:pic>
        <p:nvPicPr>
          <p:cNvPr id="8196" name="Picture 4" descr="http://www.romeo-and-juliet.ru/images/shakespear/1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2000240"/>
            <a:ext cx="77533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634</TotalTime>
  <Words>437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William Shakespeare 1564-1616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71</cp:revision>
  <dcterms:created xsi:type="dcterms:W3CDTF">2014-03-30T07:47:43Z</dcterms:created>
  <dcterms:modified xsi:type="dcterms:W3CDTF">2014-10-28T14:37:54Z</dcterms:modified>
</cp:coreProperties>
</file>