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142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129.xml" ContentType="application/vnd.openxmlformats-officedocument.presentationml.slide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136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slides/slide143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3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s/slide119.xml" ContentType="application/vnd.openxmlformats-officedocument.presentationml.slide+xml"/>
  <Override PartName="/ppt/slides/slide139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117.xml" ContentType="application/vnd.openxmlformats-officedocument.presentationml.slide+xml"/>
  <Override PartName="/ppt/slides/slide126.xml" ContentType="application/vnd.openxmlformats-officedocument.presentationml.slide+xml"/>
  <Override PartName="/ppt/slides/slide128.xml" ContentType="application/vnd.openxmlformats-officedocument.presentationml.slide+xml"/>
  <Override PartName="/ppt/slides/slide137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slides/slide144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s/slide140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38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141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6"/>
  </p:handoutMasterIdLst>
  <p:sldIdLst>
    <p:sldId id="256" r:id="rId2"/>
    <p:sldId id="258" r:id="rId3"/>
    <p:sldId id="268" r:id="rId4"/>
    <p:sldId id="283" r:id="rId5"/>
    <p:sldId id="282" r:id="rId6"/>
    <p:sldId id="327" r:id="rId7"/>
    <p:sldId id="281" r:id="rId8"/>
    <p:sldId id="280" r:id="rId9"/>
    <p:sldId id="279" r:id="rId10"/>
    <p:sldId id="278" r:id="rId11"/>
    <p:sldId id="277" r:id="rId12"/>
    <p:sldId id="276" r:id="rId13"/>
    <p:sldId id="275" r:id="rId14"/>
    <p:sldId id="274" r:id="rId15"/>
    <p:sldId id="273" r:id="rId16"/>
    <p:sldId id="272" r:id="rId17"/>
    <p:sldId id="271" r:id="rId18"/>
    <p:sldId id="270" r:id="rId19"/>
    <p:sldId id="269" r:id="rId20"/>
    <p:sldId id="259" r:id="rId21"/>
    <p:sldId id="267" r:id="rId22"/>
    <p:sldId id="266" r:id="rId23"/>
    <p:sldId id="265" r:id="rId24"/>
    <p:sldId id="264" r:id="rId25"/>
    <p:sldId id="263" r:id="rId26"/>
    <p:sldId id="262" r:id="rId27"/>
    <p:sldId id="260" r:id="rId28"/>
    <p:sldId id="261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8" r:id="rId72"/>
    <p:sldId id="329" r:id="rId73"/>
    <p:sldId id="330" r:id="rId74"/>
    <p:sldId id="331" r:id="rId75"/>
    <p:sldId id="332" r:id="rId76"/>
    <p:sldId id="333" r:id="rId77"/>
    <p:sldId id="334" r:id="rId78"/>
    <p:sldId id="335" r:id="rId79"/>
    <p:sldId id="336" r:id="rId80"/>
    <p:sldId id="337" r:id="rId81"/>
    <p:sldId id="342" r:id="rId82"/>
    <p:sldId id="339" r:id="rId83"/>
    <p:sldId id="341" r:id="rId84"/>
    <p:sldId id="340" r:id="rId85"/>
    <p:sldId id="343" r:id="rId86"/>
    <p:sldId id="344" r:id="rId87"/>
    <p:sldId id="345" r:id="rId88"/>
    <p:sldId id="346" r:id="rId89"/>
    <p:sldId id="347" r:id="rId90"/>
    <p:sldId id="348" r:id="rId91"/>
    <p:sldId id="349" r:id="rId92"/>
    <p:sldId id="350" r:id="rId93"/>
    <p:sldId id="351" r:id="rId94"/>
    <p:sldId id="352" r:id="rId95"/>
    <p:sldId id="353" r:id="rId96"/>
    <p:sldId id="354" r:id="rId97"/>
    <p:sldId id="355" r:id="rId98"/>
    <p:sldId id="356" r:id="rId99"/>
    <p:sldId id="357" r:id="rId100"/>
    <p:sldId id="358" r:id="rId101"/>
    <p:sldId id="365" r:id="rId102"/>
    <p:sldId id="366" r:id="rId103"/>
    <p:sldId id="367" r:id="rId104"/>
    <p:sldId id="362" r:id="rId105"/>
    <p:sldId id="364" r:id="rId106"/>
    <p:sldId id="363" r:id="rId107"/>
    <p:sldId id="361" r:id="rId108"/>
    <p:sldId id="371" r:id="rId109"/>
    <p:sldId id="370" r:id="rId110"/>
    <p:sldId id="369" r:id="rId111"/>
    <p:sldId id="368" r:id="rId112"/>
    <p:sldId id="359" r:id="rId113"/>
    <p:sldId id="360" r:id="rId114"/>
    <p:sldId id="372" r:id="rId115"/>
    <p:sldId id="376" r:id="rId116"/>
    <p:sldId id="377" r:id="rId117"/>
    <p:sldId id="375" r:id="rId118"/>
    <p:sldId id="374" r:id="rId119"/>
    <p:sldId id="378" r:id="rId120"/>
    <p:sldId id="379" r:id="rId121"/>
    <p:sldId id="380" r:id="rId122"/>
    <p:sldId id="381" r:id="rId123"/>
    <p:sldId id="382" r:id="rId124"/>
    <p:sldId id="383" r:id="rId125"/>
    <p:sldId id="384" r:id="rId126"/>
    <p:sldId id="385" r:id="rId127"/>
    <p:sldId id="386" r:id="rId128"/>
    <p:sldId id="387" r:id="rId129"/>
    <p:sldId id="388" r:id="rId130"/>
    <p:sldId id="389" r:id="rId131"/>
    <p:sldId id="390" r:id="rId132"/>
    <p:sldId id="391" r:id="rId133"/>
    <p:sldId id="392" r:id="rId134"/>
    <p:sldId id="393" r:id="rId135"/>
    <p:sldId id="394" r:id="rId136"/>
    <p:sldId id="395" r:id="rId137"/>
    <p:sldId id="396" r:id="rId138"/>
    <p:sldId id="397" r:id="rId139"/>
    <p:sldId id="398" r:id="rId140"/>
    <p:sldId id="399" r:id="rId141"/>
    <p:sldId id="400" r:id="rId142"/>
    <p:sldId id="401" r:id="rId143"/>
    <p:sldId id="402" r:id="rId144"/>
    <p:sldId id="373" r:id="rId1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theme" Target="theme/theme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1C046-D4A7-4EAA-A4C8-E0C753B8E497}" type="datetimeFigureOut">
              <a:rPr lang="ru-RU" smtClean="0"/>
              <a:t>22.12.2010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8B8651-1A67-449B-8D05-185A221FD03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BBAF5B8-BD43-4E02-9D9A-262F51A0C812}" type="datetimeFigureOut">
              <a:rPr lang="ru-RU" smtClean="0"/>
              <a:pPr/>
              <a:t>22.12.2010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46065BF-CB3B-4957-AEE9-1E74871DB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F5B8-BD43-4E02-9D9A-262F51A0C812}" type="datetimeFigureOut">
              <a:rPr lang="ru-RU" smtClean="0"/>
              <a:pPr/>
              <a:t>22.12.2010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065BF-CB3B-4957-AEE9-1E74871DB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F5B8-BD43-4E02-9D9A-262F51A0C812}" type="datetimeFigureOut">
              <a:rPr lang="ru-RU" smtClean="0"/>
              <a:pPr/>
              <a:t>22.12.2010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065BF-CB3B-4957-AEE9-1E74871DB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BBAF5B8-BD43-4E02-9D9A-262F51A0C812}" type="datetimeFigureOut">
              <a:rPr lang="ru-RU" smtClean="0"/>
              <a:pPr/>
              <a:t>22.12.2010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46065BF-CB3B-4957-AEE9-1E74871DBC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BBAF5B8-BD43-4E02-9D9A-262F51A0C812}" type="datetimeFigureOut">
              <a:rPr lang="ru-RU" smtClean="0"/>
              <a:pPr/>
              <a:t>22.12.2010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46065BF-CB3B-4957-AEE9-1E74871DB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F5B8-BD43-4E02-9D9A-262F51A0C812}" type="datetimeFigureOut">
              <a:rPr lang="ru-RU" smtClean="0"/>
              <a:pPr/>
              <a:t>22.12.2010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065BF-CB3B-4957-AEE9-1E74871DBC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F5B8-BD43-4E02-9D9A-262F51A0C812}" type="datetimeFigureOut">
              <a:rPr lang="ru-RU" smtClean="0"/>
              <a:pPr/>
              <a:t>22.12.2010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065BF-CB3B-4957-AEE9-1E74871DBC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BAF5B8-BD43-4E02-9D9A-262F51A0C812}" type="datetimeFigureOut">
              <a:rPr lang="ru-RU" smtClean="0"/>
              <a:pPr/>
              <a:t>22.12.2010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6065BF-CB3B-4957-AEE9-1E74871DBC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F5B8-BD43-4E02-9D9A-262F51A0C812}" type="datetimeFigureOut">
              <a:rPr lang="ru-RU" smtClean="0"/>
              <a:pPr/>
              <a:t>22.12.2010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065BF-CB3B-4957-AEE9-1E74871DB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BBAF5B8-BD43-4E02-9D9A-262F51A0C812}" type="datetimeFigureOut">
              <a:rPr lang="ru-RU" smtClean="0"/>
              <a:pPr/>
              <a:t>22.12.2010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46065BF-CB3B-4957-AEE9-1E74871DBC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BAF5B8-BD43-4E02-9D9A-262F51A0C812}" type="datetimeFigureOut">
              <a:rPr lang="ru-RU" smtClean="0"/>
              <a:pPr/>
              <a:t>22.12.2010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6065BF-CB3B-4957-AEE9-1E74871DBC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BBAF5B8-BD43-4E02-9D9A-262F51A0C812}" type="datetimeFigureOut">
              <a:rPr lang="ru-RU" smtClean="0"/>
              <a:pPr/>
              <a:t>22.12.2010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46065BF-CB3B-4957-AEE9-1E74871DB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86.xml"/><Relationship Id="rId2" Type="http://schemas.openxmlformats.org/officeDocument/2006/relationships/slide" Target="slide8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88.xml"/><Relationship Id="rId4" Type="http://schemas.openxmlformats.org/officeDocument/2006/relationships/slide" Target="slide87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90.xml"/><Relationship Id="rId2" Type="http://schemas.openxmlformats.org/officeDocument/2006/relationships/slide" Target="slide8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92.xml"/><Relationship Id="rId4" Type="http://schemas.openxmlformats.org/officeDocument/2006/relationships/slide" Target="slide91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29.xm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slide" Target="slide12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94.xml"/><Relationship Id="rId2" Type="http://schemas.openxmlformats.org/officeDocument/2006/relationships/slide" Target="slide9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95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97.xml"/><Relationship Id="rId2" Type="http://schemas.openxmlformats.org/officeDocument/2006/relationships/slide" Target="slide9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99.xml"/><Relationship Id="rId4" Type="http://schemas.openxmlformats.org/officeDocument/2006/relationships/slide" Target="slide98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01.xml"/><Relationship Id="rId2" Type="http://schemas.openxmlformats.org/officeDocument/2006/relationships/slide" Target="slide10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03.xml"/><Relationship Id="rId2" Type="http://schemas.openxmlformats.org/officeDocument/2006/relationships/slide" Target="slide10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0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06.xml"/><Relationship Id="rId2" Type="http://schemas.openxmlformats.org/officeDocument/2006/relationships/slide" Target="slide10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107.xml"/><Relationship Id="rId4" Type="http://schemas.openxmlformats.org/officeDocument/2006/relationships/slide" Target="slide10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09.xml"/><Relationship Id="rId2" Type="http://schemas.openxmlformats.org/officeDocument/2006/relationships/slide" Target="slide1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12.xml"/><Relationship Id="rId2" Type="http://schemas.openxmlformats.org/officeDocument/2006/relationships/slide" Target="slide11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114.xml"/><Relationship Id="rId4" Type="http://schemas.openxmlformats.org/officeDocument/2006/relationships/slide" Target="slide1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9.xml"/><Relationship Id="rId18" Type="http://schemas.openxmlformats.org/officeDocument/2006/relationships/slide" Target="slide26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23.xml"/><Relationship Id="rId7" Type="http://schemas.openxmlformats.org/officeDocument/2006/relationships/slide" Target="slide8.xml"/><Relationship Id="rId12" Type="http://schemas.openxmlformats.org/officeDocument/2006/relationships/slide" Target="slide14.xml"/><Relationship Id="rId17" Type="http://schemas.openxmlformats.org/officeDocument/2006/relationships/slide" Target="slide15.xml"/><Relationship Id="rId25" Type="http://schemas.openxmlformats.org/officeDocument/2006/relationships/slide" Target="slide128.xml"/><Relationship Id="rId2" Type="http://schemas.openxmlformats.org/officeDocument/2006/relationships/slide" Target="slide3.xml"/><Relationship Id="rId16" Type="http://schemas.openxmlformats.org/officeDocument/2006/relationships/slide" Target="slide16.xml"/><Relationship Id="rId20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3.xml"/><Relationship Id="rId24" Type="http://schemas.openxmlformats.org/officeDocument/2006/relationships/slide" Target="slide20.xml"/><Relationship Id="rId5" Type="http://schemas.openxmlformats.org/officeDocument/2006/relationships/slide" Target="slide6.xml"/><Relationship Id="rId15" Type="http://schemas.openxmlformats.org/officeDocument/2006/relationships/slide" Target="slide17.xml"/><Relationship Id="rId23" Type="http://schemas.openxmlformats.org/officeDocument/2006/relationships/slide" Target="slide21.xml"/><Relationship Id="rId10" Type="http://schemas.openxmlformats.org/officeDocument/2006/relationships/slide" Target="slide12.xml"/><Relationship Id="rId19" Type="http://schemas.openxmlformats.org/officeDocument/2006/relationships/slide" Target="slide25.xml"/><Relationship Id="rId4" Type="http://schemas.openxmlformats.org/officeDocument/2006/relationships/slide" Target="slide5.xml"/><Relationship Id="rId9" Type="http://schemas.openxmlformats.org/officeDocument/2006/relationships/slide" Target="slide11.xml"/><Relationship Id="rId14" Type="http://schemas.openxmlformats.org/officeDocument/2006/relationships/slide" Target="slide18.xml"/><Relationship Id="rId22" Type="http://schemas.openxmlformats.org/officeDocument/2006/relationships/slide" Target="slide2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15.xml"/><Relationship Id="rId2" Type="http://schemas.openxmlformats.org/officeDocument/2006/relationships/slide" Target="slide11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2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24.xml"/><Relationship Id="rId2" Type="http://schemas.openxmlformats.org/officeDocument/2006/relationships/slide" Target="slide12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26.xml"/><Relationship Id="rId2" Type="http://schemas.openxmlformats.org/officeDocument/2006/relationships/slide" Target="slide12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2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34.xml"/><Relationship Id="rId13" Type="http://schemas.openxmlformats.org/officeDocument/2006/relationships/slide" Target="slide40.xml"/><Relationship Id="rId3" Type="http://schemas.openxmlformats.org/officeDocument/2006/relationships/slide" Target="slide29.xml"/><Relationship Id="rId7" Type="http://schemas.openxmlformats.org/officeDocument/2006/relationships/slide" Target="slide33.xml"/><Relationship Id="rId12" Type="http://schemas.openxmlformats.org/officeDocument/2006/relationships/slide" Target="slide39.xml"/><Relationship Id="rId2" Type="http://schemas.openxmlformats.org/officeDocument/2006/relationships/slide" Target="slide28.xml"/><Relationship Id="rId16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11" Type="http://schemas.openxmlformats.org/officeDocument/2006/relationships/slide" Target="slide37.xml"/><Relationship Id="rId5" Type="http://schemas.openxmlformats.org/officeDocument/2006/relationships/slide" Target="slide31.xml"/><Relationship Id="rId15" Type="http://schemas.openxmlformats.org/officeDocument/2006/relationships/slide" Target="slide42.xml"/><Relationship Id="rId10" Type="http://schemas.openxmlformats.org/officeDocument/2006/relationships/slide" Target="slide36.xml"/><Relationship Id="rId4" Type="http://schemas.openxmlformats.org/officeDocument/2006/relationships/slide" Target="slide30.xml"/><Relationship Id="rId9" Type="http://schemas.openxmlformats.org/officeDocument/2006/relationships/slide" Target="slide35.xml"/><Relationship Id="rId14" Type="http://schemas.openxmlformats.org/officeDocument/2006/relationships/slide" Target="slide4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7" Type="http://schemas.openxmlformats.org/officeDocument/2006/relationships/slide" Target="slide2.xml"/><Relationship Id="rId2" Type="http://schemas.openxmlformats.org/officeDocument/2006/relationships/slide" Target="slide4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7.xml"/><Relationship Id="rId5" Type="http://schemas.openxmlformats.org/officeDocument/2006/relationships/slide" Target="slide46.xml"/><Relationship Id="rId4" Type="http://schemas.openxmlformats.org/officeDocument/2006/relationships/slide" Target="slide4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54.xml"/><Relationship Id="rId3" Type="http://schemas.openxmlformats.org/officeDocument/2006/relationships/slide" Target="slide49.xml"/><Relationship Id="rId7" Type="http://schemas.openxmlformats.org/officeDocument/2006/relationships/slide" Target="slide53.xml"/><Relationship Id="rId12" Type="http://schemas.openxmlformats.org/officeDocument/2006/relationships/slide" Target="slide2.xml"/><Relationship Id="rId2" Type="http://schemas.openxmlformats.org/officeDocument/2006/relationships/slide" Target="slide4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2.xml"/><Relationship Id="rId11" Type="http://schemas.openxmlformats.org/officeDocument/2006/relationships/slide" Target="slide57.xml"/><Relationship Id="rId5" Type="http://schemas.openxmlformats.org/officeDocument/2006/relationships/slide" Target="slide51.xml"/><Relationship Id="rId10" Type="http://schemas.openxmlformats.org/officeDocument/2006/relationships/slide" Target="slide56.xml"/><Relationship Id="rId4" Type="http://schemas.openxmlformats.org/officeDocument/2006/relationships/slide" Target="slide50.xml"/><Relationship Id="rId9" Type="http://schemas.openxmlformats.org/officeDocument/2006/relationships/slide" Target="slide5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68.xml"/><Relationship Id="rId13" Type="http://schemas.openxmlformats.org/officeDocument/2006/relationships/slide" Target="slide2.xml"/><Relationship Id="rId3" Type="http://schemas.openxmlformats.org/officeDocument/2006/relationships/slide" Target="slide63.xml"/><Relationship Id="rId7" Type="http://schemas.openxmlformats.org/officeDocument/2006/relationships/slide" Target="slide67.xml"/><Relationship Id="rId12" Type="http://schemas.openxmlformats.org/officeDocument/2006/relationships/slide" Target="slide72.xml"/><Relationship Id="rId2" Type="http://schemas.openxmlformats.org/officeDocument/2006/relationships/slide" Target="slide6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6.xml"/><Relationship Id="rId11" Type="http://schemas.openxmlformats.org/officeDocument/2006/relationships/slide" Target="slide71.xml"/><Relationship Id="rId5" Type="http://schemas.openxmlformats.org/officeDocument/2006/relationships/slide" Target="slide65.xml"/><Relationship Id="rId10" Type="http://schemas.openxmlformats.org/officeDocument/2006/relationships/slide" Target="slide70.xml"/><Relationship Id="rId4" Type="http://schemas.openxmlformats.org/officeDocument/2006/relationships/slide" Target="slide64.xml"/><Relationship Id="rId9" Type="http://schemas.openxmlformats.org/officeDocument/2006/relationships/slide" Target="slide69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74.xml"/><Relationship Id="rId7" Type="http://schemas.openxmlformats.org/officeDocument/2006/relationships/slide" Target="slide2.xml"/><Relationship Id="rId2" Type="http://schemas.openxmlformats.org/officeDocument/2006/relationships/slide" Target="slide7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7.xml"/><Relationship Id="rId5" Type="http://schemas.openxmlformats.org/officeDocument/2006/relationships/slide" Target="slide76.xml"/><Relationship Id="rId4" Type="http://schemas.openxmlformats.org/officeDocument/2006/relationships/slide" Target="slide75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9.xml"/><Relationship Id="rId2" Type="http://schemas.openxmlformats.org/officeDocument/2006/relationships/slide" Target="slide78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80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2.xml"/><Relationship Id="rId2" Type="http://schemas.openxmlformats.org/officeDocument/2006/relationships/slide" Target="slide8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84.xml"/><Relationship Id="rId4" Type="http://schemas.openxmlformats.org/officeDocument/2006/relationships/slide" Target="slide83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714356"/>
            <a:ext cx="6172200" cy="5143536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/>
              <a:t>Словарь-справочник </a:t>
            </a:r>
            <a:br>
              <a:rPr lang="ru-RU" sz="6600" dirty="0" smtClean="0"/>
            </a:br>
            <a:r>
              <a:rPr lang="ru-RU" sz="6600" dirty="0" smtClean="0"/>
              <a:t>старшего вожатого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/>
              <a:t>Планируемый , </a:t>
            </a:r>
            <a:r>
              <a:rPr lang="ru-RU" sz="3600" dirty="0" smtClean="0"/>
              <a:t>прогнозируемый, ожидаемый </a:t>
            </a:r>
            <a:r>
              <a:rPr lang="ru-RU" sz="3600" dirty="0" smtClean="0"/>
              <a:t>результат</a:t>
            </a:r>
            <a:r>
              <a:rPr lang="ru-RU" sz="3600" dirty="0" smtClean="0"/>
              <a:t>, характеристика необходимых конечных состояний чего-либо (деятельности, программы и т.д.).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86776" y="5857892"/>
            <a:ext cx="328036" cy="3280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/>
              <a:t>(от </a:t>
            </a:r>
            <a:r>
              <a:rPr lang="ru-RU" sz="3600" dirty="0" err="1" smtClean="0"/>
              <a:t>латин</a:t>
            </a:r>
            <a:r>
              <a:rPr lang="ru-RU" sz="3600" dirty="0" smtClean="0"/>
              <a:t>. </a:t>
            </a:r>
            <a:r>
              <a:rPr lang="en-US" sz="3600" dirty="0" err="1" smtClean="0"/>
              <a:t>norma</a:t>
            </a:r>
            <a:r>
              <a:rPr lang="ru-RU" sz="3600" dirty="0" smtClean="0"/>
              <a:t> - руководящее начало, правило, образец) - узаконенное установление, признанный </a:t>
            </a:r>
            <a:r>
              <a:rPr lang="ru-RU" sz="3600" dirty="0" smtClean="0"/>
              <a:t>обязательный </a:t>
            </a:r>
            <a:r>
              <a:rPr lang="ru-RU" sz="3600" dirty="0" smtClean="0"/>
              <a:t>порядок.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15338" y="5786454"/>
            <a:ext cx="399474" cy="39947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/>
              <a:t>Формирование  </a:t>
            </a:r>
            <a:r>
              <a:rPr lang="ru-RU" sz="3600" dirty="0" smtClean="0"/>
              <a:t>нравственно-целевой личности в единстве ее сознания, нравственных чувств, совести, нравственной воли, навыков и привычек общественно-ценного поведения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86776" y="5786454"/>
            <a:ext cx="328036" cy="3280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/>
              <a:t>Общественные  </a:t>
            </a:r>
            <a:r>
              <a:rPr lang="ru-RU" sz="2800" dirty="0" smtClean="0"/>
              <a:t>формирования, в которых самостоятель­но или совместно со взрослыми добровольно объединяются несо­вершеннолетние граждане для совместной деятельности, </a:t>
            </a:r>
            <a:r>
              <a:rPr lang="ru-RU" sz="2800" dirty="0" smtClean="0"/>
              <a:t>удовлетворяющей </a:t>
            </a:r>
            <a:r>
              <a:rPr lang="ru-RU" sz="2800" dirty="0" smtClean="0"/>
              <a:t>их соц. потребности. Такими объединениями признаются детские, подростковые и юношеские группы, команды, клубы, союзы, общества, иные сообщества юных граждан, а также </a:t>
            </a:r>
            <a:r>
              <a:rPr lang="ru-RU" sz="2800" dirty="0" smtClean="0"/>
              <a:t>ассоциации </a:t>
            </a:r>
            <a:r>
              <a:rPr lang="ru-RU" sz="2800" dirty="0" smtClean="0"/>
              <a:t>этих объединений.</a:t>
            </a:r>
          </a:p>
          <a:p>
            <a:pPr algn="ctr">
              <a:buNone/>
            </a:pPr>
            <a:endParaRPr lang="ru-RU" sz="2800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86776" y="5786454"/>
            <a:ext cx="399474" cy="39947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r>
              <a:rPr lang="ru-RU" sz="4000" dirty="0" smtClean="0"/>
              <a:t>Организация, </a:t>
            </a:r>
            <a:r>
              <a:rPr lang="ru-RU" sz="4000" dirty="0" smtClean="0"/>
              <a:t>которая ставит перед собой и решает задачи, дела полезные и необходимые для людей и общества.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15338" y="5929330"/>
            <a:ext cx="399474" cy="25659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Особый  </a:t>
            </a:r>
            <a:r>
              <a:rPr lang="ru-RU" dirty="0" smtClean="0"/>
              <a:t>вид общественного объединения, обладающий следующими призна­ками: наличие ценностной идеи (цели), на осуществление </a:t>
            </a:r>
            <a:r>
              <a:rPr lang="ru-RU" dirty="0" smtClean="0"/>
              <a:t>которой </a:t>
            </a:r>
            <a:r>
              <a:rPr lang="ru-RU" dirty="0" smtClean="0"/>
              <a:t>направлена совместная деятельность детей и взрослых; </a:t>
            </a:r>
            <a:r>
              <a:rPr lang="ru-RU" dirty="0" smtClean="0"/>
              <a:t>добровольное </a:t>
            </a:r>
            <a:r>
              <a:rPr lang="ru-RU" dirty="0" smtClean="0"/>
              <a:t>вступление в организацию и свободный выход из нее; </a:t>
            </a:r>
            <a:r>
              <a:rPr lang="ru-RU" dirty="0" smtClean="0"/>
              <a:t>фиксированное </a:t>
            </a:r>
            <a:r>
              <a:rPr lang="ru-RU" dirty="0" smtClean="0"/>
              <a:t>членство; организационная самостоятельность, </a:t>
            </a:r>
            <a:r>
              <a:rPr lang="ru-RU" dirty="0" smtClean="0"/>
              <a:t>самоуправление</a:t>
            </a:r>
            <a:r>
              <a:rPr lang="ru-RU" dirty="0" smtClean="0"/>
              <a:t>, совместное соц. творчество; четко выраженная структура, определяющая положение каждого члена организации; </a:t>
            </a:r>
            <a:r>
              <a:rPr lang="ru-RU" dirty="0" smtClean="0"/>
              <a:t>установленные </a:t>
            </a:r>
            <a:r>
              <a:rPr lang="ru-RU" dirty="0" smtClean="0"/>
              <a:t>для всех нормы, правила, а также гарантированные права совместной деятельности (право выбора видов, форм и способов осуществления деятельности); преобладание в ее составе </a:t>
            </a:r>
            <a:r>
              <a:rPr lang="ru-RU" dirty="0" smtClean="0"/>
              <a:t>несовершеннолетних </a:t>
            </a:r>
            <a:r>
              <a:rPr lang="ru-RU" dirty="0" smtClean="0"/>
              <a:t>граждан; наличие устава, программы, положения.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86776" y="5857892"/>
            <a:ext cx="399474" cy="33144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r>
              <a:rPr lang="ru-RU" sz="3200" dirty="0" smtClean="0"/>
              <a:t>Процесс  </a:t>
            </a:r>
            <a:r>
              <a:rPr lang="ru-RU" sz="3200" dirty="0" smtClean="0"/>
              <a:t>формирования политически сознательного человека, любящего свою Родину, землю, где он родился и вырос, гордящегося  историческими свершениями своего народа.</a:t>
            </a:r>
            <a:endParaRPr lang="ru-RU" sz="3200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470912" cy="3280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Это  </a:t>
            </a:r>
            <a:r>
              <a:rPr lang="ru-RU" sz="3600" dirty="0" smtClean="0"/>
              <a:t>система его отношений к детской организации, ее деятельности, ее ценностям, к членам детского общественного объединения, к своим коллегам и к самому себе в объединении.</a:t>
            </a:r>
          </a:p>
          <a:p>
            <a:pPr>
              <a:buNone/>
            </a:pPr>
            <a:endParaRPr lang="ru-RU" sz="3600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470912" cy="3280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/>
              <a:t>Документ , </a:t>
            </a:r>
            <a:r>
              <a:rPr lang="ru-RU" sz="3600" dirty="0" smtClean="0"/>
              <a:t>отражающий последовательную систему действий, направленных на достижение социально-педагогической цели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86776" y="5857892"/>
            <a:ext cx="399474" cy="39947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/>
              <a:t>Нормативный  </a:t>
            </a:r>
            <a:r>
              <a:rPr lang="ru-RU" sz="3600" dirty="0" smtClean="0"/>
              <a:t>акт, определяющий  порядок образования, структуру, функции, компетенцию, обязанности и организацию работы структурного подразделения, комиссии, деятельности должностных лиц и др.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86776" y="5857892"/>
            <a:ext cx="328036" cy="3280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467600" cy="5759596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/>
              <a:t>Сложившаяся  </a:t>
            </a:r>
            <a:r>
              <a:rPr lang="ru-RU" sz="3600" dirty="0" smtClean="0"/>
              <a:t>форма символического поведения, упорядоченная система действий, выражающая определенные ценности коллектива, </a:t>
            </a:r>
            <a:r>
              <a:rPr lang="ru-RU" sz="4000" dirty="0" smtClean="0"/>
              <a:t>организации.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15338" y="5786454"/>
            <a:ext cx="399474" cy="39947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>
            <a:normAutofit/>
          </a:bodyPr>
          <a:lstStyle/>
          <a:p>
            <a:r>
              <a:rPr lang="ru-RU" b="1" dirty="0" smtClean="0">
                <a:hlinkClick r:id="rId2" action="ppaction://hlinksldjump"/>
              </a:rPr>
              <a:t>Игра</a:t>
            </a:r>
            <a:endParaRPr lang="ru-RU" dirty="0" smtClean="0"/>
          </a:p>
          <a:p>
            <a:r>
              <a:rPr lang="ru-RU" b="1" dirty="0" smtClean="0">
                <a:hlinkClick r:id="rId3" action="ppaction://hlinksldjump"/>
              </a:rPr>
              <a:t>Игротека</a:t>
            </a:r>
            <a:endParaRPr lang="ru-RU" dirty="0" smtClean="0"/>
          </a:p>
          <a:p>
            <a:r>
              <a:rPr lang="ru-RU" b="1" dirty="0" smtClean="0"/>
              <a:t>Идеал</a:t>
            </a:r>
            <a:endParaRPr lang="ru-RU" dirty="0" smtClean="0"/>
          </a:p>
          <a:p>
            <a:r>
              <a:rPr lang="ru-RU" b="1" dirty="0" smtClean="0"/>
              <a:t>Идея</a:t>
            </a:r>
            <a:endParaRPr lang="ru-RU" dirty="0" smtClean="0"/>
          </a:p>
          <a:p>
            <a:r>
              <a:rPr lang="ru-RU" b="1" dirty="0" smtClean="0">
                <a:hlinkClick r:id="rId4" action="ppaction://hlinksldjump"/>
              </a:rPr>
              <a:t>Инициатива</a:t>
            </a:r>
            <a:endParaRPr lang="ru-RU" dirty="0" smtClean="0"/>
          </a:p>
          <a:p>
            <a:r>
              <a:rPr lang="ru-RU" b="1" dirty="0" smtClean="0"/>
              <a:t>Интерес</a:t>
            </a:r>
            <a:endParaRPr lang="ru-RU" dirty="0" smtClean="0"/>
          </a:p>
          <a:p>
            <a:r>
              <a:rPr lang="ru-RU" b="1" dirty="0" smtClean="0"/>
              <a:t>Информация</a:t>
            </a:r>
          </a:p>
          <a:p>
            <a:r>
              <a:rPr lang="ru-RU" b="1" dirty="0" smtClean="0"/>
              <a:t> Инициатива пионерская</a:t>
            </a:r>
            <a:endParaRPr lang="ru-RU" dirty="0" smtClean="0"/>
          </a:p>
          <a:p>
            <a:r>
              <a:rPr lang="ru-RU" b="1" dirty="0" smtClean="0"/>
              <a:t>Интеллект</a:t>
            </a:r>
            <a:endParaRPr lang="ru-RU" dirty="0" smtClean="0"/>
          </a:p>
          <a:p>
            <a:r>
              <a:rPr lang="ru-RU" b="1" dirty="0" smtClean="0"/>
              <a:t>Интервью</a:t>
            </a:r>
            <a:endParaRPr lang="ru-RU" dirty="0" smtClean="0"/>
          </a:p>
          <a:p>
            <a:r>
              <a:rPr lang="ru-RU" b="1" dirty="0" smtClean="0">
                <a:hlinkClick r:id="rId5" action="ppaction://hlinksldjump"/>
              </a:rPr>
              <a:t>Инструкция</a:t>
            </a:r>
            <a:endParaRPr lang="ru-RU" dirty="0" smtClean="0"/>
          </a:p>
          <a:p>
            <a:r>
              <a:rPr lang="ru-RU" b="1" dirty="0" smtClean="0"/>
              <a:t>Информация</a:t>
            </a:r>
            <a:endParaRPr lang="ru-RU" dirty="0" smtClean="0"/>
          </a:p>
          <a:p>
            <a:r>
              <a:rPr lang="ru-RU" b="1" dirty="0" smtClean="0"/>
              <a:t>Инсценировка</a:t>
            </a:r>
            <a:endParaRPr lang="ru-RU" dirty="0"/>
          </a:p>
        </p:txBody>
      </p:sp>
      <p:sp>
        <p:nvSpPr>
          <p:cNvPr id="5" name="Управляющая кнопка: назад 4">
            <a:hlinkClick r:id="rId6" action="ppaction://hlinksldjump" highlightClick="1"/>
          </p:cNvPr>
          <p:cNvSpPr/>
          <p:nvPr/>
        </p:nvSpPr>
        <p:spPr>
          <a:xfrm>
            <a:off x="8215338" y="5857892"/>
            <a:ext cx="399474" cy="32806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/>
          <a:lstStyle/>
          <a:p>
            <a:pPr algn="ctr">
              <a:buNone/>
            </a:pPr>
            <a:r>
              <a:rPr lang="ru-RU" sz="3200" dirty="0" smtClean="0"/>
              <a:t>Процесс  </a:t>
            </a:r>
            <a:r>
              <a:rPr lang="ru-RU" sz="3200" dirty="0" smtClean="0"/>
              <a:t>управления трудовой </a:t>
            </a:r>
            <a:r>
              <a:rPr lang="ru-RU" sz="3200" dirty="0" smtClean="0"/>
              <a:t>деятельностью </a:t>
            </a:r>
            <a:r>
              <a:rPr lang="ru-RU" sz="3200" dirty="0" smtClean="0"/>
              <a:t>коллектива, осуществляемый руководителем на основе административно-правовых полномочий и социальных норм.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86776" y="5857892"/>
            <a:ext cx="328036" cy="3280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/>
              <a:t>Процесс   и </a:t>
            </a:r>
            <a:r>
              <a:rPr lang="ru-RU" sz="3600" dirty="0" smtClean="0"/>
              <a:t>результат сознательного выбора личностью собственной позиции, целей и средств самоосуществления в конкретных обстоятельствах жизни.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358214" y="5857892"/>
            <a:ext cx="256598" cy="3280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 smtClean="0"/>
              <a:t>Самостоятельность  </a:t>
            </a:r>
            <a:r>
              <a:rPr lang="ru-RU" sz="3600" dirty="0" smtClean="0"/>
              <a:t>какой-либо </a:t>
            </a:r>
            <a:r>
              <a:rPr lang="ru-RU" sz="3600" dirty="0" smtClean="0"/>
              <a:t>организованной </a:t>
            </a:r>
            <a:r>
              <a:rPr lang="ru-RU" sz="3600" dirty="0" smtClean="0"/>
              <a:t>социальной общности в управлении собственными делами.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86776" y="5786454"/>
            <a:ext cx="399474" cy="39947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</a:t>
            </a:r>
            <a:r>
              <a:rPr lang="ru-RU" sz="3200" dirty="0" smtClean="0"/>
              <a:t>Предметы  </a:t>
            </a:r>
            <a:r>
              <a:rPr lang="ru-RU" sz="3200" dirty="0" smtClean="0"/>
              <a:t>и действия, имеющие условный (символический) смысл и эмоциональную окраску, тесно связанные по своей сути и смыслу с целями, задачами, базовыми ценностями и принципами жизнедеятельности объединения и используемые объединением в практической деятельности для их достижения.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15338" y="5786454"/>
            <a:ext cx="399474" cy="39947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467600" cy="5759596"/>
          </a:xfrm>
        </p:spPr>
        <p:txBody>
          <a:bodyPr/>
          <a:lstStyle/>
          <a:p>
            <a:pPr algn="ctr">
              <a:buNone/>
            </a:pPr>
            <a:r>
              <a:rPr lang="ru-RU" sz="4000" dirty="0" smtClean="0"/>
              <a:t>Процесс  </a:t>
            </a:r>
            <a:r>
              <a:rPr lang="ru-RU" sz="4000" dirty="0" smtClean="0"/>
              <a:t>и результат усвоения и последующего активного воспроизводства индивидом социального опыта.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15338" y="5786454"/>
            <a:ext cx="399474" cy="3280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/>
          <a:lstStyle/>
          <a:p>
            <a:pPr algn="ctr">
              <a:buNone/>
            </a:pPr>
            <a:r>
              <a:rPr lang="ru-RU" sz="4000" dirty="0" smtClean="0"/>
              <a:t>Правила , </a:t>
            </a:r>
            <a:r>
              <a:rPr lang="ru-RU" sz="4000" dirty="0" smtClean="0"/>
              <a:t>нормы, </a:t>
            </a:r>
            <a:r>
              <a:rPr lang="ru-RU" sz="4000" dirty="0" smtClean="0"/>
              <a:t>обычаи</a:t>
            </a:r>
            <a:r>
              <a:rPr lang="ru-RU" sz="4000" dirty="0" smtClean="0"/>
              <a:t>, сложившиеся в детском объединении, передающиеся и сохраняющиеся в течение длительного времени.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86776" y="5857892"/>
            <a:ext cx="328036" cy="3280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467600" cy="5259530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/>
              <a:t>Определяется  </a:t>
            </a:r>
            <a:r>
              <a:rPr lang="ru-RU" sz="3600" dirty="0" smtClean="0"/>
              <a:t>полученными </a:t>
            </a:r>
            <a:r>
              <a:rPr lang="ru-RU" sz="3600" dirty="0" smtClean="0"/>
              <a:t>личностью </a:t>
            </a:r>
            <a:r>
              <a:rPr lang="ru-RU" sz="3600" dirty="0" smtClean="0"/>
              <a:t>и самостоятельно выработанными умениями и </a:t>
            </a:r>
            <a:r>
              <a:rPr lang="ru-RU" sz="3600" dirty="0" smtClean="0"/>
              <a:t>навыками</a:t>
            </a:r>
            <a:r>
              <a:rPr lang="ru-RU" sz="3600" dirty="0" smtClean="0"/>
              <a:t>, способностями к действию в той или иной сфере </a:t>
            </a:r>
            <a:r>
              <a:rPr lang="ru-RU" sz="3600" dirty="0" smtClean="0"/>
              <a:t>жизнедеятельности </a:t>
            </a:r>
            <a:r>
              <a:rPr lang="ru-RU" sz="3600" dirty="0" smtClean="0"/>
              <a:t>(или в нескольких одновременно) </a:t>
            </a:r>
            <a:r>
              <a:rPr lang="ru-RU" sz="3600" i="1" dirty="0" smtClean="0"/>
              <a:t>(что и как </a:t>
            </a:r>
            <a:r>
              <a:rPr lang="ru-RU" sz="3600" i="1" dirty="0" smtClean="0"/>
              <a:t>созидает </a:t>
            </a:r>
            <a:r>
              <a:rPr lang="ru-RU" sz="3600" i="1" dirty="0" smtClean="0"/>
              <a:t>индивид?);</a:t>
            </a:r>
            <a:endParaRPr lang="ru-RU" sz="3600" dirty="0" smtClean="0"/>
          </a:p>
          <a:p>
            <a:pPr algn="ctr">
              <a:buNone/>
            </a:pP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15338" y="5786454"/>
            <a:ext cx="399474" cy="39947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467600" cy="5188092"/>
          </a:xfrm>
        </p:spPr>
        <p:txBody>
          <a:bodyPr/>
          <a:lstStyle/>
          <a:p>
            <a:pPr algn="ctr">
              <a:buNone/>
            </a:pPr>
            <a:r>
              <a:rPr lang="ru-RU" sz="4000" dirty="0" smtClean="0"/>
              <a:t>Это  </a:t>
            </a:r>
            <a:r>
              <a:rPr lang="ru-RU" sz="4000" dirty="0" smtClean="0"/>
              <a:t>сведенные в одно целое правила, нормы, законы, по которым строится и работает какая-либо организация.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399474" cy="39947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7467600" cy="568815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Процесс  </a:t>
            </a:r>
            <a:r>
              <a:rPr lang="ru-RU" sz="3200" dirty="0" smtClean="0"/>
              <a:t>развития и </a:t>
            </a:r>
            <a:r>
              <a:rPr lang="ru-RU" sz="3200" dirty="0" smtClean="0"/>
              <a:t>становления </a:t>
            </a:r>
            <a:r>
              <a:rPr lang="ru-RU" sz="3200" dirty="0" smtClean="0"/>
              <a:t>личности под влиянием внешних воздействий </a:t>
            </a:r>
            <a:r>
              <a:rPr lang="ru-RU" sz="3200" dirty="0" smtClean="0"/>
              <a:t>воспитания</a:t>
            </a:r>
            <a:r>
              <a:rPr lang="ru-RU" sz="3200" dirty="0" smtClean="0"/>
              <a:t>, обучения, соц. среды; целенаправленное развитие личности или к.-л. ее сторон, качеств под влиянием воспитания и обучения; процесс становления человека как субъекта и объекта </a:t>
            </a:r>
            <a:r>
              <a:rPr lang="ru-RU" sz="3200" dirty="0" smtClean="0"/>
              <a:t>общественных </a:t>
            </a:r>
            <a:r>
              <a:rPr lang="ru-RU" sz="3200" dirty="0" smtClean="0"/>
              <a:t>отношений.</a:t>
            </a:r>
          </a:p>
          <a:p>
            <a:pPr algn="ctr"/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86776" y="5929330"/>
            <a:ext cx="399474" cy="25662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 smtClean="0"/>
              <a:t>Определяется  </a:t>
            </a:r>
            <a:r>
              <a:rPr lang="ru-RU" sz="3600" dirty="0" smtClean="0"/>
              <a:t>уровнем, </a:t>
            </a:r>
            <a:r>
              <a:rPr lang="ru-RU" sz="3600" dirty="0" smtClean="0"/>
              <a:t>содержанием</a:t>
            </a:r>
            <a:r>
              <a:rPr lang="ru-RU" sz="3600" dirty="0" smtClean="0"/>
              <a:t>, интенсивностью художественных потребностей личности и тем, как она их удовлетворяет;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399474" cy="3280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hlinkClick r:id="rId2" action="ppaction://hlinksldjump"/>
              </a:rPr>
              <a:t>Коллектив</a:t>
            </a:r>
            <a:endParaRPr lang="ru-RU" dirty="0" smtClean="0"/>
          </a:p>
          <a:p>
            <a:r>
              <a:rPr lang="ru-RU" b="1" dirty="0" smtClean="0"/>
              <a:t>Коллективист</a:t>
            </a:r>
            <a:endParaRPr lang="ru-RU" dirty="0" smtClean="0"/>
          </a:p>
          <a:p>
            <a:r>
              <a:rPr lang="ru-RU" b="1" dirty="0" smtClean="0"/>
              <a:t>Коллективизм</a:t>
            </a:r>
            <a:endParaRPr lang="ru-RU" dirty="0" smtClean="0"/>
          </a:p>
          <a:p>
            <a:r>
              <a:rPr lang="ru-RU" b="1" dirty="0" smtClean="0"/>
              <a:t>Коллективное </a:t>
            </a:r>
            <a:r>
              <a:rPr lang="ru-RU" b="1" dirty="0" smtClean="0"/>
              <a:t>мнение</a:t>
            </a:r>
            <a:endParaRPr lang="ru-RU" dirty="0" smtClean="0"/>
          </a:p>
          <a:p>
            <a:r>
              <a:rPr lang="ru-RU" b="1" dirty="0" smtClean="0">
                <a:hlinkClick r:id="rId3" action="ppaction://hlinksldjump"/>
              </a:rPr>
              <a:t>Коллективно-творческое </a:t>
            </a:r>
            <a:r>
              <a:rPr lang="ru-RU" b="1" dirty="0" smtClean="0">
                <a:hlinkClick r:id="rId3" action="ppaction://hlinksldjump"/>
              </a:rPr>
              <a:t>дело (КТД</a:t>
            </a:r>
            <a:r>
              <a:rPr lang="ru-RU" b="1" dirty="0" smtClean="0">
                <a:hlinkClick r:id="rId3" action="ppaction://hlinksldjump"/>
              </a:rPr>
              <a:t>)</a:t>
            </a:r>
            <a:endParaRPr lang="ru-RU" dirty="0" smtClean="0"/>
          </a:p>
          <a:p>
            <a:r>
              <a:rPr lang="ru-RU" b="1" dirty="0" smtClean="0"/>
              <a:t>Коллектив детский </a:t>
            </a:r>
            <a:r>
              <a:rPr lang="ru-RU" b="1" dirty="0" smtClean="0"/>
              <a:t>воспитательный</a:t>
            </a:r>
            <a:endParaRPr lang="ru-RU" dirty="0" smtClean="0"/>
          </a:p>
          <a:p>
            <a:r>
              <a:rPr lang="ru-RU" b="1" dirty="0" smtClean="0">
                <a:hlinkClick r:id="rId4" action="ppaction://hlinksldjump"/>
              </a:rPr>
              <a:t>Коллективное </a:t>
            </a:r>
            <a:r>
              <a:rPr lang="ru-RU" b="1" dirty="0" smtClean="0">
                <a:hlinkClick r:id="rId4" action="ppaction://hlinksldjump"/>
              </a:rPr>
              <a:t>самоопределение</a:t>
            </a:r>
            <a:endParaRPr lang="ru-RU" dirty="0" smtClean="0"/>
          </a:p>
          <a:p>
            <a:r>
              <a:rPr lang="ru-RU" b="1" dirty="0" smtClean="0"/>
              <a:t>Команда</a:t>
            </a:r>
            <a:endParaRPr lang="ru-RU" dirty="0" smtClean="0"/>
          </a:p>
          <a:p>
            <a:r>
              <a:rPr lang="ru-RU" b="1" dirty="0" smtClean="0"/>
              <a:t>Коммуникация </a:t>
            </a:r>
            <a:endParaRPr lang="ru-RU" b="1" dirty="0" smtClean="0"/>
          </a:p>
          <a:p>
            <a:r>
              <a:rPr lang="ru-RU" b="1" dirty="0" smtClean="0"/>
              <a:t>Конфликт</a:t>
            </a:r>
            <a:endParaRPr lang="ru-RU" dirty="0" smtClean="0"/>
          </a:p>
          <a:p>
            <a:r>
              <a:rPr lang="ru-RU" b="1" dirty="0" smtClean="0">
                <a:hlinkClick r:id="rId5" action="ppaction://hlinksldjump"/>
              </a:rPr>
              <a:t>Конференция</a:t>
            </a:r>
            <a:endParaRPr lang="ru-RU" dirty="0" smtClean="0"/>
          </a:p>
          <a:p>
            <a:r>
              <a:rPr lang="ru-RU" b="1" dirty="0" smtClean="0"/>
              <a:t>Концерт</a:t>
            </a:r>
            <a:endParaRPr lang="ru-RU" dirty="0" smtClean="0"/>
          </a:p>
          <a:p>
            <a:r>
              <a:rPr lang="ru-RU" b="1" dirty="0" smtClean="0"/>
              <a:t>Копилка</a:t>
            </a:r>
            <a:endParaRPr lang="ru-RU" dirty="0" smtClean="0"/>
          </a:p>
          <a:p>
            <a:r>
              <a:rPr lang="ru-RU" b="1" dirty="0" smtClean="0"/>
              <a:t>Кормушка</a:t>
            </a:r>
            <a:endParaRPr lang="ru-RU" dirty="0" smtClean="0"/>
          </a:p>
          <a:p>
            <a:r>
              <a:rPr lang="ru-RU" b="1" dirty="0" smtClean="0"/>
              <a:t>Костер (пионерский</a:t>
            </a:r>
            <a:r>
              <a:rPr lang="ru-RU" dirty="0" smtClean="0"/>
              <a:t>).</a:t>
            </a:r>
            <a:endParaRPr lang="ru-RU" dirty="0" smtClean="0"/>
          </a:p>
          <a:p>
            <a:r>
              <a:rPr lang="ru-RU" b="1" dirty="0" smtClean="0"/>
              <a:t>Классификация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b="1" dirty="0" smtClean="0"/>
              <a:t>Краевед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b="1" dirty="0" smtClean="0"/>
              <a:t>Круглый стол (форма дискуссии</a:t>
            </a:r>
            <a:r>
              <a:rPr lang="ru-RU" b="1" dirty="0" smtClean="0"/>
              <a:t>)</a:t>
            </a:r>
            <a:endParaRPr lang="ru-RU" dirty="0" smtClean="0"/>
          </a:p>
          <a:p>
            <a:r>
              <a:rPr lang="ru-RU" b="1" dirty="0" smtClean="0"/>
              <a:t>Кругозор</a:t>
            </a:r>
            <a:endParaRPr lang="ru-RU" dirty="0"/>
          </a:p>
        </p:txBody>
      </p:sp>
      <p:sp>
        <p:nvSpPr>
          <p:cNvPr id="4" name="Управляющая кнопка: назад 3">
            <a:hlinkClick r:id="rId6" action="ppaction://hlinksldjump" highlightClick="1"/>
          </p:cNvPr>
          <p:cNvSpPr/>
          <p:nvPr/>
        </p:nvSpPr>
        <p:spPr>
          <a:xfrm>
            <a:off x="8286776" y="5929330"/>
            <a:ext cx="328036" cy="25659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200" dirty="0" smtClean="0"/>
              <a:t>Индивидуальное  </a:t>
            </a:r>
            <a:r>
              <a:rPr lang="ru-RU" sz="3200" dirty="0" smtClean="0"/>
              <a:t>сочетание наиболее </a:t>
            </a:r>
            <a:r>
              <a:rPr lang="ru-RU" sz="3200" dirty="0" smtClean="0"/>
              <a:t>устойчивых</a:t>
            </a:r>
            <a:r>
              <a:rPr lang="ru-RU" sz="3200" dirty="0" smtClean="0"/>
              <a:t>, существенных особенностей личности, проявляющихся в поведении человека, в определённом отношении к себе, к </a:t>
            </a:r>
            <a:r>
              <a:rPr lang="ru-RU" sz="3200" dirty="0" smtClean="0"/>
              <a:t>другим </a:t>
            </a:r>
            <a:r>
              <a:rPr lang="ru-RU" sz="3200" dirty="0" smtClean="0"/>
              <a:t>людям, к порученному делу, на основе волевых качеств.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15338" y="5786454"/>
            <a:ext cx="399474" cy="39947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Определяется  </a:t>
            </a:r>
            <a:r>
              <a:rPr lang="ru-RU" sz="3200" dirty="0" smtClean="0"/>
              <a:t>приобретенной личностью системой ценностных ориентации в нравственной, политической, религиозной, эстетической сферах, то есть ее идеалами, жизненными целями, устремлениями, </a:t>
            </a:r>
            <a:r>
              <a:rPr lang="ru-RU" sz="3200" dirty="0" smtClean="0"/>
              <a:t>убеждениями</a:t>
            </a:r>
          </a:p>
          <a:p>
            <a:pPr algn="ctr">
              <a:buNone/>
            </a:pPr>
            <a:r>
              <a:rPr lang="ru-RU" sz="3200" dirty="0" smtClean="0"/>
              <a:t> </a:t>
            </a:r>
            <a:r>
              <a:rPr lang="ru-RU" sz="3200" i="1" dirty="0" smtClean="0"/>
              <a:t>(что </a:t>
            </a:r>
            <a:r>
              <a:rPr lang="ru-RU" sz="3200" dirty="0" smtClean="0"/>
              <a:t>и как ценит </a:t>
            </a:r>
            <a:r>
              <a:rPr lang="ru-RU" sz="3200" i="1" dirty="0" smtClean="0"/>
              <a:t>индивид?);</a:t>
            </a:r>
            <a:endParaRPr lang="ru-RU" sz="3200" dirty="0" smtClean="0"/>
          </a:p>
          <a:p>
            <a:endParaRPr lang="ru-RU" sz="3200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86776" y="5857892"/>
            <a:ext cx="399474" cy="3280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 smtClean="0"/>
              <a:t>Это  </a:t>
            </a:r>
            <a:r>
              <a:rPr lang="ru-RU" sz="3600" dirty="0" smtClean="0"/>
              <a:t>слово означает достоинство, </a:t>
            </a:r>
            <a:r>
              <a:rPr lang="ru-RU" sz="3600" dirty="0" smtClean="0"/>
              <a:t>доброе </a:t>
            </a:r>
            <a:r>
              <a:rPr lang="ru-RU" sz="3600" dirty="0" smtClean="0"/>
              <a:t>имя человека. </a:t>
            </a:r>
          </a:p>
          <a:p>
            <a:pPr algn="ctr">
              <a:buNone/>
            </a:pPr>
            <a:r>
              <a:rPr lang="ru-RU" sz="3600" dirty="0" smtClean="0"/>
              <a:t>Одно  </a:t>
            </a:r>
            <a:r>
              <a:rPr lang="ru-RU" sz="3600" dirty="0" smtClean="0"/>
              <a:t>из самых </a:t>
            </a:r>
            <a:r>
              <a:rPr lang="ru-RU" sz="3600" dirty="0" smtClean="0"/>
              <a:t>важных </a:t>
            </a:r>
            <a:r>
              <a:rPr lang="ru-RU" sz="3600" dirty="0" smtClean="0"/>
              <a:t>качеств человеческой личности.  Честь указывает на то, что человек живет честно, по совести.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399474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200" dirty="0" smtClean="0"/>
              <a:t>Социальный  </a:t>
            </a:r>
            <a:r>
              <a:rPr lang="ru-RU" sz="3200" dirty="0" smtClean="0"/>
              <a:t>институт, общественно-государственная </a:t>
            </a:r>
            <a:r>
              <a:rPr lang="ru-RU" sz="3200" dirty="0" smtClean="0"/>
              <a:t>система</a:t>
            </a:r>
            <a:r>
              <a:rPr lang="ru-RU" sz="3200" dirty="0" smtClean="0"/>
              <a:t>, призванная удовлетворять образовательные запросы </a:t>
            </a:r>
            <a:r>
              <a:rPr lang="ru-RU" sz="3200" dirty="0" smtClean="0"/>
              <a:t>общества</a:t>
            </a:r>
            <a:r>
              <a:rPr lang="ru-RU" sz="3200" dirty="0" smtClean="0"/>
              <a:t>, личности и государства.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399474" cy="3280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467600" cy="590247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200" dirty="0" smtClean="0"/>
              <a:t>Новый  </a:t>
            </a:r>
            <a:r>
              <a:rPr lang="ru-RU" sz="2200" dirty="0" smtClean="0"/>
              <a:t>орган в структуре школьного </a:t>
            </a:r>
            <a:r>
              <a:rPr lang="ru-RU" sz="2200" dirty="0" smtClean="0"/>
              <a:t>самоуправления</a:t>
            </a:r>
            <a:r>
              <a:rPr lang="ru-RU" sz="2200" dirty="0" smtClean="0"/>
              <a:t>, имеющий, в отличие от др. органов самоуправления, эксклюзивное право осуществлять законотворческую деятельность (разработка, утверждение и реализация устава, организационно-правовых параметров школьного процесса — режим работы, </a:t>
            </a:r>
            <a:r>
              <a:rPr lang="ru-RU" sz="2200" dirty="0" smtClean="0"/>
              <a:t>порядок </a:t>
            </a:r>
            <a:r>
              <a:rPr lang="ru-RU" sz="2200" dirty="0" smtClean="0"/>
              <a:t>приема учеников, меры поощрения, наказания, форма </a:t>
            </a:r>
            <a:r>
              <a:rPr lang="ru-RU" sz="2200" dirty="0" smtClean="0"/>
              <a:t>одежды</a:t>
            </a:r>
            <a:r>
              <a:rPr lang="ru-RU" sz="2200" dirty="0" smtClean="0"/>
              <a:t>, порядок дополнительной оплаты труда и т.п.); </a:t>
            </a:r>
            <a:r>
              <a:rPr lang="ru-RU" sz="2200" dirty="0" smtClean="0"/>
              <a:t>координирующую </a:t>
            </a:r>
            <a:r>
              <a:rPr lang="ru-RU" sz="2200" dirty="0" smtClean="0"/>
              <a:t>деятельность через взаимодействие совета, его комиссий и др. подразделений; согласительную деятельность по снятию противоречий и предупреждению конфликтов; организацию </a:t>
            </a:r>
            <a:r>
              <a:rPr lang="ru-RU" sz="2200" dirty="0" err="1" smtClean="0"/>
              <a:t>соуправленческой</a:t>
            </a:r>
            <a:r>
              <a:rPr lang="ru-RU" sz="2200" dirty="0" smtClean="0"/>
              <a:t> деятельности со стороны школьных работников, уча­щихся и их родителей; разработку мер стимулирования различных видов учебной деятельности учащихся, представление интересов школы, защиту членов школьного коллектива от </a:t>
            </a:r>
            <a:r>
              <a:rPr lang="ru-RU" sz="2200" dirty="0" smtClean="0"/>
              <a:t>неблагоприятных </a:t>
            </a:r>
            <a:r>
              <a:rPr lang="ru-RU" sz="2200" dirty="0" smtClean="0"/>
              <a:t>воздействий </a:t>
            </a:r>
            <a:r>
              <a:rPr lang="ru-RU" sz="2200" dirty="0" smtClean="0"/>
              <a:t>окружающей среды</a:t>
            </a:r>
            <a:endParaRPr lang="ru-RU" sz="2200" dirty="0" smtClean="0"/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399474" cy="25659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571480"/>
            <a:ext cx="7467600" cy="523094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Формирование  </a:t>
            </a:r>
            <a:r>
              <a:rPr lang="ru-RU" sz="3200" dirty="0" smtClean="0"/>
              <a:t>у детей экологического сознания, как совокупности знаний, мышления, чувств, воли и готовности к активной природоохранительной деятельности, помогающего понимать окружающую действительность и ориентирующего на бережное к ней отношений.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86776" y="5857892"/>
            <a:ext cx="399474" cy="3280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dirty="0" smtClean="0"/>
              <a:t>Символическое  </a:t>
            </a:r>
            <a:r>
              <a:rPr lang="ru-RU" sz="4000" dirty="0" smtClean="0"/>
              <a:t>изображение чего-либо: эмблема отряда, эмблема клуба и т.д. 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86776" y="5857892"/>
            <a:ext cx="399474" cy="3280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200" dirty="0" smtClean="0"/>
              <a:t>Целенаправленный  </a:t>
            </a:r>
            <a:r>
              <a:rPr lang="ru-RU" sz="3200" dirty="0" smtClean="0"/>
              <a:t>процесс формирования творчески активной личности, способной воспринимать, чувствовать, оценивать прекрасное, трагическое, комическое, безобразное в жизни и искусстве, жить и творить «по законам красоты» 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399474" cy="25659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hlinkClick r:id="rId2" action="ppaction://hlinksldjump"/>
              </a:rPr>
              <a:t>Ярмарка</a:t>
            </a:r>
          </a:p>
          <a:p>
            <a:pPr>
              <a:buNone/>
            </a:pPr>
            <a:r>
              <a:rPr lang="ru-RU" sz="4000" b="1" dirty="0" smtClean="0">
                <a:hlinkClick r:id="rId2" action="ppaction://hlinksldjump"/>
              </a:rPr>
              <a:t> </a:t>
            </a:r>
            <a:r>
              <a:rPr lang="ru-RU" sz="4000" b="1" dirty="0" smtClean="0">
                <a:hlinkClick r:id="rId2" action="ppaction://hlinksldjump"/>
              </a:rPr>
              <a:t>  </a:t>
            </a:r>
            <a:r>
              <a:rPr lang="ru-RU" sz="4000" b="1" dirty="0" smtClean="0">
                <a:hlinkClick r:id="rId2" action="ppaction://hlinksldjump"/>
              </a:rPr>
              <a:t>(народное гуляние</a:t>
            </a:r>
            <a:r>
              <a:rPr lang="ru-RU" sz="4000" b="1" dirty="0" smtClean="0">
                <a:hlinkClick r:id="rId2" action="ppaction://hlinksldjump"/>
              </a:rPr>
              <a:t>)</a:t>
            </a:r>
            <a:endParaRPr lang="ru-RU" sz="4000" dirty="0" smtClean="0"/>
          </a:p>
          <a:p>
            <a:endParaRPr lang="ru-RU" sz="4000" dirty="0"/>
          </a:p>
        </p:txBody>
      </p:sp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8215338" y="5857892"/>
            <a:ext cx="399474" cy="3280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 smtClean="0"/>
              <a:t>Развернутое  </a:t>
            </a:r>
            <a:r>
              <a:rPr lang="ru-RU" sz="3600" dirty="0" smtClean="0"/>
              <a:t>на определенной площадке совместное развлечение, предполагающее вовлечение участников в различные аттракционы. 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86776" y="5857892"/>
            <a:ext cx="328036" cy="3280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>
            <a:normAutofit/>
          </a:bodyPr>
          <a:lstStyle/>
          <a:p>
            <a:r>
              <a:rPr lang="ru-RU" b="1" dirty="0" smtClean="0">
                <a:hlinkClick r:id="rId2" action="ppaction://hlinksldjump"/>
              </a:rPr>
              <a:t>Лидер </a:t>
            </a:r>
            <a:endParaRPr lang="ru-RU" dirty="0" smtClean="0"/>
          </a:p>
          <a:p>
            <a:r>
              <a:rPr lang="ru-RU" b="1" dirty="0" smtClean="0"/>
              <a:t>Лидерство</a:t>
            </a:r>
            <a:endParaRPr lang="ru-RU" dirty="0" smtClean="0"/>
          </a:p>
          <a:p>
            <a:r>
              <a:rPr lang="ru-RU" b="1" dirty="0" smtClean="0"/>
              <a:t>Лекторий</a:t>
            </a:r>
            <a:endParaRPr lang="ru-RU" dirty="0" smtClean="0"/>
          </a:p>
          <a:p>
            <a:r>
              <a:rPr lang="ru-RU" b="1" dirty="0" smtClean="0"/>
              <a:t>Лекция (публичное </a:t>
            </a:r>
            <a:r>
              <a:rPr lang="ru-RU" b="1" dirty="0" smtClean="0"/>
              <a:t>выступление)</a:t>
            </a:r>
            <a:endParaRPr lang="ru-RU" dirty="0" smtClean="0"/>
          </a:p>
          <a:p>
            <a:r>
              <a:rPr lang="ru-RU" b="1" dirty="0" smtClean="0"/>
              <a:t>Лекция</a:t>
            </a:r>
            <a:endParaRPr lang="ru-RU" dirty="0" smtClean="0"/>
          </a:p>
          <a:p>
            <a:r>
              <a:rPr lang="ru-RU" b="1" dirty="0" smtClean="0"/>
              <a:t>Лига</a:t>
            </a:r>
            <a:endParaRPr lang="ru-RU" dirty="0" smtClean="0"/>
          </a:p>
          <a:p>
            <a:r>
              <a:rPr lang="ru-RU" b="1" dirty="0" smtClean="0">
                <a:hlinkClick r:id="rId3" action="ppaction://hlinksldjump"/>
              </a:rPr>
              <a:t>Линейка (торжественная церемония</a:t>
            </a:r>
            <a:r>
              <a:rPr lang="ru-RU" b="1" dirty="0" smtClean="0">
                <a:hlinkClick r:id="rId3" action="ppaction://hlinksldjump"/>
              </a:rPr>
              <a:t>)</a:t>
            </a:r>
            <a:endParaRPr lang="ru-RU" dirty="0" smtClean="0"/>
          </a:p>
          <a:p>
            <a:r>
              <a:rPr lang="ru-RU" b="1" dirty="0" smtClean="0">
                <a:hlinkClick r:id="rId4" action="ppaction://hlinksldjump"/>
              </a:rPr>
              <a:t>Личность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Управляющая кнопка: назад 4">
            <a:hlinkClick r:id="rId5" action="ppaction://hlinksldjump" highlightClick="1"/>
          </p:cNvPr>
          <p:cNvSpPr/>
          <p:nvPr/>
        </p:nvSpPr>
        <p:spPr>
          <a:xfrm>
            <a:off x="8215338" y="5857892"/>
            <a:ext cx="399474" cy="39949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>
            <a:normAutofit/>
          </a:bodyPr>
          <a:lstStyle/>
          <a:p>
            <a:r>
              <a:rPr lang="ru-RU" b="1" dirty="0" smtClean="0"/>
              <a:t>Малая группа</a:t>
            </a:r>
            <a:endParaRPr lang="ru-RU" dirty="0" smtClean="0"/>
          </a:p>
          <a:p>
            <a:r>
              <a:rPr lang="ru-RU" b="1" dirty="0" smtClean="0">
                <a:hlinkClick r:id="rId2" action="ppaction://hlinksldjump"/>
              </a:rPr>
              <a:t>Мастерство</a:t>
            </a:r>
            <a:endParaRPr lang="ru-RU" dirty="0" smtClean="0"/>
          </a:p>
          <a:p>
            <a:r>
              <a:rPr lang="ru-RU" b="1" dirty="0" smtClean="0">
                <a:hlinkClick r:id="rId3" action="ppaction://hlinksldjump"/>
              </a:rPr>
              <a:t>Методика</a:t>
            </a:r>
            <a:endParaRPr lang="ru-RU" dirty="0" smtClean="0"/>
          </a:p>
          <a:p>
            <a:r>
              <a:rPr lang="ru-RU" b="1" dirty="0" smtClean="0"/>
              <a:t>Мероприятие</a:t>
            </a:r>
            <a:endParaRPr lang="ru-RU" dirty="0" smtClean="0"/>
          </a:p>
          <a:p>
            <a:r>
              <a:rPr lang="ru-RU" b="1" dirty="0" smtClean="0">
                <a:hlinkClick r:id="rId4" action="ppaction://hlinksldjump"/>
              </a:rPr>
              <a:t>Межличностные </a:t>
            </a:r>
            <a:r>
              <a:rPr lang="ru-RU" b="1" dirty="0" smtClean="0">
                <a:hlinkClick r:id="rId4" action="ppaction://hlinksldjump"/>
              </a:rPr>
              <a:t>отношения</a:t>
            </a:r>
            <a:endParaRPr lang="ru-RU" dirty="0" smtClean="0"/>
          </a:p>
          <a:p>
            <a:r>
              <a:rPr lang="ru-RU" b="1" dirty="0" smtClean="0"/>
              <a:t>Мечта</a:t>
            </a:r>
            <a:endParaRPr lang="ru-RU" dirty="0" smtClean="0"/>
          </a:p>
          <a:p>
            <a:r>
              <a:rPr lang="ru-RU" b="1" dirty="0" smtClean="0"/>
              <a:t>Милосердие</a:t>
            </a:r>
            <a:endParaRPr lang="ru-RU" dirty="0" smtClean="0"/>
          </a:p>
          <a:p>
            <a:r>
              <a:rPr lang="ru-RU" b="1" dirty="0" smtClean="0"/>
              <a:t>Мировоззрение</a:t>
            </a:r>
            <a:endParaRPr lang="ru-RU" dirty="0" smtClean="0"/>
          </a:p>
          <a:p>
            <a:r>
              <a:rPr lang="ru-RU" b="1" dirty="0" smtClean="0"/>
              <a:t>Митинг</a:t>
            </a:r>
            <a:endParaRPr lang="ru-RU" dirty="0" smtClean="0"/>
          </a:p>
          <a:p>
            <a:r>
              <a:rPr lang="ru-RU" b="1" dirty="0" smtClean="0">
                <a:hlinkClick r:id="rId5" action="ppaction://hlinksldjump"/>
              </a:rPr>
              <a:t>Мозговой штурм (банк идей</a:t>
            </a:r>
            <a:r>
              <a:rPr lang="ru-RU" b="1" dirty="0" smtClean="0">
                <a:hlinkClick r:id="rId5" action="ppaction://hlinksldjump"/>
              </a:rPr>
              <a:t>)</a:t>
            </a:r>
            <a:endParaRPr lang="ru-RU" dirty="0" smtClean="0"/>
          </a:p>
          <a:p>
            <a:r>
              <a:rPr lang="ru-RU" b="1" dirty="0" smtClean="0"/>
              <a:t>Мониторинг</a:t>
            </a:r>
            <a:endParaRPr lang="ru-RU" dirty="0" smtClean="0"/>
          </a:p>
          <a:p>
            <a:r>
              <a:rPr lang="ru-RU" b="1" dirty="0" smtClean="0"/>
              <a:t>Мотив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rId6" action="ppaction://hlinksldjump" highlightClick="1"/>
          </p:cNvPr>
          <p:cNvSpPr/>
          <p:nvPr/>
        </p:nvSpPr>
        <p:spPr>
          <a:xfrm>
            <a:off x="8286776" y="5857892"/>
            <a:ext cx="328036" cy="3280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/>
          <a:lstStyle/>
          <a:p>
            <a:r>
              <a:rPr lang="ru-RU" b="1" dirty="0" smtClean="0">
                <a:hlinkClick r:id="rId2" action="ppaction://hlinksldjump"/>
              </a:rPr>
              <a:t>Норма</a:t>
            </a:r>
            <a:endParaRPr lang="ru-RU" dirty="0" smtClean="0"/>
          </a:p>
          <a:p>
            <a:r>
              <a:rPr lang="ru-RU" b="1" dirty="0" smtClean="0">
                <a:hlinkClick r:id="rId3" action="ppaction://hlinksldjump"/>
              </a:rPr>
              <a:t>Нравственное </a:t>
            </a:r>
            <a:r>
              <a:rPr lang="ru-RU" b="1" dirty="0" smtClean="0">
                <a:hlinkClick r:id="rId3" action="ppaction://hlinksldjump"/>
              </a:rPr>
              <a:t>воспитание</a:t>
            </a:r>
            <a:endParaRPr lang="ru-RU" dirty="0"/>
          </a:p>
        </p:txBody>
      </p:sp>
      <p:sp>
        <p:nvSpPr>
          <p:cNvPr id="5" name="Управляющая кнопка: назад 4">
            <a:hlinkClick r:id="rId4" action="ppaction://hlinksldjump" highlightClick="1"/>
          </p:cNvPr>
          <p:cNvSpPr/>
          <p:nvPr/>
        </p:nvSpPr>
        <p:spPr>
          <a:xfrm>
            <a:off x="8215338" y="5857892"/>
            <a:ext cx="399474" cy="3280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758138" cy="6116786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Общественник</a:t>
            </a:r>
            <a:endParaRPr lang="ru-RU" dirty="0" smtClean="0"/>
          </a:p>
          <a:p>
            <a:r>
              <a:rPr lang="ru-RU" b="1" dirty="0" smtClean="0"/>
              <a:t>Общение</a:t>
            </a:r>
            <a:endParaRPr lang="ru-RU" dirty="0" smtClean="0"/>
          </a:p>
          <a:p>
            <a:r>
              <a:rPr lang="ru-RU" b="1" dirty="0" smtClean="0"/>
              <a:t>Обучение</a:t>
            </a:r>
            <a:endParaRPr lang="ru-RU" dirty="0" smtClean="0"/>
          </a:p>
          <a:p>
            <a:r>
              <a:rPr lang="ru-RU" b="1" dirty="0" smtClean="0"/>
              <a:t>Общественно-полезная </a:t>
            </a:r>
            <a:r>
              <a:rPr lang="ru-RU" b="1" dirty="0" smtClean="0"/>
              <a:t>деятельность</a:t>
            </a:r>
            <a:endParaRPr lang="ru-RU" dirty="0" smtClean="0"/>
          </a:p>
          <a:p>
            <a:r>
              <a:rPr lang="ru-RU" b="1" dirty="0" smtClean="0">
                <a:hlinkClick r:id="rId2" action="ppaction://hlinksldjump"/>
              </a:rPr>
              <a:t>Общественные детские (молодежные) </a:t>
            </a:r>
            <a:r>
              <a:rPr lang="ru-RU" b="1" dirty="0" smtClean="0">
                <a:hlinkClick r:id="rId2" action="ppaction://hlinksldjump"/>
              </a:rPr>
              <a:t>объединения</a:t>
            </a:r>
            <a:endParaRPr lang="ru-RU" dirty="0" smtClean="0"/>
          </a:p>
          <a:p>
            <a:r>
              <a:rPr lang="ru-RU" b="1" dirty="0" smtClean="0"/>
              <a:t>Обещание</a:t>
            </a:r>
            <a:endParaRPr lang="ru-RU" dirty="0" smtClean="0"/>
          </a:p>
          <a:p>
            <a:r>
              <a:rPr lang="ru-RU" b="1" dirty="0" smtClean="0"/>
              <a:t>Общение</a:t>
            </a:r>
            <a:endParaRPr lang="ru-RU" dirty="0" smtClean="0"/>
          </a:p>
          <a:p>
            <a:r>
              <a:rPr lang="ru-RU" b="1" dirty="0" smtClean="0"/>
              <a:t>Октябрята</a:t>
            </a:r>
            <a:endParaRPr lang="ru-RU" dirty="0" smtClean="0"/>
          </a:p>
          <a:p>
            <a:r>
              <a:rPr lang="ru-RU" b="1" dirty="0" smtClean="0"/>
              <a:t>Объявление</a:t>
            </a:r>
            <a:endParaRPr lang="ru-RU" dirty="0" smtClean="0"/>
          </a:p>
          <a:p>
            <a:r>
              <a:rPr lang="ru-RU" b="1" dirty="0" smtClean="0"/>
              <a:t>Общество</a:t>
            </a:r>
            <a:endParaRPr lang="ru-RU" dirty="0" smtClean="0"/>
          </a:p>
          <a:p>
            <a:r>
              <a:rPr lang="ru-RU" b="1" dirty="0" smtClean="0">
                <a:hlinkClick r:id="rId3" action="ppaction://hlinksldjump"/>
              </a:rPr>
              <a:t>Общественная </a:t>
            </a:r>
            <a:r>
              <a:rPr lang="ru-RU" b="1" dirty="0" smtClean="0">
                <a:hlinkClick r:id="rId3" action="ppaction://hlinksldjump"/>
              </a:rPr>
              <a:t>организация</a:t>
            </a:r>
            <a:endParaRPr lang="ru-RU" dirty="0" smtClean="0"/>
          </a:p>
          <a:p>
            <a:r>
              <a:rPr lang="ru-RU" b="1" dirty="0" smtClean="0"/>
              <a:t>Одаренность</a:t>
            </a:r>
            <a:endParaRPr lang="ru-RU" dirty="0" smtClean="0"/>
          </a:p>
          <a:p>
            <a:r>
              <a:rPr lang="ru-RU" b="1" dirty="0" smtClean="0"/>
              <a:t>Одаренные дети</a:t>
            </a:r>
            <a:endParaRPr lang="ru-RU" dirty="0" smtClean="0"/>
          </a:p>
          <a:p>
            <a:r>
              <a:rPr lang="ru-RU" b="1" dirty="0" smtClean="0"/>
              <a:t>Олимпиада</a:t>
            </a:r>
            <a:endParaRPr lang="ru-RU" dirty="0" smtClean="0"/>
          </a:p>
          <a:p>
            <a:r>
              <a:rPr lang="ru-RU" b="1" dirty="0" smtClean="0"/>
              <a:t>Организация</a:t>
            </a:r>
            <a:endParaRPr lang="ru-RU" dirty="0" smtClean="0"/>
          </a:p>
          <a:p>
            <a:r>
              <a:rPr lang="ru-RU" b="1" dirty="0" smtClean="0">
                <a:hlinkClick r:id="rId4" action="ppaction://hlinksldjump"/>
              </a:rPr>
              <a:t>Организация детская (молодежная</a:t>
            </a:r>
            <a:r>
              <a:rPr lang="ru-RU" b="1" dirty="0" smtClean="0">
                <a:hlinkClick r:id="rId4" action="ppaction://hlinksldjump"/>
              </a:rPr>
              <a:t>)</a:t>
            </a:r>
            <a:endParaRPr lang="ru-RU" dirty="0" smtClean="0"/>
          </a:p>
          <a:p>
            <a:r>
              <a:rPr lang="ru-RU" b="1" dirty="0" smtClean="0"/>
              <a:t>Отряд</a:t>
            </a:r>
            <a:endParaRPr lang="ru-RU" dirty="0"/>
          </a:p>
        </p:txBody>
      </p:sp>
      <p:sp>
        <p:nvSpPr>
          <p:cNvPr id="4" name="Управляющая кнопка: назад 3">
            <a:hlinkClick r:id="rId5" action="ppaction://hlinksldjump" highlightClick="1"/>
          </p:cNvPr>
          <p:cNvSpPr/>
          <p:nvPr/>
        </p:nvSpPr>
        <p:spPr>
          <a:xfrm>
            <a:off x="8286776" y="5857892"/>
            <a:ext cx="328036" cy="3280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Параметрический анализ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b="1" dirty="0" smtClean="0"/>
              <a:t>Патриотизм</a:t>
            </a:r>
            <a:endParaRPr lang="ru-RU" dirty="0" smtClean="0"/>
          </a:p>
          <a:p>
            <a:r>
              <a:rPr lang="ru-RU" b="1" dirty="0" smtClean="0">
                <a:hlinkClick r:id="rId2" action="ppaction://hlinksldjump"/>
              </a:rPr>
              <a:t>Патриотическое </a:t>
            </a:r>
            <a:r>
              <a:rPr lang="ru-RU" b="1" dirty="0" smtClean="0">
                <a:hlinkClick r:id="rId2" action="ppaction://hlinksldjump"/>
              </a:rPr>
              <a:t>воспитание</a:t>
            </a:r>
            <a:endParaRPr lang="ru-RU" dirty="0" smtClean="0"/>
          </a:p>
          <a:p>
            <a:r>
              <a:rPr lang="ru-RU" b="1" dirty="0" smtClean="0"/>
              <a:t>Педагогическая </a:t>
            </a:r>
            <a:r>
              <a:rPr lang="ru-RU" b="1" dirty="0" smtClean="0"/>
              <a:t>диагностика</a:t>
            </a:r>
            <a:endParaRPr lang="ru-RU" dirty="0" smtClean="0"/>
          </a:p>
          <a:p>
            <a:r>
              <a:rPr lang="ru-RU" b="1" dirty="0" err="1" smtClean="0"/>
              <a:t>Перфекционизм</a:t>
            </a:r>
            <a:endParaRPr lang="ru-RU" dirty="0" smtClean="0"/>
          </a:p>
          <a:p>
            <a:r>
              <a:rPr lang="ru-RU" b="1" dirty="0" smtClean="0"/>
              <a:t>Пионер</a:t>
            </a:r>
            <a:endParaRPr lang="ru-RU" dirty="0" smtClean="0"/>
          </a:p>
          <a:p>
            <a:r>
              <a:rPr lang="ru-RU" b="1" dirty="0" smtClean="0"/>
              <a:t>Поведение</a:t>
            </a:r>
            <a:endParaRPr lang="ru-RU" dirty="0" smtClean="0"/>
          </a:p>
          <a:p>
            <a:r>
              <a:rPr lang="ru-RU" b="1" dirty="0" smtClean="0">
                <a:hlinkClick r:id="rId3" action="ppaction://hlinksldjump"/>
              </a:rPr>
              <a:t>Позиция взрослого в детском общественном </a:t>
            </a:r>
            <a:r>
              <a:rPr lang="ru-RU" b="1" dirty="0" smtClean="0">
                <a:hlinkClick r:id="rId3" action="ppaction://hlinksldjump"/>
              </a:rPr>
              <a:t>объединении</a:t>
            </a:r>
            <a:endParaRPr lang="ru-RU" dirty="0" smtClean="0"/>
          </a:p>
          <a:p>
            <a:r>
              <a:rPr lang="ru-RU" b="1" dirty="0" smtClean="0"/>
              <a:t>Познавательный </a:t>
            </a:r>
            <a:r>
              <a:rPr lang="ru-RU" b="1" dirty="0" smtClean="0"/>
              <a:t>потенциал</a:t>
            </a:r>
            <a:endParaRPr lang="ru-RU" dirty="0" smtClean="0"/>
          </a:p>
          <a:p>
            <a:r>
              <a:rPr lang="ru-RU" b="1" dirty="0" smtClean="0"/>
              <a:t>Полемика</a:t>
            </a:r>
            <a:endParaRPr lang="ru-RU" dirty="0" smtClean="0"/>
          </a:p>
          <a:p>
            <a:r>
              <a:rPr lang="ru-RU" b="1" dirty="0" smtClean="0">
                <a:hlinkClick r:id="rId4" action="ppaction://hlinksldjump"/>
              </a:rPr>
              <a:t>Положение</a:t>
            </a:r>
            <a:endParaRPr lang="ru-RU" dirty="0" smtClean="0"/>
          </a:p>
          <a:p>
            <a:r>
              <a:rPr lang="ru-RU" b="1" dirty="0" smtClean="0"/>
              <a:t>Политика</a:t>
            </a:r>
            <a:endParaRPr lang="ru-RU" dirty="0" smtClean="0"/>
          </a:p>
          <a:p>
            <a:r>
              <a:rPr lang="ru-RU" b="1" dirty="0" smtClean="0"/>
              <a:t>Потребность</a:t>
            </a:r>
            <a:endParaRPr lang="ru-RU" dirty="0" smtClean="0"/>
          </a:p>
          <a:p>
            <a:r>
              <a:rPr lang="ru-RU" b="1" dirty="0" smtClean="0"/>
              <a:t>Право</a:t>
            </a:r>
            <a:endParaRPr lang="ru-RU" dirty="0" smtClean="0"/>
          </a:p>
          <a:p>
            <a:r>
              <a:rPr lang="ru-RU" b="1" dirty="0" smtClean="0"/>
              <a:t>Права гражданина в </a:t>
            </a:r>
            <a:r>
              <a:rPr lang="ru-RU" b="1" dirty="0" smtClean="0"/>
              <a:t>государстве</a:t>
            </a:r>
            <a:endParaRPr lang="ru-RU" dirty="0" smtClean="0"/>
          </a:p>
          <a:p>
            <a:r>
              <a:rPr lang="ru-RU" b="1" dirty="0" smtClean="0"/>
              <a:t>Права всякого члена какого-либо общества, объединения, </a:t>
            </a:r>
            <a:r>
              <a:rPr lang="ru-RU" b="1" dirty="0" smtClean="0"/>
              <a:t>организации</a:t>
            </a:r>
            <a:endParaRPr lang="ru-RU" dirty="0" smtClean="0"/>
          </a:p>
          <a:p>
            <a:r>
              <a:rPr lang="ru-RU" b="1" dirty="0" smtClean="0"/>
              <a:t>Представление-соревнование (конкурсная программа на сцене или на площадке</a:t>
            </a:r>
            <a:r>
              <a:rPr lang="ru-RU" b="1" dirty="0" smtClean="0"/>
              <a:t>)</a:t>
            </a:r>
            <a:endParaRPr lang="ru-RU" dirty="0" smtClean="0"/>
          </a:p>
          <a:p>
            <a:r>
              <a:rPr lang="ru-RU" b="1" dirty="0" smtClean="0"/>
              <a:t>Прения </a:t>
            </a:r>
            <a:endParaRPr lang="ru-RU" dirty="0" smtClean="0"/>
          </a:p>
          <a:p>
            <a:r>
              <a:rPr lang="ru-RU" b="1" dirty="0" smtClean="0"/>
              <a:t>Представление в </a:t>
            </a:r>
            <a:r>
              <a:rPr lang="ru-RU" b="1" dirty="0" smtClean="0"/>
              <a:t>кругу</a:t>
            </a:r>
            <a:endParaRPr lang="ru-RU" dirty="0" smtClean="0"/>
          </a:p>
          <a:p>
            <a:r>
              <a:rPr lang="ru-RU" b="1" dirty="0" smtClean="0"/>
              <a:t>Привычка</a:t>
            </a:r>
            <a:endParaRPr lang="ru-RU" dirty="0" smtClean="0"/>
          </a:p>
          <a:p>
            <a:r>
              <a:rPr lang="ru-RU" b="1" dirty="0" smtClean="0"/>
              <a:t>Пример</a:t>
            </a:r>
            <a:endParaRPr lang="ru-RU" dirty="0" smtClean="0"/>
          </a:p>
          <a:p>
            <a:r>
              <a:rPr lang="ru-RU" b="1" dirty="0" smtClean="0"/>
              <a:t>Принцип</a:t>
            </a:r>
            <a:endParaRPr lang="ru-RU" dirty="0" smtClean="0"/>
          </a:p>
          <a:p>
            <a:r>
              <a:rPr lang="ru-RU" b="1" dirty="0" smtClean="0"/>
              <a:t>Проблемная </a:t>
            </a:r>
            <a:r>
              <a:rPr lang="ru-RU" b="1" dirty="0" smtClean="0"/>
              <a:t>ситуация</a:t>
            </a:r>
            <a:endParaRPr lang="ru-RU" dirty="0" smtClean="0"/>
          </a:p>
          <a:p>
            <a:r>
              <a:rPr lang="ru-RU" b="1" dirty="0" smtClean="0">
                <a:hlinkClick r:id="rId5" action="ppaction://hlinksldjump"/>
              </a:rPr>
              <a:t>Программа</a:t>
            </a:r>
            <a:endParaRPr lang="ru-RU" dirty="0" smtClean="0"/>
          </a:p>
          <a:p>
            <a:r>
              <a:rPr lang="ru-RU" b="1" dirty="0" smtClean="0"/>
              <a:t>Психологическая </a:t>
            </a:r>
            <a:r>
              <a:rPr lang="ru-RU" b="1" dirty="0" smtClean="0"/>
              <a:t>диагностика</a:t>
            </a:r>
            <a:endParaRPr lang="ru-RU" dirty="0"/>
          </a:p>
        </p:txBody>
      </p:sp>
      <p:sp>
        <p:nvSpPr>
          <p:cNvPr id="4" name="Управляющая кнопка: назад 3">
            <a:hlinkClick r:id="rId6" action="ppaction://hlinksldjump" highlightClick="1"/>
          </p:cNvPr>
          <p:cNvSpPr/>
          <p:nvPr/>
        </p:nvSpPr>
        <p:spPr>
          <a:xfrm>
            <a:off x="8215338" y="5857892"/>
            <a:ext cx="399506" cy="25659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>
            <a:normAutofit/>
          </a:bodyPr>
          <a:lstStyle/>
          <a:p>
            <a:r>
              <a:rPr lang="ru-RU" b="1" dirty="0" smtClean="0"/>
              <a:t>Развитие</a:t>
            </a:r>
            <a:endParaRPr lang="ru-RU" dirty="0" smtClean="0"/>
          </a:p>
          <a:p>
            <a:r>
              <a:rPr lang="ru-RU" b="1" dirty="0" smtClean="0"/>
              <a:t>Релаксация</a:t>
            </a:r>
            <a:endParaRPr lang="ru-RU" dirty="0" smtClean="0"/>
          </a:p>
          <a:p>
            <a:r>
              <a:rPr lang="ru-RU" b="1" dirty="0" smtClean="0"/>
              <a:t>Редколлегия</a:t>
            </a:r>
            <a:endParaRPr lang="ru-RU" dirty="0" smtClean="0"/>
          </a:p>
          <a:p>
            <a:r>
              <a:rPr lang="ru-RU" b="1" dirty="0" smtClean="0">
                <a:hlinkClick r:id="rId2" action="ppaction://hlinksldjump"/>
              </a:rPr>
              <a:t>Руководство</a:t>
            </a:r>
            <a:endParaRPr lang="ru-RU" dirty="0" smtClean="0"/>
          </a:p>
          <a:p>
            <a:r>
              <a:rPr lang="ru-RU" b="1" dirty="0" smtClean="0"/>
              <a:t>Ритуал</a:t>
            </a:r>
            <a:endParaRPr lang="ru-RU" dirty="0" smtClean="0"/>
          </a:p>
          <a:p>
            <a:r>
              <a:rPr lang="ru-RU" b="1" dirty="0" smtClean="0">
                <a:hlinkClick r:id="rId3" action="ppaction://hlinksldjump"/>
              </a:rPr>
              <a:t>Ритуал детского </a:t>
            </a:r>
            <a:r>
              <a:rPr lang="ru-RU" b="1" dirty="0" smtClean="0">
                <a:hlinkClick r:id="rId3" action="ppaction://hlinksldjump"/>
              </a:rPr>
              <a:t>объединения</a:t>
            </a:r>
            <a:endParaRPr lang="ru-RU" dirty="0" smtClean="0"/>
          </a:p>
          <a:p>
            <a:r>
              <a:rPr lang="ru-RU" b="1" dirty="0" smtClean="0"/>
              <a:t>Ритуалы детского общественного </a:t>
            </a:r>
            <a:r>
              <a:rPr lang="ru-RU" b="1" dirty="0" smtClean="0"/>
              <a:t>объединения</a:t>
            </a:r>
            <a:endParaRPr lang="ru-RU" dirty="0" smtClean="0"/>
          </a:p>
          <a:p>
            <a:r>
              <a:rPr lang="ru-RU" b="1" dirty="0" smtClean="0"/>
              <a:t>Родина, </a:t>
            </a:r>
            <a:r>
              <a:rPr lang="ru-RU" b="1" dirty="0" smtClean="0"/>
              <a:t>Отечество</a:t>
            </a:r>
            <a:endParaRPr lang="ru-RU" dirty="0"/>
          </a:p>
        </p:txBody>
      </p:sp>
      <p:sp>
        <p:nvSpPr>
          <p:cNvPr id="4" name="Управляющая кнопка: назад 3">
            <a:hlinkClick r:id="rId4" action="ppaction://hlinksldjump" highlightClick="1"/>
          </p:cNvPr>
          <p:cNvSpPr/>
          <p:nvPr/>
        </p:nvSpPr>
        <p:spPr>
          <a:xfrm>
            <a:off x="8215338" y="5857892"/>
            <a:ext cx="399474" cy="3280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286544"/>
          </a:xfrm>
        </p:spPr>
        <p:txBody>
          <a:bodyPr numCol="2">
            <a:noAutofit/>
          </a:bodyPr>
          <a:lstStyle/>
          <a:p>
            <a:r>
              <a:rPr lang="ru-RU" sz="1800" b="1" dirty="0" smtClean="0"/>
              <a:t>Салют</a:t>
            </a:r>
            <a:endParaRPr lang="ru-RU" sz="1800" dirty="0" smtClean="0"/>
          </a:p>
          <a:p>
            <a:r>
              <a:rPr lang="ru-RU" sz="1800" b="1" dirty="0" smtClean="0"/>
              <a:t>Самодеятельность </a:t>
            </a:r>
            <a:endParaRPr lang="ru-RU" sz="1800" b="1" dirty="0" smtClean="0"/>
          </a:p>
          <a:p>
            <a:r>
              <a:rPr lang="ru-RU" sz="1800" b="1" dirty="0" smtClean="0"/>
              <a:t>Самообразование</a:t>
            </a:r>
            <a:endParaRPr lang="ru-RU" sz="1800" dirty="0" smtClean="0"/>
          </a:p>
          <a:p>
            <a:r>
              <a:rPr lang="ru-RU" sz="1800" b="1" dirty="0" smtClean="0">
                <a:hlinkClick r:id="rId2" action="ppaction://hlinksldjump"/>
              </a:rPr>
              <a:t>Самоопределение личности</a:t>
            </a:r>
            <a:r>
              <a:rPr lang="ru-RU" sz="1800" dirty="0" smtClean="0">
                <a:hlinkClick r:id="rId2" action="ppaction://hlinksldjump"/>
              </a:rPr>
              <a:t> </a:t>
            </a:r>
            <a:endParaRPr lang="ru-RU" sz="1800" dirty="0" smtClean="0"/>
          </a:p>
          <a:p>
            <a:r>
              <a:rPr lang="ru-RU" sz="1800" b="1" dirty="0" smtClean="0"/>
              <a:t>Самооценка </a:t>
            </a:r>
            <a:endParaRPr lang="ru-RU" sz="1800" b="1" dirty="0" smtClean="0"/>
          </a:p>
          <a:p>
            <a:r>
              <a:rPr lang="ru-RU" sz="1800" b="1" dirty="0" smtClean="0">
                <a:hlinkClick r:id="rId3" action="ppaction://hlinksldjump"/>
              </a:rPr>
              <a:t>Самоуправление</a:t>
            </a:r>
            <a:endParaRPr lang="ru-RU" sz="1800" dirty="0" smtClean="0"/>
          </a:p>
          <a:p>
            <a:r>
              <a:rPr lang="ru-RU" sz="1800" b="1" dirty="0" smtClean="0"/>
              <a:t>Сбор </a:t>
            </a:r>
            <a:r>
              <a:rPr lang="ru-RU" sz="1800" b="1" dirty="0" smtClean="0"/>
              <a:t>пионерский</a:t>
            </a:r>
            <a:endParaRPr lang="ru-RU" sz="1800" dirty="0" smtClean="0"/>
          </a:p>
          <a:p>
            <a:r>
              <a:rPr lang="ru-RU" sz="1800" b="1" dirty="0" smtClean="0"/>
              <a:t>Символ, </a:t>
            </a:r>
            <a:r>
              <a:rPr lang="ru-RU" sz="1800" b="1" dirty="0" smtClean="0"/>
              <a:t>символика</a:t>
            </a:r>
            <a:endParaRPr lang="ru-RU" sz="1800" dirty="0" smtClean="0"/>
          </a:p>
          <a:p>
            <a:r>
              <a:rPr lang="ru-RU" sz="1800" b="1" dirty="0" smtClean="0"/>
              <a:t>Символы</a:t>
            </a:r>
            <a:endParaRPr lang="ru-RU" sz="1800" dirty="0" smtClean="0"/>
          </a:p>
          <a:p>
            <a:r>
              <a:rPr lang="ru-RU" sz="1800" b="1" dirty="0" smtClean="0"/>
              <a:t>Символика детского </a:t>
            </a:r>
            <a:r>
              <a:rPr lang="ru-RU" sz="1800" b="1" dirty="0" smtClean="0"/>
              <a:t>объединения</a:t>
            </a:r>
            <a:endParaRPr lang="ru-RU" sz="1800" dirty="0" smtClean="0"/>
          </a:p>
          <a:p>
            <a:r>
              <a:rPr lang="ru-RU" sz="1800" b="1" dirty="0" smtClean="0">
                <a:hlinkClick r:id="rId4" action="ppaction://hlinksldjump"/>
              </a:rPr>
              <a:t>Символы детского общественного </a:t>
            </a:r>
            <a:r>
              <a:rPr lang="ru-RU" sz="1800" b="1" dirty="0" smtClean="0">
                <a:hlinkClick r:id="rId4" action="ppaction://hlinksldjump"/>
              </a:rPr>
              <a:t>объединения</a:t>
            </a:r>
            <a:endParaRPr lang="ru-RU" sz="1800" dirty="0" smtClean="0"/>
          </a:p>
          <a:p>
            <a:r>
              <a:rPr lang="ru-RU" sz="1800" b="1" dirty="0" smtClean="0"/>
              <a:t>Симпозиум</a:t>
            </a:r>
            <a:endParaRPr lang="ru-RU" sz="1800" dirty="0" smtClean="0"/>
          </a:p>
          <a:p>
            <a:r>
              <a:rPr lang="ru-RU" sz="1800" b="1" dirty="0" smtClean="0"/>
              <a:t>Система </a:t>
            </a:r>
            <a:r>
              <a:rPr lang="ru-RU" sz="1800" b="1" dirty="0" smtClean="0"/>
              <a:t>образования</a:t>
            </a:r>
            <a:endParaRPr lang="ru-RU" sz="1800" dirty="0" smtClean="0"/>
          </a:p>
          <a:p>
            <a:r>
              <a:rPr lang="ru-RU" sz="1800" b="1" dirty="0" smtClean="0"/>
              <a:t>Сказка</a:t>
            </a:r>
            <a:endParaRPr lang="ru-RU" sz="1800" dirty="0" smtClean="0"/>
          </a:p>
          <a:p>
            <a:r>
              <a:rPr lang="ru-RU" sz="1800" b="1" dirty="0" smtClean="0"/>
              <a:t>Слово</a:t>
            </a:r>
            <a:endParaRPr lang="ru-RU" sz="1800" dirty="0" smtClean="0"/>
          </a:p>
          <a:p>
            <a:r>
              <a:rPr lang="ru-RU" sz="1800" b="1" dirty="0" smtClean="0"/>
              <a:t>Совет</a:t>
            </a:r>
            <a:endParaRPr lang="ru-RU" sz="1800" dirty="0" smtClean="0"/>
          </a:p>
          <a:p>
            <a:r>
              <a:rPr lang="ru-RU" sz="1800" b="1" dirty="0" smtClean="0"/>
              <a:t>Совесть</a:t>
            </a:r>
            <a:endParaRPr lang="ru-RU" sz="1800" dirty="0" smtClean="0"/>
          </a:p>
          <a:p>
            <a:r>
              <a:rPr lang="ru-RU" sz="1800" b="1" dirty="0" smtClean="0">
                <a:hlinkClick r:id="rId5" action="ppaction://hlinksldjump"/>
              </a:rPr>
              <a:t>Социализация</a:t>
            </a:r>
            <a:r>
              <a:rPr lang="ru-RU" sz="1800" dirty="0" smtClean="0"/>
              <a:t> </a:t>
            </a:r>
          </a:p>
          <a:p>
            <a:r>
              <a:rPr lang="ru-RU" sz="1800" b="1" dirty="0" smtClean="0"/>
              <a:t>Социометрическая </a:t>
            </a:r>
            <a:r>
              <a:rPr lang="ru-RU" sz="1800" b="1" dirty="0" smtClean="0"/>
              <a:t>методика</a:t>
            </a:r>
          </a:p>
          <a:p>
            <a:r>
              <a:rPr lang="ru-RU" sz="1800" b="1" dirty="0" smtClean="0"/>
              <a:t>Социально-нравственная </a:t>
            </a:r>
            <a:r>
              <a:rPr lang="ru-RU" sz="1800" b="1" dirty="0" smtClean="0"/>
              <a:t>самооценка </a:t>
            </a:r>
            <a:r>
              <a:rPr lang="ru-RU" sz="1800" b="1" dirty="0" smtClean="0"/>
              <a:t>-</a:t>
            </a:r>
            <a:endParaRPr lang="ru-RU" sz="1800" dirty="0" smtClean="0"/>
          </a:p>
          <a:p>
            <a:r>
              <a:rPr lang="ru-RU" sz="1800" b="1" dirty="0" smtClean="0"/>
              <a:t>Социальный </a:t>
            </a:r>
            <a:r>
              <a:rPr lang="ru-RU" sz="1800" b="1" dirty="0" smtClean="0"/>
              <a:t>статус</a:t>
            </a:r>
            <a:endParaRPr lang="ru-RU" sz="1800" dirty="0" smtClean="0"/>
          </a:p>
          <a:p>
            <a:r>
              <a:rPr lang="ru-RU" sz="1800" b="1" dirty="0" smtClean="0"/>
              <a:t>Спектакль</a:t>
            </a:r>
            <a:endParaRPr lang="ru-RU" sz="1800" dirty="0" smtClean="0"/>
          </a:p>
          <a:p>
            <a:r>
              <a:rPr lang="ru-RU" sz="1800" b="1" dirty="0" smtClean="0"/>
              <a:t>Спор </a:t>
            </a:r>
            <a:endParaRPr lang="ru-RU" sz="1800" dirty="0" smtClean="0"/>
          </a:p>
          <a:p>
            <a:r>
              <a:rPr lang="ru-RU" sz="1800" b="1" dirty="0" smtClean="0"/>
              <a:t>Сплоченность коллектива</a:t>
            </a:r>
            <a:endParaRPr lang="ru-RU" sz="1800" dirty="0" smtClean="0"/>
          </a:p>
          <a:p>
            <a:r>
              <a:rPr lang="ru-RU" sz="1800" b="1" dirty="0" smtClean="0"/>
              <a:t>Справедливость </a:t>
            </a:r>
            <a:endParaRPr lang="ru-RU" sz="1800" dirty="0" smtClean="0"/>
          </a:p>
          <a:p>
            <a:r>
              <a:rPr lang="ru-RU" sz="1800" b="1" dirty="0" smtClean="0"/>
              <a:t>Статус </a:t>
            </a:r>
            <a:r>
              <a:rPr lang="ru-RU" sz="1800" b="1" dirty="0" smtClean="0"/>
              <a:t>личности</a:t>
            </a:r>
            <a:endParaRPr lang="ru-RU" sz="1800" dirty="0" smtClean="0"/>
          </a:p>
          <a:p>
            <a:r>
              <a:rPr lang="ru-RU" sz="1800" b="1" dirty="0" smtClean="0"/>
              <a:t>Стимул </a:t>
            </a:r>
            <a:endParaRPr lang="ru-RU" sz="1800" dirty="0" smtClean="0"/>
          </a:p>
          <a:p>
            <a:r>
              <a:rPr lang="ru-RU" sz="1800" b="1" dirty="0" smtClean="0"/>
              <a:t>Субкультура</a:t>
            </a:r>
            <a:endParaRPr lang="ru-RU" sz="1800" dirty="0" smtClean="0"/>
          </a:p>
          <a:p>
            <a:r>
              <a:rPr lang="ru-RU" sz="1800" b="1" dirty="0" smtClean="0"/>
              <a:t>Судебное заседание (форма </a:t>
            </a:r>
            <a:r>
              <a:rPr lang="ru-RU" sz="1800" b="1" dirty="0" smtClean="0"/>
              <a:t>дискуссии</a:t>
            </a:r>
            <a:endParaRPr lang="ru-RU" sz="1800" dirty="0" smtClean="0"/>
          </a:p>
          <a:p>
            <a:r>
              <a:rPr lang="ru-RU" sz="1800" b="1" dirty="0" smtClean="0"/>
              <a:t>Сюрприз</a:t>
            </a:r>
            <a:endParaRPr lang="ru-RU" sz="1800" dirty="0"/>
          </a:p>
        </p:txBody>
      </p:sp>
      <p:sp>
        <p:nvSpPr>
          <p:cNvPr id="4" name="Управляющая кнопка: назад 3">
            <a:hlinkClick r:id="rId6" action="ppaction://hlinksldjump" highlightClick="1"/>
          </p:cNvPr>
          <p:cNvSpPr/>
          <p:nvPr/>
        </p:nvSpPr>
        <p:spPr>
          <a:xfrm>
            <a:off x="8215338" y="5857892"/>
            <a:ext cx="399474" cy="3280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0"/>
          <a:ext cx="8567775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555"/>
                <a:gridCol w="1713555"/>
                <a:gridCol w="1713555"/>
                <a:gridCol w="1713555"/>
                <a:gridCol w="1713555"/>
              </a:tblGrid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ru-RU" sz="8000" b="0" dirty="0" smtClean="0"/>
                        <a:t>А</a:t>
                      </a:r>
                      <a:endParaRPr lang="ru-RU" sz="8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0" dirty="0" smtClean="0"/>
                        <a:t>Б</a:t>
                      </a:r>
                      <a:endParaRPr lang="ru-RU" sz="8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0" dirty="0" smtClean="0"/>
                        <a:t>В</a:t>
                      </a:r>
                      <a:endParaRPr lang="ru-RU" sz="8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0" dirty="0" smtClean="0"/>
                        <a:t>Г</a:t>
                      </a:r>
                      <a:endParaRPr lang="ru-RU" sz="8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0" dirty="0" smtClean="0"/>
                        <a:t>Д</a:t>
                      </a:r>
                      <a:endParaRPr lang="ru-RU" sz="8000" b="0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0" b="0" dirty="0" smtClean="0"/>
                        <a:t>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dirty="0" smtClean="0"/>
                        <a:t>З</a:t>
                      </a:r>
                      <a:endParaRPr lang="ru-RU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dirty="0" smtClean="0"/>
                        <a:t>И</a:t>
                      </a:r>
                      <a:endParaRPr lang="ru-RU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dirty="0" smtClean="0"/>
                        <a:t>К</a:t>
                      </a:r>
                      <a:endParaRPr lang="ru-RU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dirty="0" smtClean="0"/>
                        <a:t>Л</a:t>
                      </a:r>
                      <a:endParaRPr lang="ru-RU" sz="8000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ru-RU" sz="8000" dirty="0" smtClean="0"/>
                        <a:t>М</a:t>
                      </a:r>
                      <a:endParaRPr lang="ru-RU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dirty="0" smtClean="0"/>
                        <a:t>Н</a:t>
                      </a:r>
                      <a:endParaRPr lang="ru-RU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dirty="0" smtClean="0"/>
                        <a:t>О</a:t>
                      </a:r>
                      <a:endParaRPr lang="ru-RU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dirty="0" smtClean="0"/>
                        <a:t>П</a:t>
                      </a:r>
                      <a:endParaRPr lang="ru-RU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0" dirty="0" smtClean="0"/>
                        <a:t>Р</a:t>
                      </a:r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ru-RU" sz="8000" dirty="0" smtClean="0"/>
                        <a:t>С</a:t>
                      </a:r>
                      <a:endParaRPr lang="ru-RU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dirty="0" smtClean="0"/>
                        <a:t>Т</a:t>
                      </a:r>
                      <a:endParaRPr lang="ru-RU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dirty="0" smtClean="0"/>
                        <a:t>У</a:t>
                      </a:r>
                      <a:endParaRPr lang="ru-RU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dirty="0" smtClean="0"/>
                        <a:t>Ф</a:t>
                      </a:r>
                      <a:endParaRPr lang="ru-RU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dirty="0" smtClean="0"/>
                        <a:t>Х</a:t>
                      </a:r>
                      <a:endParaRPr lang="ru-RU" sz="8000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ru-RU" sz="8000" dirty="0" smtClean="0"/>
                        <a:t>Ц</a:t>
                      </a:r>
                      <a:endParaRPr lang="ru-RU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dirty="0" smtClean="0"/>
                        <a:t>Ч</a:t>
                      </a:r>
                      <a:endParaRPr lang="ru-RU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dirty="0" smtClean="0"/>
                        <a:t>Ш</a:t>
                      </a:r>
                      <a:endParaRPr lang="ru-RU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dirty="0" smtClean="0"/>
                        <a:t>Э</a:t>
                      </a:r>
                      <a:endParaRPr lang="ru-RU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0" dirty="0" smtClean="0"/>
                        <a:t>Я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Управляющая кнопка: настраиваемая 4">
            <a:hlinkClick r:id="rId2" action="ppaction://hlinksldjump" highlightClick="1"/>
          </p:cNvPr>
          <p:cNvSpPr/>
          <p:nvPr/>
        </p:nvSpPr>
        <p:spPr>
          <a:xfrm>
            <a:off x="1643042" y="1071546"/>
            <a:ext cx="32803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страиваемая 5">
            <a:hlinkClick r:id="rId3" action="ppaction://hlinksldjump" highlightClick="1"/>
          </p:cNvPr>
          <p:cNvSpPr/>
          <p:nvPr/>
        </p:nvSpPr>
        <p:spPr>
          <a:xfrm>
            <a:off x="3286116" y="1071546"/>
            <a:ext cx="32803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rId4" action="ppaction://hlinksldjump" highlightClick="1"/>
          </p:cNvPr>
          <p:cNvSpPr/>
          <p:nvPr/>
        </p:nvSpPr>
        <p:spPr>
          <a:xfrm>
            <a:off x="5000628" y="1071546"/>
            <a:ext cx="32803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rId5" action="ppaction://hlinksldjump" highlightClick="1"/>
          </p:cNvPr>
          <p:cNvSpPr/>
          <p:nvPr/>
        </p:nvSpPr>
        <p:spPr>
          <a:xfrm>
            <a:off x="6715140" y="1071546"/>
            <a:ext cx="32803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страиваемая 8">
            <a:hlinkClick r:id="rId6" action="ppaction://hlinksldjump" highlightClick="1"/>
          </p:cNvPr>
          <p:cNvSpPr/>
          <p:nvPr/>
        </p:nvSpPr>
        <p:spPr>
          <a:xfrm>
            <a:off x="8429652" y="1071546"/>
            <a:ext cx="32803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rId7" action="ppaction://hlinksldjump" highlightClick="1"/>
          </p:cNvPr>
          <p:cNvSpPr/>
          <p:nvPr/>
        </p:nvSpPr>
        <p:spPr>
          <a:xfrm>
            <a:off x="1643042" y="2428868"/>
            <a:ext cx="32803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настраиваемая 10">
            <a:hlinkClick r:id="rId8" action="ppaction://hlinksldjump" highlightClick="1"/>
          </p:cNvPr>
          <p:cNvSpPr/>
          <p:nvPr/>
        </p:nvSpPr>
        <p:spPr>
          <a:xfrm>
            <a:off x="3286116" y="2428868"/>
            <a:ext cx="32803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настраиваемая 11">
            <a:hlinkClick r:id="rId9" action="ppaction://hlinksldjump" highlightClick="1"/>
          </p:cNvPr>
          <p:cNvSpPr/>
          <p:nvPr/>
        </p:nvSpPr>
        <p:spPr>
          <a:xfrm>
            <a:off x="5000628" y="2428868"/>
            <a:ext cx="32803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настраиваемая 12">
            <a:hlinkClick r:id="rId10" action="ppaction://hlinksldjump" highlightClick="1"/>
          </p:cNvPr>
          <p:cNvSpPr/>
          <p:nvPr/>
        </p:nvSpPr>
        <p:spPr>
          <a:xfrm>
            <a:off x="6715140" y="2428868"/>
            <a:ext cx="32803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настраиваемая 13">
            <a:hlinkClick r:id="rId11" action="ppaction://hlinksldjump" highlightClick="1"/>
          </p:cNvPr>
          <p:cNvSpPr/>
          <p:nvPr/>
        </p:nvSpPr>
        <p:spPr>
          <a:xfrm>
            <a:off x="8429652" y="2428868"/>
            <a:ext cx="32803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настраиваемая 14">
            <a:hlinkClick r:id="rId12" action="ppaction://hlinksldjump" highlightClick="1"/>
          </p:cNvPr>
          <p:cNvSpPr/>
          <p:nvPr/>
        </p:nvSpPr>
        <p:spPr>
          <a:xfrm>
            <a:off x="1571604" y="3857628"/>
            <a:ext cx="32803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настраиваемая 15">
            <a:hlinkClick r:id="rId13" action="ppaction://hlinksldjump" highlightClick="1"/>
          </p:cNvPr>
          <p:cNvSpPr/>
          <p:nvPr/>
        </p:nvSpPr>
        <p:spPr>
          <a:xfrm>
            <a:off x="1571604" y="5214950"/>
            <a:ext cx="32803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настраиваемая 16">
            <a:hlinkClick r:id="rId14" action="ppaction://hlinksldjump" highlightClick="1"/>
          </p:cNvPr>
          <p:cNvSpPr/>
          <p:nvPr/>
        </p:nvSpPr>
        <p:spPr>
          <a:xfrm>
            <a:off x="8429652" y="3857628"/>
            <a:ext cx="32803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настраиваемая 17">
            <a:hlinkClick r:id="rId15" action="ppaction://hlinksldjump" highlightClick="1"/>
          </p:cNvPr>
          <p:cNvSpPr/>
          <p:nvPr/>
        </p:nvSpPr>
        <p:spPr>
          <a:xfrm>
            <a:off x="6715140" y="3857628"/>
            <a:ext cx="32803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настраиваемая 18">
            <a:hlinkClick r:id="rId16" action="ppaction://hlinksldjump" highlightClick="1"/>
          </p:cNvPr>
          <p:cNvSpPr/>
          <p:nvPr/>
        </p:nvSpPr>
        <p:spPr>
          <a:xfrm>
            <a:off x="5000628" y="3857628"/>
            <a:ext cx="32803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настраиваемая 19">
            <a:hlinkClick r:id="rId17" action="ppaction://hlinksldjump" highlightClick="1"/>
          </p:cNvPr>
          <p:cNvSpPr/>
          <p:nvPr/>
        </p:nvSpPr>
        <p:spPr>
          <a:xfrm>
            <a:off x="3286116" y="3857628"/>
            <a:ext cx="32803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правляющая кнопка: настраиваемая 20">
            <a:hlinkClick r:id="rId18" action="ppaction://hlinksldjump" highlightClick="1"/>
          </p:cNvPr>
          <p:cNvSpPr/>
          <p:nvPr/>
        </p:nvSpPr>
        <p:spPr>
          <a:xfrm>
            <a:off x="5000628" y="6572248"/>
            <a:ext cx="32803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Управляющая кнопка: настраиваемая 21">
            <a:hlinkClick r:id="rId19" action="ppaction://hlinksldjump" highlightClick="1"/>
          </p:cNvPr>
          <p:cNvSpPr/>
          <p:nvPr/>
        </p:nvSpPr>
        <p:spPr>
          <a:xfrm>
            <a:off x="3286116" y="6572248"/>
            <a:ext cx="32803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правляющая кнопка: настраиваемая 22">
            <a:hlinkClick r:id="rId20" action="ppaction://hlinksldjump" highlightClick="1"/>
          </p:cNvPr>
          <p:cNvSpPr/>
          <p:nvPr/>
        </p:nvSpPr>
        <p:spPr>
          <a:xfrm>
            <a:off x="1643042" y="6572248"/>
            <a:ext cx="32803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Управляющая кнопка: настраиваемая 23">
            <a:hlinkClick r:id="rId21" action="ppaction://hlinksldjump" highlightClick="1"/>
          </p:cNvPr>
          <p:cNvSpPr/>
          <p:nvPr/>
        </p:nvSpPr>
        <p:spPr>
          <a:xfrm>
            <a:off x="8429652" y="5214950"/>
            <a:ext cx="32803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Управляющая кнопка: настраиваемая 24">
            <a:hlinkClick r:id="rId22" action="ppaction://hlinksldjump" highlightClick="1"/>
          </p:cNvPr>
          <p:cNvSpPr/>
          <p:nvPr/>
        </p:nvSpPr>
        <p:spPr>
          <a:xfrm>
            <a:off x="6715140" y="5214950"/>
            <a:ext cx="32803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Управляющая кнопка: настраиваемая 25">
            <a:hlinkClick r:id="rId23" action="ppaction://hlinksldjump" highlightClick="1"/>
          </p:cNvPr>
          <p:cNvSpPr/>
          <p:nvPr/>
        </p:nvSpPr>
        <p:spPr>
          <a:xfrm>
            <a:off x="5072066" y="5214950"/>
            <a:ext cx="32803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Управляющая кнопка: настраиваемая 26">
            <a:hlinkClick r:id="rId24" action="ppaction://hlinksldjump" highlightClick="1"/>
          </p:cNvPr>
          <p:cNvSpPr/>
          <p:nvPr/>
        </p:nvSpPr>
        <p:spPr>
          <a:xfrm>
            <a:off x="3286116" y="5214950"/>
            <a:ext cx="32803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правляющая кнопка: настраиваемая 27">
            <a:hlinkClick r:id="rId25" action="ppaction://hlinksldjump" highlightClick="1"/>
          </p:cNvPr>
          <p:cNvSpPr/>
          <p:nvPr/>
        </p:nvSpPr>
        <p:spPr>
          <a:xfrm>
            <a:off x="8501090" y="6572248"/>
            <a:ext cx="32803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Управляющая кнопка: настраиваемая 28">
            <a:hlinkClick r:id="rId26" action="ppaction://hlinksldjump" highlightClick="1"/>
          </p:cNvPr>
          <p:cNvSpPr/>
          <p:nvPr/>
        </p:nvSpPr>
        <p:spPr>
          <a:xfrm>
            <a:off x="6715140" y="6572248"/>
            <a:ext cx="32803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>
            <a:normAutofit/>
          </a:bodyPr>
          <a:lstStyle/>
          <a:p>
            <a:r>
              <a:rPr lang="ru-RU" b="1" dirty="0" smtClean="0"/>
              <a:t>Табу</a:t>
            </a:r>
            <a:endParaRPr lang="ru-RU" dirty="0" smtClean="0"/>
          </a:p>
          <a:p>
            <a:r>
              <a:rPr lang="ru-RU" b="1" dirty="0" smtClean="0"/>
              <a:t>Талант</a:t>
            </a:r>
            <a:endParaRPr lang="ru-RU" dirty="0" smtClean="0"/>
          </a:p>
          <a:p>
            <a:r>
              <a:rPr lang="ru-RU" b="1" dirty="0" smtClean="0"/>
              <a:t>Танцевальная программа (дискотека</a:t>
            </a:r>
            <a:r>
              <a:rPr lang="ru-RU" b="1" dirty="0" smtClean="0"/>
              <a:t>)</a:t>
            </a:r>
            <a:endParaRPr lang="ru-RU" dirty="0" smtClean="0"/>
          </a:p>
          <a:p>
            <a:r>
              <a:rPr lang="ru-RU" b="1" dirty="0" smtClean="0"/>
              <a:t>Творчество</a:t>
            </a:r>
            <a:r>
              <a:rPr lang="ru-RU" dirty="0" smtClean="0"/>
              <a:t>  </a:t>
            </a:r>
            <a:endParaRPr lang="ru-RU" dirty="0" smtClean="0"/>
          </a:p>
          <a:p>
            <a:r>
              <a:rPr lang="ru-RU" b="1" dirty="0" smtClean="0">
                <a:hlinkClick r:id="rId2" action="ppaction://hlinksldjump"/>
              </a:rPr>
              <a:t>Творческий </a:t>
            </a:r>
            <a:r>
              <a:rPr lang="ru-RU" b="1" dirty="0" smtClean="0">
                <a:hlinkClick r:id="rId2" action="ppaction://hlinksldjump"/>
              </a:rPr>
              <a:t>потенциал</a:t>
            </a:r>
            <a:endParaRPr lang="ru-RU" dirty="0" smtClean="0"/>
          </a:p>
          <a:p>
            <a:r>
              <a:rPr lang="ru-RU" b="1" dirty="0" smtClean="0"/>
              <a:t>Темперамент</a:t>
            </a:r>
            <a:endParaRPr lang="ru-RU" dirty="0" smtClean="0"/>
          </a:p>
          <a:p>
            <a:r>
              <a:rPr lang="ru-RU" b="1" dirty="0" smtClean="0"/>
              <a:t>Традиции</a:t>
            </a:r>
            <a:endParaRPr lang="ru-RU" dirty="0" smtClean="0"/>
          </a:p>
          <a:p>
            <a:r>
              <a:rPr lang="ru-RU" b="1" dirty="0" smtClean="0"/>
              <a:t>Традиции (детского объединения</a:t>
            </a:r>
            <a:r>
              <a:rPr lang="ru-RU" b="1" dirty="0" smtClean="0"/>
              <a:t>)</a:t>
            </a:r>
            <a:endParaRPr lang="ru-RU" dirty="0" smtClean="0"/>
          </a:p>
          <a:p>
            <a:r>
              <a:rPr lang="ru-RU" b="1" dirty="0" smtClean="0">
                <a:hlinkClick r:id="rId3" action="ppaction://hlinksldjump"/>
              </a:rPr>
              <a:t>Традиции детского </a:t>
            </a:r>
            <a:r>
              <a:rPr lang="ru-RU" b="1" dirty="0" smtClean="0">
                <a:hlinkClick r:id="rId3" action="ppaction://hlinksldjump"/>
              </a:rPr>
              <a:t>объединения</a:t>
            </a:r>
            <a:r>
              <a:rPr lang="ru-RU" dirty="0" smtClean="0">
                <a:hlinkClick r:id="rId3" action="ppaction://hlinksldjump"/>
              </a:rPr>
              <a:t> </a:t>
            </a:r>
            <a:endParaRPr lang="ru-RU" dirty="0"/>
          </a:p>
        </p:txBody>
      </p:sp>
      <p:sp>
        <p:nvSpPr>
          <p:cNvPr id="4" name="Управляющая кнопка: назад 3">
            <a:hlinkClick r:id="rId4" action="ppaction://hlinksldjump" highlightClick="1"/>
          </p:cNvPr>
          <p:cNvSpPr/>
          <p:nvPr/>
        </p:nvSpPr>
        <p:spPr>
          <a:xfrm>
            <a:off x="8286776" y="5857892"/>
            <a:ext cx="328036" cy="25659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467600" cy="575959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Увлечение</a:t>
            </a:r>
            <a:endParaRPr lang="ru-RU" sz="3200" dirty="0" smtClean="0"/>
          </a:p>
          <a:p>
            <a:r>
              <a:rPr lang="ru-RU" sz="3200" b="1" dirty="0" smtClean="0"/>
              <a:t>Уголок</a:t>
            </a:r>
            <a:endParaRPr lang="ru-RU" sz="3200" dirty="0" smtClean="0"/>
          </a:p>
          <a:p>
            <a:r>
              <a:rPr lang="ru-RU" sz="3200" b="1" dirty="0" smtClean="0"/>
              <a:t>Утренник</a:t>
            </a:r>
            <a:endParaRPr lang="ru-RU" sz="3200" dirty="0" smtClean="0"/>
          </a:p>
          <a:p>
            <a:r>
              <a:rPr lang="ru-RU" sz="3200" b="1" dirty="0" smtClean="0">
                <a:hlinkClick r:id="rId2" action="ppaction://hlinksldjump"/>
              </a:rPr>
              <a:t>Устав</a:t>
            </a:r>
            <a:endParaRPr lang="ru-RU" sz="3200" dirty="0" smtClean="0"/>
          </a:p>
          <a:p>
            <a:r>
              <a:rPr lang="ru-RU" sz="3200" b="1" dirty="0" smtClean="0"/>
              <a:t>Учреждение дополнительного образования (УДО</a:t>
            </a:r>
            <a:r>
              <a:rPr lang="ru-RU" sz="3200" b="1" dirty="0" smtClean="0"/>
              <a:t>)</a:t>
            </a:r>
            <a:endParaRPr lang="ru-RU" sz="3200" dirty="0"/>
          </a:p>
        </p:txBody>
      </p:sp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8215338" y="5857892"/>
            <a:ext cx="470912" cy="3280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7467600" cy="568815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Фестиваль</a:t>
            </a:r>
            <a:endParaRPr lang="ru-RU" sz="3200" dirty="0" smtClean="0"/>
          </a:p>
          <a:p>
            <a:r>
              <a:rPr lang="ru-RU" sz="3200" b="1" dirty="0" smtClean="0"/>
              <a:t>Форум (форма дискуссии</a:t>
            </a:r>
            <a:r>
              <a:rPr lang="ru-RU" sz="3200" b="1" dirty="0" smtClean="0"/>
              <a:t>)</a:t>
            </a:r>
            <a:endParaRPr lang="ru-RU" sz="3200" dirty="0" smtClean="0"/>
          </a:p>
          <a:p>
            <a:r>
              <a:rPr lang="ru-RU" sz="3200" b="1" dirty="0" smtClean="0">
                <a:hlinkClick r:id="rId2" action="ppaction://hlinksldjump"/>
              </a:rPr>
              <a:t>Формирование </a:t>
            </a:r>
            <a:r>
              <a:rPr lang="ru-RU" sz="3200" b="1" dirty="0" smtClean="0">
                <a:hlinkClick r:id="rId2" action="ppaction://hlinksldjump"/>
              </a:rPr>
              <a:t>личности</a:t>
            </a:r>
            <a:endParaRPr lang="ru-RU" sz="3200" dirty="0" smtClean="0"/>
          </a:p>
          <a:p>
            <a:r>
              <a:rPr lang="ru-RU" sz="3200" b="1" dirty="0" smtClean="0"/>
              <a:t>Фронтальная </a:t>
            </a:r>
            <a:r>
              <a:rPr lang="ru-RU" sz="3200" b="1" dirty="0" smtClean="0"/>
              <a:t>беседа</a:t>
            </a:r>
            <a:endParaRPr lang="ru-RU" sz="3200" dirty="0" smtClean="0"/>
          </a:p>
          <a:p>
            <a:r>
              <a:rPr lang="ru-RU" sz="3200" b="1" dirty="0" smtClean="0"/>
              <a:t>Форма</a:t>
            </a:r>
            <a:endParaRPr lang="ru-RU" sz="3200" dirty="0" smtClean="0"/>
          </a:p>
          <a:p>
            <a:r>
              <a:rPr lang="ru-RU" sz="3200" b="1" dirty="0" smtClean="0"/>
              <a:t>Функция</a:t>
            </a:r>
            <a:endParaRPr lang="ru-RU" sz="3200" dirty="0" smtClean="0"/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8286776" y="5786454"/>
            <a:ext cx="328036" cy="39947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hlinkClick r:id="rId2" action="ppaction://hlinksldjump"/>
              </a:rPr>
              <a:t>Характер</a:t>
            </a:r>
            <a:endParaRPr lang="ru-RU" sz="3200" dirty="0" smtClean="0"/>
          </a:p>
          <a:p>
            <a:r>
              <a:rPr lang="ru-RU" sz="3200" b="1" dirty="0" smtClean="0">
                <a:hlinkClick r:id="rId2" action="ppaction://hlinksldjump"/>
              </a:rPr>
              <a:t>Художественный </a:t>
            </a:r>
            <a:r>
              <a:rPr lang="ru-RU" sz="3200" b="1" dirty="0" smtClean="0">
                <a:hlinkClick r:id="rId2" action="ppaction://hlinksldjump"/>
              </a:rPr>
              <a:t>потенциал</a:t>
            </a:r>
            <a:endParaRPr lang="ru-RU" sz="3200" dirty="0"/>
          </a:p>
        </p:txBody>
      </p:sp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8215338" y="5857892"/>
            <a:ext cx="328036" cy="3280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hlinkClick r:id="rId2" action="ppaction://hlinksldjump"/>
              </a:rPr>
              <a:t>Цель</a:t>
            </a:r>
            <a:r>
              <a:rPr lang="ru-RU" sz="3600" dirty="0" smtClean="0">
                <a:hlinkClick r:id="rId2" action="ppaction://hlinksldjump"/>
              </a:rPr>
              <a:t> </a:t>
            </a:r>
            <a:endParaRPr lang="ru-RU" sz="3600" dirty="0" smtClean="0"/>
          </a:p>
          <a:p>
            <a:r>
              <a:rPr lang="ru-RU" sz="3600" b="1" dirty="0" smtClean="0">
                <a:hlinkClick r:id="rId3" action="ppaction://hlinksldjump"/>
              </a:rPr>
              <a:t>Ценностный потенциал</a:t>
            </a:r>
            <a:endParaRPr lang="ru-RU" sz="3600" dirty="0"/>
          </a:p>
        </p:txBody>
      </p:sp>
      <p:sp>
        <p:nvSpPr>
          <p:cNvPr id="4" name="Управляющая кнопка: назад 3">
            <a:hlinkClick r:id="rId4" action="ppaction://hlinksldjump" highlightClick="1"/>
          </p:cNvPr>
          <p:cNvSpPr/>
          <p:nvPr/>
        </p:nvSpPr>
        <p:spPr>
          <a:xfrm>
            <a:off x="8286776" y="5857892"/>
            <a:ext cx="328036" cy="25659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9600" b="1" dirty="0" smtClean="0">
                <a:hlinkClick r:id="rId2" action="ppaction://hlinksldjump"/>
              </a:rPr>
              <a:t>Честь</a:t>
            </a:r>
            <a:endParaRPr lang="ru-RU" sz="9600" dirty="0"/>
          </a:p>
        </p:txBody>
      </p:sp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8286776" y="5857892"/>
            <a:ext cx="328036" cy="25659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hlinkClick r:id="rId2" action="ppaction://hlinksldjump"/>
              </a:rPr>
              <a:t>Школа</a:t>
            </a:r>
            <a:endParaRPr lang="ru-RU" sz="4000" dirty="0" smtClean="0"/>
          </a:p>
          <a:p>
            <a:r>
              <a:rPr lang="ru-RU" sz="4000" b="1" dirty="0" smtClean="0">
                <a:hlinkClick r:id="rId3" action="ppaction://hlinksldjump"/>
              </a:rPr>
              <a:t>Школьные </a:t>
            </a:r>
            <a:r>
              <a:rPr lang="ru-RU" sz="4000" b="1" dirty="0" smtClean="0">
                <a:hlinkClick r:id="rId3" action="ppaction://hlinksldjump"/>
              </a:rPr>
              <a:t>советы</a:t>
            </a:r>
            <a:endParaRPr lang="ru-RU" sz="4000" dirty="0"/>
          </a:p>
        </p:txBody>
      </p:sp>
      <p:sp>
        <p:nvSpPr>
          <p:cNvPr id="4" name="Управляющая кнопка: назад 3">
            <a:hlinkClick r:id="rId4" action="ppaction://hlinksldjump" highlightClick="1"/>
          </p:cNvPr>
          <p:cNvSpPr/>
          <p:nvPr/>
        </p:nvSpPr>
        <p:spPr>
          <a:xfrm>
            <a:off x="8215338" y="5857892"/>
            <a:ext cx="328036" cy="3280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>
            <a:normAutofit/>
          </a:bodyPr>
          <a:lstStyle/>
          <a:p>
            <a:r>
              <a:rPr lang="ru-RU" b="1" dirty="0" smtClean="0"/>
              <a:t>Экскурсия</a:t>
            </a:r>
            <a:endParaRPr lang="ru-RU" dirty="0" smtClean="0"/>
          </a:p>
          <a:p>
            <a:r>
              <a:rPr lang="ru-RU" b="1" dirty="0" smtClean="0"/>
              <a:t>Экспрессия</a:t>
            </a:r>
            <a:endParaRPr lang="ru-RU" dirty="0" smtClean="0"/>
          </a:p>
          <a:p>
            <a:r>
              <a:rPr lang="ru-RU" b="1" dirty="0" smtClean="0">
                <a:hlinkClick r:id="rId2" action="ppaction://hlinksldjump"/>
              </a:rPr>
              <a:t>Экологическое </a:t>
            </a:r>
            <a:r>
              <a:rPr lang="ru-RU" b="1" dirty="0" smtClean="0">
                <a:hlinkClick r:id="rId2" action="ppaction://hlinksldjump"/>
              </a:rPr>
              <a:t>воспитани</a:t>
            </a:r>
            <a:r>
              <a:rPr lang="ru-RU" b="1" dirty="0" smtClean="0"/>
              <a:t>е</a:t>
            </a:r>
            <a:endParaRPr lang="ru-RU" dirty="0" smtClean="0"/>
          </a:p>
          <a:p>
            <a:r>
              <a:rPr lang="ru-RU" b="1" dirty="0" smtClean="0">
                <a:hlinkClick r:id="rId3" action="ppaction://hlinksldjump"/>
              </a:rPr>
              <a:t>Эмблема</a:t>
            </a:r>
            <a:endParaRPr lang="ru-RU" dirty="0" smtClean="0"/>
          </a:p>
          <a:p>
            <a:r>
              <a:rPr lang="ru-RU" b="1" dirty="0" err="1" smtClean="0"/>
              <a:t>Эмпатия</a:t>
            </a:r>
            <a:endParaRPr lang="ru-RU" dirty="0" smtClean="0"/>
          </a:p>
          <a:p>
            <a:r>
              <a:rPr lang="ru-RU" b="1" dirty="0" smtClean="0"/>
              <a:t>Эмоции</a:t>
            </a:r>
            <a:endParaRPr lang="ru-RU" dirty="0" smtClean="0"/>
          </a:p>
          <a:p>
            <a:r>
              <a:rPr lang="ru-RU" b="1" dirty="0" smtClean="0"/>
              <a:t>Эпатаж</a:t>
            </a:r>
            <a:endParaRPr lang="ru-RU" dirty="0" smtClean="0"/>
          </a:p>
          <a:p>
            <a:r>
              <a:rPr lang="ru-RU" b="1" dirty="0" smtClean="0"/>
              <a:t>Эстафета</a:t>
            </a:r>
            <a:endParaRPr lang="ru-RU" dirty="0" smtClean="0"/>
          </a:p>
          <a:p>
            <a:r>
              <a:rPr lang="ru-RU" b="1" dirty="0" smtClean="0">
                <a:hlinkClick r:id="rId4" action="ppaction://hlinksldjump"/>
              </a:rPr>
              <a:t>Эстетическое </a:t>
            </a:r>
            <a:r>
              <a:rPr lang="ru-RU" b="1" dirty="0" smtClean="0">
                <a:hlinkClick r:id="rId4" action="ppaction://hlinksldjump"/>
              </a:rPr>
              <a:t>воспитание</a:t>
            </a:r>
            <a:endParaRPr lang="ru-RU" dirty="0" smtClean="0"/>
          </a:p>
          <a:p>
            <a:r>
              <a:rPr lang="ru-RU" b="1" dirty="0" smtClean="0"/>
              <a:t>Этика</a:t>
            </a:r>
            <a:endParaRPr lang="ru-RU" dirty="0"/>
          </a:p>
        </p:txBody>
      </p:sp>
      <p:sp>
        <p:nvSpPr>
          <p:cNvPr id="4" name="Управляющая кнопка: назад 3">
            <a:hlinkClick r:id="rId5" action="ppaction://hlinksldjump" highlightClick="1"/>
          </p:cNvPr>
          <p:cNvSpPr/>
          <p:nvPr/>
        </p:nvSpPr>
        <p:spPr>
          <a:xfrm>
            <a:off x="8286776" y="5857892"/>
            <a:ext cx="328036" cy="25659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85728"/>
            <a:ext cx="750099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/>
              <a:t>способность человека иметь определен­ный «вес» среди людей, пользоваться их признанием и </a:t>
            </a:r>
            <a:r>
              <a:rPr lang="ru-RU" sz="5400" dirty="0" smtClean="0"/>
              <a:t>уважением</a:t>
            </a:r>
            <a:endParaRPr lang="ru-RU" sz="5400" dirty="0"/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8143900" y="5857892"/>
            <a:ext cx="542350" cy="25662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Воспитательная концепция, предусматривающая подчинение воспитанника воле воспитателя. Подавляя инициативу и самостоятельность, Авторитарное воспитание препятствует раз­витию активности детей, их индивидуальности, ведет к возник­новению конфронтации между воспитателем и воспитанниками</a:t>
            </a:r>
            <a:endParaRPr lang="ru-RU" sz="3200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470912" cy="25662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r>
              <a:rPr lang="ru-RU" b="1" dirty="0" smtClean="0">
                <a:hlinkClick r:id="rId2" action="ppaction://hlinksldjump"/>
              </a:rPr>
              <a:t>Авторитетность</a:t>
            </a:r>
            <a:endParaRPr lang="ru-RU" b="1" dirty="0" smtClean="0"/>
          </a:p>
          <a:p>
            <a:r>
              <a:rPr lang="ru-RU" b="1" dirty="0" smtClean="0">
                <a:hlinkClick r:id="rId3" action="ppaction://hlinksldjump"/>
              </a:rPr>
              <a:t>Авторитарное воспитание</a:t>
            </a:r>
            <a:endParaRPr lang="ru-RU" b="1" dirty="0" smtClean="0"/>
          </a:p>
          <a:p>
            <a:r>
              <a:rPr lang="ru-RU" b="1" dirty="0" smtClean="0">
                <a:hlinkClick r:id="rId4" action="ppaction://hlinksldjump"/>
              </a:rPr>
              <a:t>Агитбригада</a:t>
            </a:r>
            <a:endParaRPr lang="ru-RU" b="1" dirty="0" smtClean="0"/>
          </a:p>
          <a:p>
            <a:r>
              <a:rPr lang="ru-RU" b="1" dirty="0" smtClean="0">
                <a:hlinkClick r:id="rId5" action="ppaction://hlinksldjump"/>
              </a:rPr>
              <a:t>Адекватный</a:t>
            </a:r>
            <a:endParaRPr lang="ru-RU" b="1" dirty="0" smtClean="0"/>
          </a:p>
          <a:p>
            <a:r>
              <a:rPr lang="ru-RU" b="1" dirty="0" smtClean="0">
                <a:hlinkClick r:id="rId6" action="ppaction://hlinksldjump"/>
              </a:rPr>
              <a:t>Агрессия</a:t>
            </a:r>
            <a:endParaRPr lang="ru-RU" b="1" dirty="0" smtClean="0"/>
          </a:p>
          <a:p>
            <a:r>
              <a:rPr lang="ru-RU" b="1" dirty="0" smtClean="0">
                <a:hlinkClick r:id="rId7" action="ppaction://hlinksldjump"/>
              </a:rPr>
              <a:t>Актив</a:t>
            </a:r>
            <a:endParaRPr lang="ru-RU" b="1" dirty="0" smtClean="0"/>
          </a:p>
          <a:p>
            <a:r>
              <a:rPr lang="ru-RU" b="1" dirty="0" smtClean="0">
                <a:hlinkClick r:id="rId8" action="ppaction://hlinksldjump"/>
              </a:rPr>
              <a:t>Активный</a:t>
            </a:r>
            <a:endParaRPr lang="ru-RU" b="1" dirty="0" smtClean="0"/>
          </a:p>
          <a:p>
            <a:r>
              <a:rPr lang="ru-RU" b="1" dirty="0" smtClean="0">
                <a:hlinkClick r:id="rId9" action="ppaction://hlinksldjump"/>
              </a:rPr>
              <a:t>Активные методы</a:t>
            </a:r>
            <a:endParaRPr lang="ru-RU" b="1" dirty="0" smtClean="0"/>
          </a:p>
          <a:p>
            <a:r>
              <a:rPr lang="ru-RU" b="1" dirty="0" smtClean="0">
                <a:hlinkClick r:id="rId10" action="ppaction://hlinksldjump"/>
              </a:rPr>
              <a:t>Активность личности</a:t>
            </a:r>
            <a:endParaRPr lang="ru-RU" b="1" dirty="0" smtClean="0"/>
          </a:p>
          <a:p>
            <a:r>
              <a:rPr lang="ru-RU" b="1" dirty="0" smtClean="0">
                <a:hlinkClick r:id="rId11" action="ppaction://hlinksldjump"/>
              </a:rPr>
              <a:t>Акция</a:t>
            </a:r>
            <a:endParaRPr lang="ru-RU" b="1" dirty="0" smtClean="0"/>
          </a:p>
          <a:p>
            <a:r>
              <a:rPr lang="ru-RU" b="1" dirty="0" smtClean="0">
                <a:hlinkClick r:id="rId12" action="ppaction://hlinksldjump"/>
              </a:rPr>
              <a:t>Амбиция</a:t>
            </a:r>
            <a:endParaRPr lang="ru-RU" b="1" dirty="0" smtClean="0"/>
          </a:p>
          <a:p>
            <a:r>
              <a:rPr lang="ru-RU" b="1" dirty="0" smtClean="0">
                <a:hlinkClick r:id="rId13" action="ppaction://hlinksldjump"/>
              </a:rPr>
              <a:t>Анализ</a:t>
            </a:r>
            <a:endParaRPr lang="ru-RU" b="1" dirty="0" smtClean="0"/>
          </a:p>
          <a:p>
            <a:r>
              <a:rPr lang="ru-RU" b="1" dirty="0" smtClean="0">
                <a:hlinkClick r:id="rId14" action="ppaction://hlinksldjump"/>
              </a:rPr>
              <a:t>Анкета</a:t>
            </a:r>
            <a:endParaRPr lang="ru-RU" b="1" dirty="0" smtClean="0"/>
          </a:p>
          <a:p>
            <a:r>
              <a:rPr lang="ru-RU" b="1" dirty="0" smtClean="0">
                <a:hlinkClick r:id="rId15" action="ppaction://hlinksldjump"/>
              </a:rPr>
              <a:t>Атрибут</a:t>
            </a:r>
            <a:endParaRPr lang="ru-RU" dirty="0"/>
          </a:p>
        </p:txBody>
      </p:sp>
      <p:sp>
        <p:nvSpPr>
          <p:cNvPr id="4" name="Управляющая кнопка: назад 3">
            <a:hlinkClick r:id="rId16" action="ppaction://hlinksldjump" highlightClick="1"/>
          </p:cNvPr>
          <p:cNvSpPr/>
          <p:nvPr/>
        </p:nvSpPr>
        <p:spPr>
          <a:xfrm>
            <a:off x="8215338" y="5857892"/>
            <a:ext cx="399474" cy="3280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Группа   ребят, которая ведет агитационно-массовую работу среди населения, школьников, их родителей</a:t>
            </a:r>
            <a:endParaRPr lang="ru-RU" sz="4400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143900" y="5857892"/>
            <a:ext cx="542382" cy="25659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/>
              <a:t>Вполне  соответствующий, </a:t>
            </a:r>
          </a:p>
          <a:p>
            <a:pPr algn="ctr">
              <a:buNone/>
            </a:pPr>
            <a:r>
              <a:rPr lang="ru-RU" sz="5400" dirty="0" smtClean="0"/>
              <a:t>совпадающий</a:t>
            </a:r>
            <a:endParaRPr lang="ru-RU" sz="5400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542350" cy="25659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Целенаправленное  деструктивное поведение, противоречащее нормам и правилам сосуществования людей в обществе, причиняющее физический вред или вызывающее от­рицательные переживания, состояние напряженности, страха, подавленности</a:t>
            </a:r>
            <a:endParaRPr lang="ru-RU" sz="3600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470912" cy="25662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/>
          <a:lstStyle/>
          <a:p>
            <a:pPr algn="ctr">
              <a:buNone/>
            </a:pPr>
            <a:r>
              <a:rPr lang="ru-RU" sz="4000" dirty="0" smtClean="0"/>
              <a:t>Понятие  широкое; это все те, кто активно участвует во всех делах  группы,  класса,  школы, различных клубов или других объединений </a:t>
            </a:r>
            <a:r>
              <a:rPr lang="ru-RU" sz="3200" dirty="0" smtClean="0"/>
              <a:t>. </a:t>
            </a: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470944" cy="3280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/>
              <a:t>Деятельный , энергичный</a:t>
            </a:r>
            <a:endParaRPr lang="ru-RU" sz="6000" dirty="0"/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 rot="169226" flipV="1">
            <a:off x="8221889" y="5867553"/>
            <a:ext cx="399474" cy="27606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Это  методы, которые побуждают учащихся к активной мыслительной и практической деятельности. Они ориентированы на активизацию познавательной деятельности, развитие мышления, формирование практических умений и навыков. Особенность активных методов в том, что в их основе заложено побуждение к практической и мыслительной деятельности. В зависимости от направленности на формирование системы знаний или овладение умениями и навыками активные методы делятся на имитационные (игровые, неигровые), связанные с моделированием деятельности (деловая игра, разнообразные упраж­нения, анализ педагогических ситуаций и т.д.), и </a:t>
            </a:r>
            <a:r>
              <a:rPr lang="ru-RU" dirty="0" err="1" smtClean="0"/>
              <a:t>неимитационные</a:t>
            </a:r>
            <a:r>
              <a:rPr lang="ru-RU" dirty="0" smtClean="0"/>
              <a:t> (дискуссия, эвристическая беседа, «мозговой штурм» и т.д.).</a:t>
            </a:r>
          </a:p>
          <a:p>
            <a:endParaRPr lang="ru-RU" dirty="0"/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8286776" y="5857892"/>
            <a:ext cx="328068" cy="32806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pPr algn="ctr">
              <a:buNone/>
            </a:pPr>
            <a:r>
              <a:rPr lang="ru-RU" sz="3200" dirty="0" smtClean="0"/>
              <a:t>     (от лат. </a:t>
            </a:r>
            <a:r>
              <a:rPr lang="en-US" sz="3200" dirty="0" err="1" smtClean="0"/>
              <a:t>activus</a:t>
            </a:r>
            <a:r>
              <a:rPr lang="ru-RU" sz="3200" dirty="0" smtClean="0"/>
              <a:t> - деятельный) - деятельное отношение личности к миру, способность производить общественно значимые преобразования материальной и духовной среды на основе освоения исторического опыта человечества; проявляется в творческой деятельности, волевых актах, общении. Формируется под воздействием среды и воспитания. 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399474" cy="32806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/>
              <a:t>Действие, выступление, предпринимаемое для достижения  каких- либо целей.</a:t>
            </a:r>
            <a:endParaRPr lang="ru-RU" sz="6000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399474" cy="32801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/>
              <a:t>Действие, выступление, предпринимаемое для достижения  каких- либо целей.</a:t>
            </a:r>
            <a:endParaRPr lang="ru-RU" sz="60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pPr algn="ctr">
              <a:buNone/>
            </a:pPr>
            <a:r>
              <a:rPr lang="ru-RU" sz="4000" dirty="0" smtClean="0"/>
              <a:t>    Обостренное  самолюбие, самоуверенность, надменность, пренебрежительное отношение к другим людям, недооценка их способностей и возможностей. Амбиция затрудняет общение человека в коллективе, семье.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86776" y="5857892"/>
            <a:ext cx="328068" cy="3280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hlinkClick r:id="rId2" action="ppaction://hlinksldjump"/>
              </a:rPr>
              <a:t>Балл</a:t>
            </a:r>
            <a:endParaRPr lang="ru-RU" sz="3600" dirty="0" smtClean="0"/>
          </a:p>
          <a:p>
            <a:r>
              <a:rPr lang="ru-RU" sz="3600" b="1" dirty="0" smtClean="0">
                <a:hlinkClick r:id="rId3" action="ppaction://hlinksldjump"/>
              </a:rPr>
              <a:t>Барабан</a:t>
            </a:r>
            <a:endParaRPr lang="ru-RU" sz="3600" dirty="0" smtClean="0"/>
          </a:p>
          <a:p>
            <a:r>
              <a:rPr lang="ru-RU" sz="3600" b="1" dirty="0" smtClean="0">
                <a:hlinkClick r:id="rId4" action="ppaction://hlinksldjump"/>
              </a:rPr>
              <a:t>Беседа</a:t>
            </a:r>
            <a:endParaRPr lang="ru-RU" sz="3600" dirty="0" smtClean="0"/>
          </a:p>
          <a:p>
            <a:r>
              <a:rPr lang="ru-RU" sz="3600" b="1" dirty="0" smtClean="0">
                <a:hlinkClick r:id="rId5" action="ppaction://hlinksldjump"/>
              </a:rPr>
              <a:t>Благодарность</a:t>
            </a:r>
            <a:endParaRPr lang="ru-RU" sz="3600" dirty="0" smtClean="0"/>
          </a:p>
          <a:p>
            <a:r>
              <a:rPr lang="ru-RU" sz="3600" b="1" dirty="0" smtClean="0">
                <a:hlinkClick r:id="rId6" action="ppaction://hlinksldjump"/>
              </a:rPr>
              <a:t>Благополучие</a:t>
            </a:r>
            <a:endParaRPr lang="ru-RU" sz="3600" dirty="0"/>
          </a:p>
        </p:txBody>
      </p:sp>
      <p:sp>
        <p:nvSpPr>
          <p:cNvPr id="4" name="Управляющая кнопка: назад 3">
            <a:hlinkClick r:id="rId7" action="ppaction://hlinksldjump" highlightClick="1"/>
          </p:cNvPr>
          <p:cNvSpPr/>
          <p:nvPr/>
        </p:nvSpPr>
        <p:spPr>
          <a:xfrm>
            <a:off x="8215338" y="5857892"/>
            <a:ext cx="399474" cy="3280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dirty="0" smtClean="0"/>
              <a:t>(от греч. </a:t>
            </a:r>
            <a:r>
              <a:rPr lang="en-US" sz="4000" dirty="0" smtClean="0"/>
              <a:t>analysis</a:t>
            </a:r>
            <a:r>
              <a:rPr lang="ru-RU" sz="4000" dirty="0" smtClean="0"/>
              <a:t>-разложение) - мыслительная опе­рация расчленения сложного объекта на составляющие его части, стороны, свойства или характеристики.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86776" y="5857892"/>
            <a:ext cx="328068" cy="3280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15475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357166"/>
            <a:ext cx="7467600" cy="58579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    Сбор  сведений путем получения ответов на определенные вопросы. Метод, который все чаще и ча­ще используют вожатые в своей работе. Анализ результатов деятельности – опосредованное изучение педагогических явлений по результатам обучения и воспитания.</a:t>
            </a:r>
            <a:endParaRPr lang="ru-RU" sz="3600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86776" y="5857892"/>
            <a:ext cx="328036" cy="25659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dirty="0" smtClean="0"/>
              <a:t>Необходимое, существенное, неотъемлемое свойство объекта. (Под атрибутами также понимаются сопут­ствующие чему - либо предметы, вещи и т. д. Например, атрибуты спортивного конкурса: кегли, мяч, обруч и т. д.).</a:t>
            </a:r>
          </a:p>
          <a:p>
            <a:pPr algn="ctr"/>
            <a:endParaRPr lang="ru-RU" sz="4000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399506" cy="25659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r>
              <a:rPr lang="ru-RU" sz="4000" dirty="0" smtClean="0"/>
              <a:t>Цифровая    система   оценки   знаний учащихся. Часто применяется для оценки результатов участников различных соревнований.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399474" cy="3280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Старый  и верный друг пионеров всех поколений. Где бы ни был отряд — на торжественной ли­нейке, в трудовом десанте, в походе и на параде,— всюду с ним этот простой музыкальный инструмент — пионерский барабан. Под барабанную дробь по булыжной мостовой шагали первые пионерские отряды. И сегодня в самые радостные и торжественные минуты рядом с тобой звонкий барабан. Быть барабанщиком—большая честь. Мало научиться четко выбивать барабанную дробь. Право быть барабанщиком надо заслужить хорошей учебой, верной дружбой, смелостью и отвагой.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399474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         Непосредственное  общение.</a:t>
            </a:r>
            <a:endParaRPr lang="ru-RU" sz="4400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399474" cy="3280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</a:t>
            </a:r>
            <a:r>
              <a:rPr lang="ru-RU" sz="3600" dirty="0" smtClean="0"/>
              <a:t>Поощрение  за хорошие дела в отряде, выносится советом отряда  или</a:t>
            </a:r>
            <a:r>
              <a:rPr lang="ru-RU" sz="3600" b="1" i="1" dirty="0" smtClean="0"/>
              <a:t> </a:t>
            </a:r>
            <a:r>
              <a:rPr lang="ru-RU" sz="3600" dirty="0" smtClean="0"/>
              <a:t>дружины на   сборе, на торжественной линейке. Лучших пионеров фотографируют у развернутого пионерского знамени дружины.</a:t>
            </a:r>
            <a:endParaRPr lang="ru-RU" sz="3600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399474" cy="3280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Спокойное  и счастливое состояние.</a:t>
            </a:r>
            <a:endParaRPr lang="ru-RU" sz="4000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399474" cy="25659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467600" cy="57595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Старый , опытный, заслуженный человек, лучший друг, наставник. </a:t>
            </a:r>
            <a:endParaRPr lang="ru-RU" sz="4400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470912" cy="25659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7467600" cy="568815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dirty="0" smtClean="0"/>
              <a:t>своеобразное собрание  ребят среднего и старшего возраста, проводимое на литературные, научно-популярные темы, с викторинами, играми, танцами, аттракционами. </a:t>
            </a:r>
            <a:endParaRPr lang="ru-RU" sz="4000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86776" y="5786454"/>
            <a:ext cx="328036" cy="39949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hlinkClick r:id="rId2" action="ppaction://hlinksldjump"/>
              </a:rPr>
              <a:t>Ветеран революции, войны, труда</a:t>
            </a:r>
            <a:endParaRPr lang="ru-RU" dirty="0" smtClean="0"/>
          </a:p>
          <a:p>
            <a:r>
              <a:rPr lang="ru-RU" b="1" dirty="0" smtClean="0">
                <a:hlinkClick r:id="rId3" action="ppaction://hlinksldjump"/>
              </a:rPr>
              <a:t>Вечер</a:t>
            </a:r>
            <a:endParaRPr lang="ru-RU" dirty="0" smtClean="0"/>
          </a:p>
          <a:p>
            <a:r>
              <a:rPr lang="ru-RU" b="1" dirty="0" smtClean="0">
                <a:hlinkClick r:id="rId4" action="ppaction://hlinksldjump"/>
              </a:rPr>
              <a:t>Взгляды</a:t>
            </a:r>
            <a:endParaRPr lang="ru-RU" dirty="0" smtClean="0"/>
          </a:p>
          <a:p>
            <a:r>
              <a:rPr lang="ru-RU" b="1" dirty="0" smtClean="0">
                <a:hlinkClick r:id="rId5" action="ppaction://hlinksldjump"/>
              </a:rPr>
              <a:t>Викторина</a:t>
            </a:r>
            <a:endParaRPr lang="ru-RU" dirty="0" smtClean="0"/>
          </a:p>
          <a:p>
            <a:r>
              <a:rPr lang="ru-RU" b="1" dirty="0" smtClean="0">
                <a:hlinkClick r:id="rId6" action="ppaction://hlinksldjump"/>
              </a:rPr>
              <a:t>Витрина</a:t>
            </a:r>
            <a:endParaRPr lang="ru-RU" dirty="0" smtClean="0"/>
          </a:p>
          <a:p>
            <a:r>
              <a:rPr lang="ru-RU" b="1" dirty="0" smtClean="0">
                <a:hlinkClick r:id="rId7" action="ppaction://hlinksldjump"/>
              </a:rPr>
              <a:t>Внушаемость</a:t>
            </a:r>
            <a:endParaRPr lang="ru-RU" dirty="0" smtClean="0"/>
          </a:p>
          <a:p>
            <a:r>
              <a:rPr lang="ru-RU" b="1" dirty="0" smtClean="0">
                <a:hlinkClick r:id="rId8" action="ppaction://hlinksldjump"/>
              </a:rPr>
              <a:t>Воображение</a:t>
            </a:r>
            <a:endParaRPr lang="ru-RU" dirty="0" smtClean="0"/>
          </a:p>
          <a:p>
            <a:r>
              <a:rPr lang="ru-RU" b="1" dirty="0" smtClean="0">
                <a:hlinkClick r:id="rId9" action="ppaction://hlinksldjump"/>
              </a:rPr>
              <a:t>Воспитание </a:t>
            </a:r>
            <a:r>
              <a:rPr lang="ru-RU" dirty="0" smtClean="0">
                <a:hlinkClick r:id="rId9" action="ppaction://hlinksldjump"/>
              </a:rPr>
              <a:t>(как общественное явление)</a:t>
            </a:r>
            <a:endParaRPr lang="ru-RU" dirty="0" smtClean="0"/>
          </a:p>
          <a:p>
            <a:r>
              <a:rPr lang="ru-RU" b="1" dirty="0" smtClean="0">
                <a:hlinkClick r:id="rId10" action="ppaction://hlinksldjump"/>
              </a:rPr>
              <a:t>Воспитание </a:t>
            </a:r>
            <a:r>
              <a:rPr lang="ru-RU" dirty="0" smtClean="0">
                <a:hlinkClick r:id="rId10" action="ppaction://hlinksldjump"/>
              </a:rPr>
              <a:t>(как педагогическое явление) </a:t>
            </a:r>
            <a:endParaRPr lang="ru-RU" dirty="0" smtClean="0"/>
          </a:p>
          <a:p>
            <a:r>
              <a:rPr lang="ru-RU" b="1" dirty="0" smtClean="0">
                <a:hlinkClick r:id="rId11" action="ppaction://hlinksldjump"/>
              </a:rPr>
              <a:t>Воспитанность </a:t>
            </a:r>
            <a:endParaRPr lang="ru-RU" b="1" dirty="0" smtClean="0"/>
          </a:p>
          <a:p>
            <a:r>
              <a:rPr lang="ru-RU" b="1" dirty="0" smtClean="0"/>
              <a:t>Вредная привычка</a:t>
            </a:r>
            <a:endParaRPr lang="ru-RU" dirty="0" smtClean="0"/>
          </a:p>
          <a:p>
            <a:r>
              <a:rPr lang="ru-RU" b="1" dirty="0" smtClean="0"/>
              <a:t>Выборы</a:t>
            </a:r>
            <a:endParaRPr lang="ru-RU" dirty="0" smtClean="0"/>
          </a:p>
          <a:p>
            <a:r>
              <a:rPr lang="ru-RU" b="1" dirty="0" smtClean="0"/>
              <a:t>Выставка</a:t>
            </a:r>
            <a:endParaRPr lang="ru-RU" dirty="0" smtClean="0"/>
          </a:p>
          <a:p>
            <a:r>
              <a:rPr lang="ru-RU" b="1" dirty="0" smtClean="0"/>
              <a:t>Вымпел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назад 3">
            <a:hlinkClick r:id="rId12" action="ppaction://hlinksldjump" highlightClick="1"/>
          </p:cNvPr>
          <p:cNvSpPr/>
          <p:nvPr/>
        </p:nvSpPr>
        <p:spPr>
          <a:xfrm>
            <a:off x="8215338" y="5857892"/>
            <a:ext cx="399474" cy="3280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  </a:t>
            </a:r>
            <a:r>
              <a:rPr lang="ru-RU" sz="4000" dirty="0" smtClean="0"/>
              <a:t>Знания  о каком-либо явлении, предмете, целом мире в единстве с выраженным отношением личности к этим явлениям, предметам.</a:t>
            </a:r>
            <a:endParaRPr lang="ru-RU" sz="4000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399474" cy="32806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</a:t>
            </a:r>
            <a:r>
              <a:rPr lang="ru-RU" sz="3200" dirty="0" smtClean="0"/>
              <a:t>Игра  в ответы на вопросы, обычно объединенные какой-либо темой — литературной, географической, исторической, космической и т. д. Издаются специальные сборники, в которых публикуются вопросы для викторин. Однако гораздо интереснее, если эти вопросы будут составляться самими  ребятами. </a:t>
            </a:r>
            <a:endParaRPr lang="ru-RU" sz="3200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399474" cy="30687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dirty="0" smtClean="0"/>
              <a:t>Место  для выставки разных предметов, самоделок, наград, стенных газет.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399474" cy="3280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69006"/>
          </a:xfrm>
        </p:spPr>
        <p:txBody>
          <a:bodyPr/>
          <a:lstStyle/>
          <a:p>
            <a:pPr algn="ctr"/>
            <a:r>
              <a:rPr lang="ru-RU" sz="3600" cap="none" dirty="0" smtClean="0">
                <a:solidFill>
                  <a:schemeClr val="tx1"/>
                </a:solidFill>
                <a:latin typeface="+mn-lt"/>
              </a:rPr>
              <a:t>Степень  восприимчивости личности к психологическому воздействию со стороны другой лица или группы людей. На повышенной внушаемости, свойственной детскому возрасту, строится стратегия воспитательного воздействия.</a:t>
            </a:r>
            <a:r>
              <a:rPr lang="ru-RU" cap="none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cap="none" dirty="0" smtClean="0">
                <a:solidFill>
                  <a:schemeClr val="tx1"/>
                </a:solidFill>
                <a:latin typeface="+mn-lt"/>
              </a:rPr>
            </a:br>
            <a:endParaRPr lang="ru-RU" cap="none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86776" y="5857892"/>
            <a:ext cx="328036" cy="3280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/>
              <a:t>Психический  процесс, заключающийся в создании новых образов путём переработки материала восприятий и представлений, полученных в прошлом опыте.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470912" cy="3280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3200" dirty="0" smtClean="0"/>
              <a:t>Сложный  и противоречивый социально-исторический процесс передачи новым поколениям общественно-исторического опыта, осуществляемый всеми социальными институтами: общественными организациями, средствами массовой информации и культуры, церковью, семьею, образовательными учреждениями разного уровня и направленности. Воспитание обеспечивает общественный прогресс и преемственность поколений.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15338" y="5929330"/>
            <a:ext cx="399474" cy="25659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7467600" cy="6259662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buNone/>
            </a:pPr>
            <a:r>
              <a:rPr lang="ru-RU" dirty="0" smtClean="0"/>
              <a:t>           </a:t>
            </a:r>
            <a:r>
              <a:rPr lang="ru-RU" sz="2600" dirty="0" smtClean="0"/>
              <a:t>1) целенаправленная  профессиональная деятельность педагога, содействующая максимальному развитию личности ребенка, вхождению его в контекст современной культуры, становлению как субъекта собственной жизни, формированию его мотивов и ценностей; </a:t>
            </a:r>
          </a:p>
          <a:p>
            <a:pPr marL="457200" indent="-457200">
              <a:buNone/>
            </a:pPr>
            <a:r>
              <a:rPr lang="ru-RU" sz="2600" dirty="0" smtClean="0"/>
              <a:t>         2) целостный, сознательно организованный педагогический процесс формирования и образования личности в учебно-воспитательных учреждениях специально подготовленными специалистами; </a:t>
            </a:r>
          </a:p>
          <a:p>
            <a:pPr marL="457200" indent="-457200">
              <a:buNone/>
            </a:pPr>
            <a:r>
              <a:rPr lang="ru-RU" sz="2600" dirty="0" smtClean="0"/>
              <a:t>         3) целенаправленная, управляемая и открытая система воспитательного взаимодействия детей и взрослых, в которой воспитанник является паритетным участником и есть возможность вносить в нее (систему) изменения, способствующие оптимальному развитию детей </a:t>
            </a:r>
            <a:r>
              <a:rPr lang="ru-RU" sz="2600" i="1" dirty="0" smtClean="0"/>
              <a:t>(в этом определении ребенок является и объектом, и субъектом); </a:t>
            </a:r>
          </a:p>
          <a:p>
            <a:pPr marL="457200" indent="-457200">
              <a:buNone/>
            </a:pPr>
            <a:r>
              <a:rPr lang="ru-RU" sz="2600" dirty="0" smtClean="0"/>
              <a:t>          4) предоставление воспитаннику альтернативных способов поведения в различных ситуациях, оставляя за ним право выбора и поиска своего пути;</a:t>
            </a:r>
          </a:p>
          <a:p>
            <a:pPr marL="457200" indent="-457200">
              <a:buNone/>
            </a:pPr>
            <a:r>
              <a:rPr lang="ru-RU" sz="2600" dirty="0" smtClean="0"/>
              <a:t>          5) процесс и результат целенаправленного влияния на развитие личности, ее отношений, черт, качеств, взглядов, убеждений, способов поведения в обществе (</a:t>
            </a:r>
            <a:r>
              <a:rPr lang="ru-RU" sz="2600" i="1" dirty="0" smtClean="0"/>
              <a:t>в этой позиции ребенок </a:t>
            </a:r>
            <a:r>
              <a:rPr lang="ru-RU" sz="2600" dirty="0" smtClean="0"/>
              <a:t>— </a:t>
            </a:r>
            <a:r>
              <a:rPr lang="ru-RU" sz="2600" i="1" dirty="0" smtClean="0"/>
              <a:t>объект педагогического воздействия); </a:t>
            </a:r>
          </a:p>
          <a:p>
            <a:pPr marL="457200" indent="-457200">
              <a:buNone/>
            </a:pPr>
            <a:r>
              <a:rPr lang="ru-RU" sz="2600" dirty="0" smtClean="0"/>
              <a:t>          6) целенаправленное создание условий для освоения человеком культуры, перевода ее в личный опыт через организованное длительное воздействие на развитие индивида со стороны окружающих воспитательных институтов, соц. и природной среды, с учетом его потенциальных возможностей с целью стимулирования его саморазвития и самостоятельности; </a:t>
            </a:r>
          </a:p>
          <a:p>
            <a:pPr marL="457200" indent="-457200">
              <a:buNone/>
            </a:pPr>
            <a:r>
              <a:rPr lang="ru-RU" sz="2600" dirty="0" smtClean="0"/>
              <a:t>          7) (в самом узком, конкретном значении) составные части целостного воспитательного процесса: умственное, нравственное и т. д. воспитание. </a:t>
            </a:r>
          </a:p>
          <a:p>
            <a:pPr>
              <a:buNone/>
            </a:pPr>
            <a:endParaRPr lang="ru-RU" sz="2600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86776" y="5929330"/>
            <a:ext cx="357190" cy="21431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sz="2800" dirty="0" smtClean="0"/>
              <a:t>Уровень  развития личности, проявляющийся в согласованности между знаниями, убеждениями, поведением и характеризующийся степенью </a:t>
            </a:r>
            <a:r>
              <a:rPr lang="ru-RU" sz="2800" dirty="0" err="1" smtClean="0"/>
              <a:t>оформленности</a:t>
            </a:r>
            <a:r>
              <a:rPr lang="ru-RU" sz="2800" dirty="0" smtClean="0"/>
              <a:t> общественно значимых качеств. Разлад, конфликт между тем, что человек знает, как он думает и как реально поступает, может приводить к кризису личности. Воспитанность — сегодняшний уровень развития личности в отличие от </a:t>
            </a:r>
            <a:r>
              <a:rPr lang="ru-RU" sz="2800" i="1" dirty="0" err="1" smtClean="0"/>
              <a:t>воспитуемости</a:t>
            </a:r>
            <a:r>
              <a:rPr lang="ru-RU" sz="2800" i="1" dirty="0" smtClean="0"/>
              <a:t> </a:t>
            </a:r>
            <a:r>
              <a:rPr lang="ru-RU" sz="2800" dirty="0" smtClean="0"/>
              <a:t>— потенциального уровня личности, зоны ее ближайшего развития.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399474" cy="3280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dirty="0" smtClean="0"/>
              <a:t>Регулярно  повторяющиеся действия наносящие ущерб здоровью индивида.  </a:t>
            </a:r>
          </a:p>
          <a:p>
            <a:endParaRPr lang="ru-RU" dirty="0"/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470912" cy="32803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/>
              <a:t>      Пионерская  организация строится на демократической основе. Пионеры сами выбирают свои органы самоуправления — совет дружины, советы отрядов, звеньевых. Обычно отчетно-выборные сборы в дружинах проходят в мае или в сентябре. Иногда такие сборы проводятся и в середине года — в январе. Отчетно-выборные сборы в отрядах старших пионеров проводятся один раз в год, в отрядах пионеров сред­него возраста могут проводиться два раза в год, а в младших отрядах — четыре (раз в учебную четверть).</a:t>
            </a:r>
          </a:p>
          <a:p>
            <a:pPr algn="ctr">
              <a:buNone/>
            </a:pPr>
            <a:endParaRPr lang="ru-RU" sz="2800" dirty="0"/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470912" cy="25659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7467600" cy="6259662"/>
          </a:xfrm>
        </p:spPr>
        <p:txBody>
          <a:bodyPr>
            <a:normAutofit/>
          </a:bodyPr>
          <a:lstStyle/>
          <a:p>
            <a:r>
              <a:rPr lang="ru-RU" b="1" dirty="0" smtClean="0">
                <a:hlinkClick r:id="rId2" action="ppaction://hlinksldjump"/>
              </a:rPr>
              <a:t>Газета (пионерская)</a:t>
            </a:r>
            <a:endParaRPr lang="ru-RU" dirty="0" smtClean="0"/>
          </a:p>
          <a:p>
            <a:r>
              <a:rPr lang="ru-RU" b="1" dirty="0" smtClean="0">
                <a:hlinkClick r:id="rId3" action="ppaction://hlinksldjump"/>
              </a:rPr>
              <a:t>Галстук красный, пионерский</a:t>
            </a:r>
            <a:endParaRPr lang="ru-RU" dirty="0" smtClean="0"/>
          </a:p>
          <a:p>
            <a:r>
              <a:rPr lang="ru-RU" b="1" dirty="0" smtClean="0">
                <a:hlinkClick r:id="rId4" action="ppaction://hlinksldjump"/>
              </a:rPr>
              <a:t>Герб</a:t>
            </a:r>
            <a:endParaRPr lang="ru-RU" dirty="0" smtClean="0"/>
          </a:p>
          <a:p>
            <a:r>
              <a:rPr lang="ru-RU" b="1" dirty="0" smtClean="0">
                <a:hlinkClick r:id="rId5" action="ppaction://hlinksldjump"/>
              </a:rPr>
              <a:t>Гимн</a:t>
            </a:r>
            <a:endParaRPr lang="ru-RU" dirty="0" smtClean="0"/>
          </a:p>
          <a:p>
            <a:r>
              <a:rPr lang="ru-RU" b="1" dirty="0" smtClean="0">
                <a:hlinkClick r:id="rId6" action="ppaction://hlinksldjump"/>
              </a:rPr>
              <a:t>Гирлянда славы</a:t>
            </a:r>
            <a:endParaRPr lang="ru-RU" dirty="0" smtClean="0"/>
          </a:p>
          <a:p>
            <a:r>
              <a:rPr lang="ru-RU" b="1" dirty="0" smtClean="0">
                <a:hlinkClick r:id="rId7" action="ppaction://hlinksldjump"/>
              </a:rPr>
              <a:t>Горн</a:t>
            </a:r>
            <a:endParaRPr lang="ru-RU" dirty="0" smtClean="0"/>
          </a:p>
          <a:p>
            <a:r>
              <a:rPr lang="ru-RU" b="1" dirty="0" smtClean="0">
                <a:hlinkClick r:id="rId8" action="ppaction://hlinksldjump"/>
              </a:rPr>
              <a:t>Гражданское воспитание</a:t>
            </a:r>
            <a:endParaRPr lang="ru-RU" dirty="0" smtClean="0"/>
          </a:p>
          <a:p>
            <a:r>
              <a:rPr lang="ru-RU" b="1" dirty="0" smtClean="0">
                <a:hlinkClick r:id="rId9" action="ppaction://hlinksldjump"/>
              </a:rPr>
              <a:t>Гражданин</a:t>
            </a:r>
            <a:endParaRPr lang="ru-RU" dirty="0" smtClean="0"/>
          </a:p>
          <a:p>
            <a:r>
              <a:rPr lang="ru-RU" b="1" dirty="0" smtClean="0">
                <a:hlinkClick r:id="rId10" action="ppaction://hlinksldjump"/>
              </a:rPr>
              <a:t>Грамота</a:t>
            </a:r>
            <a:endParaRPr lang="ru-RU" dirty="0" smtClean="0"/>
          </a:p>
          <a:p>
            <a:r>
              <a:rPr lang="ru-RU" b="1" dirty="0" smtClean="0">
                <a:hlinkClick r:id="rId11" action="ppaction://hlinksldjump"/>
              </a:rPr>
              <a:t>График</a:t>
            </a:r>
            <a:endParaRPr lang="ru-RU" dirty="0" smtClean="0"/>
          </a:p>
          <a:p>
            <a:r>
              <a:rPr lang="ru-RU" b="1" dirty="0" smtClean="0">
                <a:hlinkClick r:id="rId12" action="ppaction://hlinksldjump"/>
              </a:rPr>
              <a:t>Гуманность</a:t>
            </a:r>
            <a:endParaRPr lang="ru-RU" dirty="0"/>
          </a:p>
        </p:txBody>
      </p:sp>
      <p:sp>
        <p:nvSpPr>
          <p:cNvPr id="4" name="Управляющая кнопка: назад 3">
            <a:hlinkClick r:id="rId13" action="ppaction://hlinksldjump" highlightClick="1"/>
          </p:cNvPr>
          <p:cNvSpPr/>
          <p:nvPr/>
        </p:nvSpPr>
        <p:spPr>
          <a:xfrm>
            <a:off x="8215338" y="5857892"/>
            <a:ext cx="399474" cy="3280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/>
              <a:t>          Публичный  показ каких-либо предметов. В  детских объединениях на выставках  показывают различные самоделки, модели, стенные газеты, рисунки, фотографии, и т. п.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399474" cy="32803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sz="3200" dirty="0" smtClean="0"/>
              <a:t>Награда за успехи в учении, труде и спорте. Вым­пел может быть памятным, переходящим. Учреждается советами пионерских организаций и вручается на торжественной линейке. Спортивными вымпелами награждаются чемпионы и команды-победительницы в спортивных состязаниях.</a:t>
            </a:r>
          </a:p>
          <a:p>
            <a:endParaRPr lang="ru-RU" sz="3200" dirty="0"/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399474" cy="32803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dirty="0" smtClean="0"/>
              <a:t>Печатный  или рукописный орган пионерской дружины, отряда, рассказывающий о важнейших событиях пионерской жизни. В практике работы пионерских дружин родилось много интересных форм пионерских газет: стенная газета, радиогазета, световая газета, «живая газета» .</a:t>
            </a:r>
          </a:p>
          <a:p>
            <a:endParaRPr lang="ru-RU" dirty="0"/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8286776" y="5857892"/>
            <a:ext cx="328036" cy="25659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467600" cy="5902472"/>
          </a:xfrm>
        </p:spPr>
        <p:txBody>
          <a:bodyPr/>
          <a:lstStyle/>
          <a:p>
            <a:pPr algn="ctr">
              <a:buNone/>
            </a:pPr>
            <a:r>
              <a:rPr lang="ru-RU" sz="4400" dirty="0" smtClean="0"/>
              <a:t>Частица  революционного Красного знамени, символ нерушимого единст­ва трех поколений: коммунистов, ком­сомольцев и пионеров.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470912" cy="32803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7467600" cy="4759464"/>
          </a:xfrm>
        </p:spPr>
        <p:txBody>
          <a:bodyPr/>
          <a:lstStyle/>
          <a:p>
            <a:pPr algn="ctr">
              <a:buNone/>
            </a:pPr>
            <a:r>
              <a:rPr lang="ru-RU" sz="4400" dirty="0" smtClean="0"/>
              <a:t>Символический  знак государства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5" name="Управляющая кнопка: в начало 4">
            <a:hlinkClick r:id="rId2" action="ppaction://hlinksldjump" highlightClick="1"/>
          </p:cNvPr>
          <p:cNvSpPr/>
          <p:nvPr/>
        </p:nvSpPr>
        <p:spPr>
          <a:xfrm rot="10800000" flipH="1" flipV="1">
            <a:off x="8215338" y="5857892"/>
            <a:ext cx="428596" cy="35716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dirty="0" smtClean="0"/>
              <a:t>Торжественная  песня, исполняемая при подъеме и спуске государственного флага, во время официальных приемов, церемоний, торжеств.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8215338" y="5929330"/>
            <a:ext cx="399474" cy="25659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dirty="0" smtClean="0"/>
              <a:t>Символ  пионерской верности боевым и революционным подвигам старших поколений. Она возлагается к подножию памятников, обелисков, у мемориальных досок. Гирлянда славы может быть изготовлена из живых цветов, зелени дуба, сосны или лавра, обвивается гвардейской или красной лентой. Гирлянда славы, обвитая красной лентой, возлагается к памятникам В. И. Ленину и героям революции; обвитая гвардейской лентой — к памятникам и обелискам воинов Советской Армии, погибших в боях за независимость нашей Родины.</a:t>
            </a:r>
          </a:p>
          <a:p>
            <a:pPr algn="ctr">
              <a:buNone/>
            </a:pPr>
            <a:endParaRPr lang="ru-RU" sz="2800" dirty="0"/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470944" cy="32803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pPr algn="ctr">
              <a:buNone/>
            </a:pPr>
            <a:r>
              <a:rPr lang="ru-RU" sz="3200" dirty="0" smtClean="0"/>
              <a:t>Один  из пионерских атрибутов. Труба для подачи пионерских сигналов: «Сбор», «Внимание!», «Слушайте все!», «Подъем флага», «Тревога!» — и бытовых сигналов в лагере: «Подъем» «На линейку», «Обед», «Отбой» и других. В каждой дружине должна быть своя школа горнистов, должен быть свой пионер-инструктор горнист.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8286776" y="5857892"/>
            <a:ext cx="399474" cy="25659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/>
              <a:t>Формирование  человека как гражданина своей Родины, как человека, способного бороться за обеспечение морально-политического единства и дружбы народов страны, осознающего перспективы сильной политики своего государства.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8286776" y="5857892"/>
            <a:ext cx="399474" cy="32803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467600" cy="5902472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/>
              <a:t>Это  человек, который постоянно живет в определенном государстве, имеет права и обязанности, установленные для жителей данного государства, пользуется его защитой. Гражданин подчиняется законам государства и проявляет заботу о своей стране.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8286776" y="5857892"/>
            <a:ext cx="399474" cy="32803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7467600" cy="625966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Дебаты</a:t>
            </a:r>
            <a:endParaRPr lang="ru-RU" dirty="0" smtClean="0"/>
          </a:p>
          <a:p>
            <a:r>
              <a:rPr lang="ru-RU" b="1" dirty="0" smtClean="0"/>
              <a:t>Девиз</a:t>
            </a:r>
            <a:endParaRPr lang="ru-RU" dirty="0" smtClean="0"/>
          </a:p>
          <a:p>
            <a:r>
              <a:rPr lang="ru-RU" b="1" dirty="0" smtClean="0"/>
              <a:t>Делегат</a:t>
            </a:r>
            <a:endParaRPr lang="ru-RU" dirty="0" smtClean="0"/>
          </a:p>
          <a:p>
            <a:r>
              <a:rPr lang="ru-RU" b="1" dirty="0" smtClean="0"/>
              <a:t>Дело</a:t>
            </a:r>
            <a:endParaRPr lang="ru-RU" dirty="0" smtClean="0"/>
          </a:p>
          <a:p>
            <a:r>
              <a:rPr lang="ru-RU" b="1" dirty="0" smtClean="0"/>
              <a:t>Деловые</a:t>
            </a:r>
            <a:endParaRPr lang="ru-RU" dirty="0" smtClean="0"/>
          </a:p>
          <a:p>
            <a:r>
              <a:rPr lang="ru-RU" b="1" dirty="0" smtClean="0">
                <a:hlinkClick r:id="rId2" action="ppaction://hlinksldjump"/>
              </a:rPr>
              <a:t>Детское движение</a:t>
            </a:r>
            <a:endParaRPr lang="ru-RU" dirty="0" smtClean="0"/>
          </a:p>
          <a:p>
            <a:r>
              <a:rPr lang="ru-RU" b="1" dirty="0" smtClean="0"/>
              <a:t>Детское </a:t>
            </a:r>
            <a:r>
              <a:rPr lang="ru-RU" b="1" dirty="0" smtClean="0">
                <a:hlinkClick r:id="rId3" action="ppaction://hlinksldjump"/>
              </a:rPr>
              <a:t>общественное</a:t>
            </a:r>
            <a:r>
              <a:rPr lang="ru-RU" b="1" dirty="0" smtClean="0"/>
              <a:t> движение</a:t>
            </a:r>
            <a:endParaRPr lang="ru-RU" dirty="0" smtClean="0"/>
          </a:p>
          <a:p>
            <a:r>
              <a:rPr lang="ru-RU" b="1" dirty="0" smtClean="0">
                <a:hlinkClick r:id="rId4" action="ppaction://hlinksldjump"/>
              </a:rPr>
              <a:t>Детская организация</a:t>
            </a:r>
            <a:endParaRPr lang="ru-RU" dirty="0" smtClean="0"/>
          </a:p>
          <a:p>
            <a:r>
              <a:rPr lang="ru-RU" b="1" dirty="0" smtClean="0">
                <a:hlinkClick r:id="rId5" action="ppaction://hlinksldjump"/>
              </a:rPr>
              <a:t>Детское объединение</a:t>
            </a:r>
            <a:endParaRPr lang="ru-RU" dirty="0" smtClean="0"/>
          </a:p>
          <a:p>
            <a:r>
              <a:rPr lang="ru-RU" b="1" dirty="0" smtClean="0"/>
              <a:t>Демократия</a:t>
            </a:r>
            <a:endParaRPr lang="ru-RU" dirty="0" smtClean="0"/>
          </a:p>
          <a:p>
            <a:r>
              <a:rPr lang="ru-RU" b="1" dirty="0" smtClean="0">
                <a:hlinkClick r:id="rId6" action="ppaction://hlinksldjump"/>
              </a:rPr>
              <a:t>Деятельность</a:t>
            </a:r>
            <a:endParaRPr lang="ru-RU" dirty="0" smtClean="0"/>
          </a:p>
          <a:p>
            <a:r>
              <a:rPr lang="ru-RU" b="1" dirty="0" smtClean="0"/>
              <a:t>Диалог (вариант групповой дискуссии</a:t>
            </a:r>
            <a:endParaRPr lang="ru-RU" dirty="0" smtClean="0"/>
          </a:p>
          <a:p>
            <a:r>
              <a:rPr lang="ru-RU" b="1" dirty="0" smtClean="0"/>
              <a:t>Диплом</a:t>
            </a:r>
            <a:endParaRPr lang="ru-RU" dirty="0" smtClean="0"/>
          </a:p>
          <a:p>
            <a:r>
              <a:rPr lang="ru-RU" b="1" dirty="0" smtClean="0"/>
              <a:t>Диспут</a:t>
            </a:r>
            <a:endParaRPr lang="ru-RU" dirty="0" smtClean="0"/>
          </a:p>
          <a:p>
            <a:r>
              <a:rPr lang="ru-RU" b="1" dirty="0" smtClean="0"/>
              <a:t>Дискуссия</a:t>
            </a:r>
            <a:endParaRPr lang="ru-RU" dirty="0" smtClean="0"/>
          </a:p>
          <a:p>
            <a:r>
              <a:rPr lang="ru-RU" b="1" dirty="0" smtClean="0"/>
              <a:t>Доска</a:t>
            </a:r>
            <a:endParaRPr lang="ru-RU" dirty="0" smtClean="0"/>
          </a:p>
          <a:p>
            <a:r>
              <a:rPr lang="ru-RU" b="1" dirty="0" smtClean="0"/>
              <a:t>Досуг</a:t>
            </a:r>
            <a:endParaRPr lang="ru-RU" dirty="0" smtClean="0"/>
          </a:p>
          <a:p>
            <a:r>
              <a:rPr lang="ru-RU" b="1" dirty="0" smtClean="0"/>
              <a:t>Дружина (пионерская)</a:t>
            </a:r>
            <a:endParaRPr lang="ru-RU" dirty="0" smtClean="0"/>
          </a:p>
          <a:p>
            <a:r>
              <a:rPr lang="ru-RU" b="1" dirty="0" smtClean="0"/>
              <a:t>Дружба</a:t>
            </a:r>
            <a:endParaRPr lang="ru-RU" dirty="0"/>
          </a:p>
        </p:txBody>
      </p:sp>
      <p:sp>
        <p:nvSpPr>
          <p:cNvPr id="4" name="Управляющая кнопка: назад 3">
            <a:hlinkClick r:id="rId7" action="ppaction://hlinksldjump" highlightClick="1"/>
          </p:cNvPr>
          <p:cNvSpPr/>
          <p:nvPr/>
        </p:nvSpPr>
        <p:spPr>
          <a:xfrm>
            <a:off x="8215338" y="5857892"/>
            <a:ext cx="399474" cy="3280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Красиво  оформленный лист бумаги с текстом, свидетельствующим о заслугах того лица, кому она торжественно вручается. Грамотами награждают за успехи как отдельных  ребят, так и звенья, отряды,  объединения. Грамоты могут делать  ребята-художники. </a:t>
            </a:r>
          </a:p>
          <a:p>
            <a:pPr algn="ctr">
              <a:buNone/>
            </a:pPr>
            <a:endParaRPr lang="ru-RU" sz="3600" dirty="0"/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8286776" y="5857892"/>
            <a:ext cx="399474" cy="32803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285728"/>
            <a:ext cx="7467600" cy="6215106"/>
          </a:xfrm>
        </p:spPr>
        <p:txBody>
          <a:bodyPr/>
          <a:lstStyle/>
          <a:p>
            <a:pPr algn="ctr">
              <a:buNone/>
            </a:pPr>
            <a:r>
              <a:rPr lang="ru-RU" sz="4000" dirty="0" smtClean="0"/>
              <a:t>Расписание  или порядок проведения какого-либо дела, мероприятия. Например, график сборов совета  объединения, график проведения праздничных отрядных вечеров или сборов.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399474" cy="32803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467600" cy="57595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Это  слово произошло от латинского «</a:t>
            </a:r>
            <a:r>
              <a:rPr lang="ru-RU" sz="3200" dirty="0" err="1" smtClean="0"/>
              <a:t>гуманус</a:t>
            </a:r>
            <a:r>
              <a:rPr lang="ru-RU" sz="3200" dirty="0" smtClean="0"/>
              <a:t>» — человечный и означает человеколюбие, уважение к людям, к человеческому достоинству. Это значит, что любое решение человек, организация или государство принимают сами (по доброй воле), без насилия и принуждения.</a:t>
            </a:r>
            <a:endParaRPr lang="ru-RU" sz="3200" dirty="0"/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399474" cy="32803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/>
          <a:lstStyle/>
          <a:p>
            <a:pPr algn="ctr"/>
            <a:r>
              <a:rPr lang="ru-RU" dirty="0" smtClean="0"/>
              <a:t>Процесс  возникновения, становления, развития и распада детских группок и групп, созданных на добровольной основе самими Детьми или с участием взрослых, без установленного членства, единой цели и общих задач, единых законов и обычаев, символов и ритуалов, программ и формы одежды. </a:t>
            </a:r>
          </a:p>
          <a:p>
            <a:pPr algn="ctr">
              <a:buNone/>
            </a:pPr>
            <a:endParaRPr lang="ru-RU" dirty="0" smtClean="0"/>
          </a:p>
          <a:p>
            <a:pPr algn="ctr"/>
            <a:r>
              <a:rPr lang="ru-RU" dirty="0" smtClean="0"/>
              <a:t>Совместные  действия различных детских объединений, направленные на изменение статуса детей и подростков в обществе, посильное включение их в общественную жизнь и деятельность, развитие соц. творчества и гражданского самосознания, защиту прав и интересов несовершеннолетних.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399474" cy="25659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pPr algn="ctr">
              <a:buNone/>
            </a:pPr>
            <a:r>
              <a:rPr lang="ru-RU" sz="3200" dirty="0" smtClean="0"/>
              <a:t>Социально -педагогическое явление, находящееся на пересечении социально-политической сферы общества и его педагогических систем; совокупность детских общественных объединений разных типов и видов (движений, организаций, коллективов), действующих в обществе на конкретном этапе его развития 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8215338" y="5786454"/>
            <a:ext cx="399474" cy="35719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/>
          <a:lstStyle/>
          <a:p>
            <a:pPr algn="ctr">
              <a:buNone/>
            </a:pPr>
            <a:r>
              <a:rPr lang="ru-RU" sz="3200" dirty="0" smtClean="0"/>
              <a:t>Самодеятельное , самоуправляемое общественное детское объединение, создаваемое для реализации каких-либо  социальных идее (целей), имеющее регулирующие его деятельность нормы и правила, зафиксированное в уставе или ином учредительном документе, выраженную структурную и фиксированное членство.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399474" cy="25662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7467600" cy="568815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Реальное  формирование, в котором самостоятельно или вместе со взрослыми добровольно объединяются несовершеннолетние граждане для совместной деятельности, удовлетворяющие их социальные потребности. </a:t>
            </a:r>
            <a:endParaRPr lang="ru-RU" sz="3200" dirty="0"/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399474" cy="32803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/>
          <a:lstStyle/>
          <a:p>
            <a:pPr algn="ctr">
              <a:buNone/>
            </a:pPr>
            <a:r>
              <a:rPr lang="ru-RU" sz="3200" dirty="0" smtClean="0"/>
              <a:t>Форма  психической активности личности, направленная на познание и преобразование мира и самого человека. Д. состоит из более мелких единиц — действий, каждому из которых соответствует своя частная цель или задача. Деятельность включает в себя цель, мотив, способы, условия, результат. </a:t>
            </a:r>
            <a:endParaRPr lang="ru-RU" sz="3200" dirty="0"/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399474" cy="32803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dirty="0" smtClean="0"/>
              <a:t>Внутренняя  и внешняя активность личности в конкретных условиях.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399474" cy="260033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Внутренняя  установка, обусловленная мировоззренческими, моральными и психологическими качествами личности и отражающая ее субъективное отношение к обществу. Жизненная позиция</a:t>
            </a:r>
            <a:r>
              <a:rPr lang="ru-RU" b="1" dirty="0" smtClean="0"/>
              <a:t> </a:t>
            </a:r>
            <a:r>
              <a:rPr lang="ru-RU" dirty="0" smtClean="0"/>
              <a:t>проявляется в реальном поведении человека, м. б. </a:t>
            </a:r>
            <a:r>
              <a:rPr lang="ru-RU" i="1" dirty="0" smtClean="0"/>
              <a:t>активной </a:t>
            </a:r>
            <a:r>
              <a:rPr lang="ru-RU" dirty="0" smtClean="0"/>
              <a:t>(постоянное стремление изменить окружающую действительность) и </a:t>
            </a:r>
            <a:r>
              <a:rPr lang="ru-RU" i="1" dirty="0" smtClean="0"/>
              <a:t>пассивной </a:t>
            </a:r>
            <a:r>
              <a:rPr lang="ru-RU" dirty="0" smtClean="0"/>
              <a:t>(следование установившимся традициям и нормам).</a:t>
            </a:r>
          </a:p>
          <a:p>
            <a:pPr algn="ctr"/>
            <a:endParaRPr lang="ru-RU" dirty="0"/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8286776" y="5929330"/>
            <a:ext cx="399474" cy="25659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7467600" cy="56881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hlinkClick r:id="rId2" action="ppaction://hlinksldjump"/>
              </a:rPr>
              <a:t>Жизнедеятельность</a:t>
            </a:r>
            <a:endParaRPr lang="ru-RU" dirty="0" smtClean="0"/>
          </a:p>
          <a:p>
            <a:pPr>
              <a:buNone/>
            </a:pPr>
            <a:r>
              <a:rPr lang="ru-RU" b="1" dirty="0" smtClean="0">
                <a:hlinkClick r:id="rId3" action="ppaction://hlinksldjump"/>
              </a:rPr>
              <a:t>Жизненная позиция</a:t>
            </a:r>
            <a:endParaRPr lang="ru-RU" dirty="0" smtClean="0"/>
          </a:p>
          <a:p>
            <a:pPr>
              <a:buNone/>
            </a:pPr>
            <a:r>
              <a:rPr lang="ru-RU" b="1" dirty="0" smtClean="0">
                <a:hlinkClick r:id="rId4" action="ppaction://hlinksldjump"/>
              </a:rPr>
              <a:t>Жюри</a:t>
            </a:r>
            <a:endParaRPr lang="ru-RU" dirty="0"/>
          </a:p>
        </p:txBody>
      </p:sp>
      <p:sp>
        <p:nvSpPr>
          <p:cNvPr id="4" name="Управляющая кнопка: назад 3">
            <a:hlinkClick r:id="rId5" action="ppaction://hlinksldjump" highlightClick="1"/>
          </p:cNvPr>
          <p:cNvSpPr/>
          <p:nvPr/>
        </p:nvSpPr>
        <p:spPr>
          <a:xfrm>
            <a:off x="8215338" y="5857892"/>
            <a:ext cx="399474" cy="3280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00" dirty="0" smtClean="0"/>
              <a:t>Комиссия  созданная для подведения итогов и награждения победителей какого-либо смотра, соревнования, турнира. В состав жюри могут входить не только взрослые, но и старшие пионеры и комсомольцы.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399474" cy="32803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/>
              <a:t>Обеспечить  </a:t>
            </a:r>
            <a:r>
              <a:rPr lang="ru-RU" sz="2800" dirty="0" smtClean="0"/>
              <a:t>адекватность всей работы с детьми в детских организациях новым социально-экономическим отношениям; способствовать решению самых актуальных проблем детства, добиваясь социального благополучия каждого ребенка; взаимодействуя с другими социальными институтами, обеспечить равные возможности в социальном становлении детей; создать условия для самореализации личности на основе индивидуального и дифференцированного подход</a:t>
            </a:r>
            <a:r>
              <a:rPr lang="ru-RU" dirty="0" smtClean="0"/>
              <a:t>а. 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470912" cy="32803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357166"/>
            <a:ext cx="735811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dirty="0" smtClean="0"/>
              <a:t>Общепринятые  нормы, которые формулируются в соответствии с общественным мнением и волей всех членов коллектива и признаются обязательными для всех. Это один из важнейших элементов демократии, поскольку в коллективе жизнь строится на основе принципов равенства всех его членов перед законом</a:t>
            </a:r>
            <a:r>
              <a:rPr lang="ru-RU" dirty="0" smtClean="0"/>
              <a:t>.</a:t>
            </a:r>
            <a:endParaRPr lang="ru-RU" dirty="0" smtClean="0"/>
          </a:p>
        </p:txBody>
      </p:sp>
      <p:sp>
        <p:nvSpPr>
          <p:cNvPr id="5" name="Управляющая кнопка: в начало 4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399474" cy="32803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pPr algn="ctr">
              <a:buNone/>
            </a:pPr>
            <a:r>
              <a:rPr lang="ru-RU" sz="3200" dirty="0" smtClean="0"/>
              <a:t>Сбор  </a:t>
            </a:r>
            <a:r>
              <a:rPr lang="ru-RU" sz="3200" dirty="0" smtClean="0"/>
              <a:t>советов отрядов и дружин. Слово су­хое, взрослое, но содержание пионерское. Пионерское заседание не возбраняется </a:t>
            </a:r>
            <a:r>
              <a:rPr lang="ru-RU" sz="3200" dirty="0" smtClean="0"/>
              <a:t> начинать </a:t>
            </a:r>
            <a:r>
              <a:rPr lang="ru-RU" sz="3200" dirty="0" smtClean="0"/>
              <a:t>и кончать песней, допускаются шутки, поощряется деловой и в то же </a:t>
            </a:r>
            <a:r>
              <a:rPr lang="ru-RU" sz="3200" dirty="0" smtClean="0"/>
              <a:t>время </a:t>
            </a:r>
            <a:r>
              <a:rPr lang="ru-RU" sz="3200" dirty="0" smtClean="0"/>
              <a:t>веселый, живой тон разговора.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8286776" y="5857892"/>
            <a:ext cx="399474" cy="25662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/>
          <a:lstStyle/>
          <a:p>
            <a:pPr algn="ctr">
              <a:buNone/>
            </a:pPr>
            <a:r>
              <a:rPr lang="ru-RU" sz="3200" dirty="0" smtClean="0"/>
              <a:t>Микрорайон  </a:t>
            </a:r>
            <a:r>
              <a:rPr lang="ru-RU" sz="3200" dirty="0" smtClean="0"/>
              <a:t>школы, где после </a:t>
            </a:r>
            <a:r>
              <a:rPr lang="ru-RU" sz="3200" dirty="0" smtClean="0"/>
              <a:t>уроков</a:t>
            </a:r>
            <a:r>
              <a:rPr lang="ru-RU" sz="3200" dirty="0" smtClean="0"/>
              <a:t>, в свободное время, действует дружина, организует отдых ребят, их работу. Школа, стадион, почта, </a:t>
            </a:r>
            <a:r>
              <a:rPr lang="ru-RU" sz="3200" dirty="0" smtClean="0"/>
              <a:t>библиотека</a:t>
            </a:r>
            <a:r>
              <a:rPr lang="ru-RU" sz="3200" dirty="0" smtClean="0"/>
              <a:t>, клуб, игровые площадки, детский сад, детские комнаты — все это входит в зону </a:t>
            </a:r>
            <a:r>
              <a:rPr lang="ru-RU" sz="3200" dirty="0" smtClean="0"/>
              <a:t>действия</a:t>
            </a:r>
            <a:r>
              <a:rPr lang="ru-RU" sz="3200" dirty="0" smtClean="0"/>
              <a:t>, где нужна помощь и забота, где  нужен  зоркий  пионерский глаз.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8215338" y="5929330"/>
            <a:ext cx="470912" cy="25662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/>
              <a:t>Один  </a:t>
            </a:r>
            <a:r>
              <a:rPr lang="ru-RU" sz="2800" dirty="0" smtClean="0"/>
              <a:t>из видов деятельности, значимость которой за­ключается не в результатах, а в самом процессе. Способствует </a:t>
            </a:r>
            <a:r>
              <a:rPr lang="ru-RU" sz="2800" dirty="0" smtClean="0"/>
              <a:t>психологической </a:t>
            </a:r>
            <a:r>
              <a:rPr lang="ru-RU" sz="2800" dirty="0" smtClean="0"/>
              <a:t>разрядке, снятию стрессовых ситуаций, </a:t>
            </a:r>
            <a:r>
              <a:rPr lang="ru-RU" sz="2800" dirty="0" smtClean="0"/>
              <a:t>гармоничному </a:t>
            </a:r>
            <a:r>
              <a:rPr lang="ru-RU" sz="2800" dirty="0" smtClean="0"/>
              <a:t>включению в мир человеческих отношений. Особенно важна для детей, которые через воспроизведение в игровом процессе </a:t>
            </a:r>
            <a:r>
              <a:rPr lang="ru-RU" sz="2800" dirty="0" smtClean="0"/>
              <a:t>действий </a:t>
            </a:r>
            <a:r>
              <a:rPr lang="ru-RU" sz="2800" dirty="0" smtClean="0"/>
              <a:t>взрослых и отношений между ними познают окружающую действительность. Игра служит физическому, умственному и нрав­ственному воспитанию детей.</a:t>
            </a:r>
          </a:p>
          <a:p>
            <a:pPr algn="ctr">
              <a:buNone/>
            </a:pPr>
            <a:endParaRPr lang="ru-RU" sz="2800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470912" cy="32806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/>
          <a:lstStyle/>
          <a:p>
            <a:pPr algn="ctr">
              <a:buNone/>
            </a:pPr>
            <a:r>
              <a:rPr lang="ru-RU" sz="3200" dirty="0" smtClean="0"/>
              <a:t>Помещение , </a:t>
            </a:r>
            <a:r>
              <a:rPr lang="ru-RU" sz="3200" dirty="0" smtClean="0"/>
              <a:t>где собраны игры, где пионеры в эти игры играют, где выдают игры во временное пользование. Пусть в каждой дружине будет своя </a:t>
            </a:r>
            <a:r>
              <a:rPr lang="ru-RU" sz="3200" dirty="0" smtClean="0"/>
              <a:t>игротека</a:t>
            </a:r>
            <a:r>
              <a:rPr lang="ru-RU" sz="3200" dirty="0" smtClean="0"/>
              <a:t>!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86776" y="5857892"/>
            <a:ext cx="399474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116654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/>
              <a:t>Почин , </a:t>
            </a:r>
            <a:r>
              <a:rPr lang="ru-RU" sz="3600" dirty="0" smtClean="0"/>
              <a:t>внутреннее побуждение к новым формам деятельности. 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86776" y="5857892"/>
            <a:ext cx="357190" cy="3280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/>
          <a:lstStyle/>
          <a:p>
            <a:pPr algn="ctr">
              <a:buNone/>
            </a:pPr>
            <a:r>
              <a:rPr lang="ru-RU" sz="3200" dirty="0" smtClean="0"/>
              <a:t>Правовой  </a:t>
            </a:r>
            <a:r>
              <a:rPr lang="ru-RU" sz="3200" dirty="0" smtClean="0"/>
              <a:t>акт, который издается в целях установления правил, регулирующих различные стороны деятельности организаций, подразделений и служб, должностных лиц и граждан, а так же в целях разъяснения и определения порядка применения законодательных актов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86776" y="5857892"/>
            <a:ext cx="328036" cy="25659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(от лат. </a:t>
            </a:r>
            <a:r>
              <a:rPr lang="en-US" dirty="0" err="1" smtClean="0"/>
              <a:t>collectivus</a:t>
            </a:r>
            <a:r>
              <a:rPr lang="ru-RU" dirty="0" smtClean="0"/>
              <a:t> — собирательный) — группа людей, взаимно влияющих друг на друга и связанных между со­бой общностью соц. обусловленных целей, интересов, </a:t>
            </a:r>
            <a:r>
              <a:rPr lang="ru-RU" dirty="0" smtClean="0"/>
              <a:t>потребностей</a:t>
            </a:r>
            <a:r>
              <a:rPr lang="ru-RU" dirty="0" smtClean="0"/>
              <a:t>, норм и правил поведения, совместно выполняемой </a:t>
            </a:r>
            <a:r>
              <a:rPr lang="ru-RU" dirty="0" smtClean="0"/>
              <a:t>деятельностью</a:t>
            </a:r>
            <a:r>
              <a:rPr lang="ru-RU" dirty="0" smtClean="0"/>
              <a:t>, общностью средств деятельности, единством воли, выражаемой руководством коллектива, в силу этого достигающего более высокого уровня развития, чем простая группа. К числу </a:t>
            </a:r>
            <a:r>
              <a:rPr lang="ru-RU" dirty="0" smtClean="0"/>
              <a:t>признаков </a:t>
            </a:r>
            <a:r>
              <a:rPr lang="ru-RU" dirty="0" smtClean="0"/>
              <a:t>К. относятся также сознательный характер объединения </a:t>
            </a:r>
            <a:r>
              <a:rPr lang="ru-RU" dirty="0" smtClean="0"/>
              <a:t>людей</a:t>
            </a:r>
            <a:r>
              <a:rPr lang="ru-RU" dirty="0" smtClean="0"/>
              <a:t>, относительная его устойчивость, четкая организационная структура, наличие органов координации деятельности. Коллективы бывают </a:t>
            </a:r>
            <a:r>
              <a:rPr lang="ru-RU" i="1" dirty="0" smtClean="0"/>
              <a:t>первичные </a:t>
            </a:r>
            <a:r>
              <a:rPr lang="ru-RU" dirty="0" smtClean="0"/>
              <a:t>и </a:t>
            </a:r>
            <a:r>
              <a:rPr lang="ru-RU" i="1" dirty="0" smtClean="0"/>
              <a:t>вторичные. </a:t>
            </a:r>
            <a:r>
              <a:rPr lang="ru-RU" dirty="0" smtClean="0"/>
              <a:t>К первичным принято относить коллективы, в которых наблюдается непосредственный межличностный контакт между его членами. Вторичный коллектив — более сложный по своему составу, он состоит из ряда первичных коллективов.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15338" y="5786454"/>
            <a:ext cx="470912" cy="39947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7467600" cy="6259662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Забота</a:t>
            </a:r>
            <a:endParaRPr lang="ru-RU" dirty="0" smtClean="0"/>
          </a:p>
          <a:p>
            <a:r>
              <a:rPr lang="ru-RU" b="1" dirty="0" smtClean="0">
                <a:hlinkClick r:id="rId2" action="ppaction://hlinksldjump"/>
              </a:rPr>
              <a:t>Задачи </a:t>
            </a:r>
            <a:r>
              <a:rPr lang="ru-RU" b="1" dirty="0" smtClean="0">
                <a:hlinkClick r:id="rId2" action="ppaction://hlinksldjump"/>
              </a:rPr>
              <a:t>детских организаций</a:t>
            </a:r>
            <a:endParaRPr lang="ru-RU" dirty="0" smtClean="0"/>
          </a:p>
          <a:p>
            <a:r>
              <a:rPr lang="ru-RU" b="1" dirty="0" smtClean="0">
                <a:hlinkClick r:id="rId3" action="ppaction://hlinksldjump"/>
              </a:rPr>
              <a:t>Законы </a:t>
            </a:r>
            <a:r>
              <a:rPr lang="ru-RU" b="1" dirty="0" smtClean="0">
                <a:hlinkClick r:id="rId3" action="ppaction://hlinksldjump"/>
              </a:rPr>
              <a:t>детских</a:t>
            </a:r>
            <a:r>
              <a:rPr lang="en-US" b="1" dirty="0" smtClean="0">
                <a:hlinkClick r:id="rId3" action="ppaction://hlinksldjump"/>
              </a:rPr>
              <a:t> </a:t>
            </a:r>
            <a:r>
              <a:rPr lang="ru-RU" b="1" dirty="0" smtClean="0">
                <a:hlinkClick r:id="rId3" action="ppaction://hlinksldjump"/>
              </a:rPr>
              <a:t>организаций</a:t>
            </a:r>
            <a:endParaRPr lang="ru-RU" dirty="0" smtClean="0"/>
          </a:p>
          <a:p>
            <a:r>
              <a:rPr lang="ru-RU" b="1" dirty="0" smtClean="0"/>
              <a:t>Законы</a:t>
            </a:r>
            <a:endParaRPr lang="ru-RU" dirty="0" smtClean="0"/>
          </a:p>
          <a:p>
            <a:r>
              <a:rPr lang="ru-RU" b="1" dirty="0" smtClean="0"/>
              <a:t>Закон</a:t>
            </a:r>
            <a:endParaRPr lang="ru-RU" dirty="0" smtClean="0"/>
          </a:p>
          <a:p>
            <a:r>
              <a:rPr lang="ru-RU" b="1" dirty="0" smtClean="0"/>
              <a:t>Звено</a:t>
            </a:r>
            <a:endParaRPr lang="ru-RU" dirty="0" smtClean="0"/>
          </a:p>
          <a:p>
            <a:r>
              <a:rPr lang="ru-RU" b="1" dirty="0" smtClean="0"/>
              <a:t>Задание (поручение</a:t>
            </a:r>
            <a:r>
              <a:rPr lang="ru-RU" b="1" dirty="0" smtClean="0"/>
              <a:t>)</a:t>
            </a:r>
            <a:endParaRPr lang="ru-RU" dirty="0" smtClean="0"/>
          </a:p>
          <a:p>
            <a:r>
              <a:rPr lang="ru-RU" dirty="0" smtClean="0"/>
              <a:t>.</a:t>
            </a:r>
            <a:r>
              <a:rPr lang="ru-RU" b="1" dirty="0" smtClean="0"/>
              <a:t>Здоровье</a:t>
            </a:r>
            <a:endParaRPr lang="ru-RU" dirty="0" smtClean="0"/>
          </a:p>
          <a:p>
            <a:r>
              <a:rPr lang="ru-RU" b="1" dirty="0" smtClean="0"/>
              <a:t>Знамя</a:t>
            </a:r>
            <a:endParaRPr lang="ru-RU" dirty="0" smtClean="0"/>
          </a:p>
          <a:p>
            <a:r>
              <a:rPr lang="ru-RU" b="1" dirty="0" smtClean="0"/>
              <a:t>Значок</a:t>
            </a:r>
            <a:endParaRPr lang="ru-RU" dirty="0" smtClean="0"/>
          </a:p>
          <a:p>
            <a:r>
              <a:rPr lang="ru-RU" b="1" dirty="0" smtClean="0"/>
              <a:t>«Зарница</a:t>
            </a:r>
            <a:r>
              <a:rPr lang="ru-RU" b="1" dirty="0" smtClean="0"/>
              <a:t>»</a:t>
            </a:r>
            <a:endParaRPr lang="ru-RU" dirty="0" smtClean="0"/>
          </a:p>
          <a:p>
            <a:r>
              <a:rPr lang="ru-RU" b="1" dirty="0" smtClean="0">
                <a:hlinkClick r:id="rId4" action="ppaction://hlinksldjump"/>
              </a:rPr>
              <a:t>Заседание</a:t>
            </a:r>
            <a:endParaRPr lang="ru-RU" dirty="0" smtClean="0"/>
          </a:p>
          <a:p>
            <a:r>
              <a:rPr lang="ru-RU" b="1" dirty="0" smtClean="0"/>
              <a:t>Затейник</a:t>
            </a:r>
            <a:endParaRPr lang="ru-RU" dirty="0" smtClean="0"/>
          </a:p>
          <a:p>
            <a:r>
              <a:rPr lang="ru-RU" b="1" dirty="0" smtClean="0">
                <a:hlinkClick r:id="rId5" action="ppaction://hlinksldjump"/>
              </a:rPr>
              <a:t>Зона  </a:t>
            </a:r>
            <a:r>
              <a:rPr lang="ru-RU" b="1" dirty="0" smtClean="0">
                <a:hlinkClick r:id="rId5" action="ppaction://hlinksldjump"/>
              </a:rPr>
              <a:t>действия</a:t>
            </a: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sp>
        <p:nvSpPr>
          <p:cNvPr id="5" name="Управляющая кнопка: назад 4">
            <a:hlinkClick r:id="rId6" action="ppaction://hlinksldjump" highlightClick="1"/>
          </p:cNvPr>
          <p:cNvSpPr/>
          <p:nvPr/>
        </p:nvSpPr>
        <p:spPr>
          <a:xfrm>
            <a:off x="8215338" y="5857892"/>
            <a:ext cx="399474" cy="3280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Основополагающий  </a:t>
            </a:r>
            <a:r>
              <a:rPr lang="ru-RU" dirty="0" smtClean="0"/>
              <a:t>элемент </a:t>
            </a:r>
            <a:r>
              <a:rPr lang="ru-RU" dirty="0" err="1" smtClean="0"/>
              <a:t>макаренковской</a:t>
            </a:r>
            <a:r>
              <a:rPr lang="ru-RU" dirty="0" smtClean="0"/>
              <a:t> коммунарской методики, которую адаптировал к условиям работы в обычных школах и </a:t>
            </a:r>
            <a:r>
              <a:rPr lang="ru-RU" dirty="0" smtClean="0"/>
              <a:t>внешкольных </a:t>
            </a:r>
            <a:r>
              <a:rPr lang="ru-RU" dirty="0" smtClean="0"/>
              <a:t>учреждениях педагог из Санкт-Петербурга И. П. </a:t>
            </a:r>
            <a:r>
              <a:rPr lang="ru-RU" dirty="0" smtClean="0"/>
              <a:t>Иванов</a:t>
            </a:r>
            <a:r>
              <a:rPr lang="ru-RU" dirty="0" smtClean="0"/>
              <a:t>. Организуется таким образом, чтобы предложенная </a:t>
            </a:r>
            <a:r>
              <a:rPr lang="ru-RU" dirty="0" smtClean="0"/>
              <a:t>воспитателем </a:t>
            </a:r>
            <a:r>
              <a:rPr lang="ru-RU" dirty="0" smtClean="0"/>
              <a:t>идея оказалась воспринятой детским коллективом как собственная; чтобы деятельность детей имела практическую на­правленность на благо собственного или других коллективов, других </a:t>
            </a:r>
            <a:r>
              <a:rPr lang="ru-RU" dirty="0" smtClean="0"/>
              <a:t>людей </a:t>
            </a:r>
            <a:r>
              <a:rPr lang="ru-RU" dirty="0" smtClean="0"/>
              <a:t>— имела гуманистическую и альтруистскую цель; чтобы все члены коллектива, на добровольных началах, с интересом и же­ланием включаясь в реализацию дела, могли раскрыть свои творческие возможности. Этапы: </a:t>
            </a:r>
            <a:r>
              <a:rPr lang="ru-RU" i="1" dirty="0" smtClean="0"/>
              <a:t>принятие идеи, выделение совета дела, творческое коллективное выполнение, коллективный анализ и оцен­ка, принятие идеи нового дела.</a:t>
            </a: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399474" cy="3280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285728"/>
            <a:ext cx="7467600" cy="6072230"/>
          </a:xfrm>
        </p:spPr>
        <p:txBody>
          <a:bodyPr/>
          <a:lstStyle/>
          <a:p>
            <a:pPr algn="ctr">
              <a:buNone/>
            </a:pPr>
            <a:r>
              <a:rPr lang="ru-RU" sz="3200" dirty="0" smtClean="0"/>
              <a:t>Психический  </a:t>
            </a:r>
            <a:r>
              <a:rPr lang="ru-RU" sz="3200" dirty="0" smtClean="0"/>
              <a:t>механизм </a:t>
            </a:r>
            <a:r>
              <a:rPr lang="ru-RU" sz="3200" dirty="0" smtClean="0"/>
              <a:t>обретения </a:t>
            </a:r>
            <a:r>
              <a:rPr lang="ru-RU" sz="3200" dirty="0" smtClean="0"/>
              <a:t>личностями свободы в коллективе, когда различные ин­дивидуальные мнения и точки зрения не подавляются </a:t>
            </a:r>
            <a:r>
              <a:rPr lang="ru-RU" sz="3200" dirty="0" smtClean="0"/>
              <a:t>механизмами </a:t>
            </a:r>
            <a:r>
              <a:rPr lang="ru-RU" sz="3200" dirty="0" smtClean="0"/>
              <a:t>подражания и внушения, как в простой группе, а получают возможность относительно свободного существования. 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399474" cy="3280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/>
              <a:t>Слово  </a:t>
            </a:r>
            <a:r>
              <a:rPr lang="ru-RU" sz="3600" dirty="0" smtClean="0"/>
              <a:t>латинское. Означает собрание группы людей в одном месте. Конференции проводятся для обсуждения, </a:t>
            </a:r>
            <a:r>
              <a:rPr lang="ru-RU" sz="3600" dirty="0" smtClean="0"/>
              <a:t>решения </a:t>
            </a:r>
            <a:r>
              <a:rPr lang="ru-RU" sz="3600" dirty="0" smtClean="0"/>
              <a:t>наиболее значительных вопросов жизни организации, учреждения, союза.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470912" cy="3280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7467600" cy="5688158"/>
          </a:xfrm>
        </p:spPr>
        <p:txBody>
          <a:bodyPr/>
          <a:lstStyle/>
          <a:p>
            <a:pPr algn="ctr"/>
            <a:r>
              <a:rPr lang="ru-RU" dirty="0" smtClean="0"/>
              <a:t>Это  </a:t>
            </a:r>
            <a:r>
              <a:rPr lang="ru-RU" dirty="0" smtClean="0"/>
              <a:t>член группы, чей авторитет, власть и полномочия безоговорочно признаются остальными членами группы, находящимися под его психологическим влиянием</a:t>
            </a:r>
            <a:r>
              <a:rPr lang="ru-RU" dirty="0" smtClean="0"/>
              <a:t>.</a:t>
            </a:r>
            <a:endParaRPr lang="ru-RU" dirty="0" smtClean="0"/>
          </a:p>
          <a:p>
            <a:pPr algn="ctr"/>
            <a:r>
              <a:rPr lang="ru-RU" dirty="0" smtClean="0"/>
              <a:t>Принимаемая  группой </a:t>
            </a:r>
            <a:r>
              <a:rPr lang="ru-RU" dirty="0" smtClean="0"/>
              <a:t>личность, наиболее полно отражающая и выражающая ее интересы, выявившаяся в результате внутригруппового взаимодействия в процессе ролевой дифференциации, реализующая собственные потенциальные возможности в деятельности и общении. (А. И. Тимонин</a:t>
            </a:r>
            <a:r>
              <a:rPr lang="ru-RU" dirty="0" smtClean="0"/>
              <a:t>)</a:t>
            </a:r>
          </a:p>
          <a:p>
            <a:pPr algn="ctr"/>
            <a:r>
              <a:rPr lang="ru-RU" dirty="0" smtClean="0"/>
              <a:t>Ведущий  </a:t>
            </a:r>
            <a:r>
              <a:rPr lang="ru-RU" dirty="0" smtClean="0"/>
              <a:t>- человек, способный повести за собой, пробудить интерес к делу.</a:t>
            </a:r>
          </a:p>
          <a:p>
            <a:pPr algn="ctr"/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399474" cy="3280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/>
              <a:t>Ритуальное  </a:t>
            </a:r>
            <a:r>
              <a:rPr lang="ru-RU" sz="3600" dirty="0" smtClean="0"/>
              <a:t>представление, предполагающее построение участников в шеренгах на какой-либо площ</a:t>
            </a:r>
            <a:r>
              <a:rPr lang="ru-RU" sz="4000" dirty="0" smtClean="0"/>
              <a:t>адке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15338" y="5786454"/>
            <a:ext cx="331471" cy="39947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7467600" cy="583103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Человек  </a:t>
            </a:r>
            <a:r>
              <a:rPr lang="ru-RU" dirty="0" smtClean="0"/>
              <a:t>как представитель общества, свободно и ответственно определяющий свою позицию среди людей. </a:t>
            </a:r>
            <a:r>
              <a:rPr lang="ru-RU" dirty="0" smtClean="0"/>
              <a:t>Формируется </a:t>
            </a:r>
            <a:r>
              <a:rPr lang="ru-RU" dirty="0" smtClean="0"/>
              <a:t>во взаимодействии с окружающим миром, системой </a:t>
            </a:r>
            <a:r>
              <a:rPr lang="ru-RU" dirty="0" smtClean="0"/>
              <a:t>общественных </a:t>
            </a:r>
            <a:r>
              <a:rPr lang="ru-RU" dirty="0" smtClean="0"/>
              <a:t>и человеческих отношений, культурой. Человек не рождается личностью, а становится ею в процессе социализации. Понятие личность — одно из центральных в отечественной психологии, а в связи с </a:t>
            </a:r>
            <a:r>
              <a:rPr lang="ru-RU" dirty="0" err="1" smtClean="0"/>
              <a:t>гуманизацией</a:t>
            </a:r>
            <a:r>
              <a:rPr lang="ru-RU" dirty="0" smtClean="0"/>
              <a:t> </a:t>
            </a:r>
            <a:r>
              <a:rPr lang="ru-RU" dirty="0" smtClean="0"/>
              <a:t>учебно-воспитательного процесса становится активно </a:t>
            </a:r>
            <a:r>
              <a:rPr lang="ru-RU" dirty="0" smtClean="0"/>
              <a:t>используемой </a:t>
            </a:r>
            <a:r>
              <a:rPr lang="ru-RU" dirty="0" smtClean="0"/>
              <a:t>категорией и в педагогике. Существуют различные </a:t>
            </a:r>
            <a:r>
              <a:rPr lang="ru-RU" dirty="0" smtClean="0"/>
              <a:t>классификации </a:t>
            </a:r>
            <a:r>
              <a:rPr lang="ru-RU" dirty="0" smtClean="0"/>
              <a:t>личности, знание которых поможет учителю легче ориентироваться в особенностях своих воспитанников. 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86776" y="5857892"/>
            <a:ext cx="399474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/>
          <a:lstStyle/>
          <a:p>
            <a:pPr algn="ctr">
              <a:buNone/>
            </a:pPr>
            <a:r>
              <a:rPr lang="ru-RU" sz="4400" dirty="0" smtClean="0"/>
              <a:t>Высокое искусство </a:t>
            </a:r>
          </a:p>
          <a:p>
            <a:pPr algn="ctr">
              <a:buNone/>
            </a:pPr>
            <a:r>
              <a:rPr lang="ru-RU" sz="4400" dirty="0" smtClean="0"/>
              <a:t>в какой-нибудь</a:t>
            </a:r>
          </a:p>
          <a:p>
            <a:pPr algn="ctr">
              <a:buNone/>
            </a:pPr>
            <a:r>
              <a:rPr lang="ru-RU" sz="4400" dirty="0" smtClean="0"/>
              <a:t> </a:t>
            </a:r>
            <a:r>
              <a:rPr lang="ru-RU" sz="4400" dirty="0" smtClean="0"/>
              <a:t>области.</a:t>
            </a:r>
            <a:endParaRPr lang="ru-RU" sz="4400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399474" cy="3280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467600" cy="57595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/>
              <a:t>Совокупность </a:t>
            </a:r>
            <a:r>
              <a:rPr lang="ru-RU" sz="5400" dirty="0" smtClean="0"/>
              <a:t>методов воспитания</a:t>
            </a:r>
          </a:p>
          <a:p>
            <a:pPr algn="ctr">
              <a:buNone/>
            </a:pPr>
            <a:endParaRPr lang="ru-RU" sz="5400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86776" y="5857892"/>
            <a:ext cx="399474" cy="39947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116654"/>
          </a:xfrm>
        </p:spPr>
        <p:txBody>
          <a:bodyPr/>
          <a:lstStyle/>
          <a:p>
            <a:pPr algn="ctr">
              <a:buNone/>
            </a:pPr>
            <a:r>
              <a:rPr lang="ru-RU" sz="4800" dirty="0" smtClean="0"/>
              <a:t>Субъективно  </a:t>
            </a:r>
            <a:r>
              <a:rPr lang="ru-RU" sz="4800" dirty="0" smtClean="0"/>
              <a:t>переживаемые связи между людьми.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399474" cy="3280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/>
              <a:t>(англ. </a:t>
            </a:r>
            <a:r>
              <a:rPr lang="ru-RU" sz="2800" dirty="0" err="1" smtClean="0"/>
              <a:t>brainstorming</a:t>
            </a:r>
            <a:r>
              <a:rPr lang="ru-RU" sz="2800" dirty="0" smtClean="0"/>
              <a:t> — метод обучения, стимулирующий интеллектуально-творческие и познавательные способности учащихся) — основан на групповом формировании проблемно-познавательной задачи. Он предусматривает наличие нескольких этапов: создание проблемной ситуации; генерация идей; анализ, проверка, оценка и выбор лучших идей. Метод представляет собой единство двух элементов — выдвижение идей и их развитие.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86776" y="5786454"/>
            <a:ext cx="399474" cy="39947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300</TotalTime>
  <Words>4196</Words>
  <Application>Microsoft Office PowerPoint</Application>
  <PresentationFormat>Экран (4:3)</PresentationFormat>
  <Paragraphs>396</Paragraphs>
  <Slides>144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144</vt:i4>
      </vt:variant>
    </vt:vector>
  </HeadingPairs>
  <TitlesOfParts>
    <vt:vector size="145" baseType="lpstr">
      <vt:lpstr>Эркер</vt:lpstr>
      <vt:lpstr>Словарь-справочник  старшего вожатого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Степень  восприимчивости личности к психологическому воздействию со стороны другой лица или группы людей. На повышенной внушаемости, свойственной детскому возрасту, строится стратегия воспитательного воздействия. </vt:lpstr>
      <vt:lpstr>Слайд 54</vt:lpstr>
      <vt:lpstr>Слайд 55</vt:lpstr>
      <vt:lpstr>Слайд 56</vt:lpstr>
      <vt:lpstr>Слайд 57</vt:lpstr>
      <vt:lpstr>Слайд 58</vt:lpstr>
      <vt:lpstr>Слайд 59</vt:lpstr>
      <vt:lpstr>Слайд 60</vt:lpstr>
      <vt:lpstr>Слайд 61</vt:lpstr>
      <vt:lpstr>Слайд 62</vt:lpstr>
      <vt:lpstr>Слайд 63</vt:lpstr>
      <vt:lpstr>Слайд 64</vt:lpstr>
      <vt:lpstr>Слайд 65</vt:lpstr>
      <vt:lpstr>Слайд 66</vt:lpstr>
      <vt:lpstr>Слайд 67</vt:lpstr>
      <vt:lpstr>Слайд 68</vt:lpstr>
      <vt:lpstr>Слайд 69</vt:lpstr>
      <vt:lpstr>Слайд 70</vt:lpstr>
      <vt:lpstr>Слайд 71</vt:lpstr>
      <vt:lpstr>Слайд 72</vt:lpstr>
      <vt:lpstr>Слайд 73</vt:lpstr>
      <vt:lpstr>Слайд 74</vt:lpstr>
      <vt:lpstr>Слайд 75</vt:lpstr>
      <vt:lpstr>Слайд 76</vt:lpstr>
      <vt:lpstr>Слайд 77</vt:lpstr>
      <vt:lpstr>Слайд 78</vt:lpstr>
      <vt:lpstr>Слайд 79</vt:lpstr>
      <vt:lpstr>Слайд 80</vt:lpstr>
      <vt:lpstr>Слайд 81</vt:lpstr>
      <vt:lpstr>Слайд 82</vt:lpstr>
      <vt:lpstr>Слайд 83</vt:lpstr>
      <vt:lpstr>Слайд 84</vt:lpstr>
      <vt:lpstr>Слайд 85</vt:lpstr>
      <vt:lpstr>Слайд 86</vt:lpstr>
      <vt:lpstr>Слайд 87</vt:lpstr>
      <vt:lpstr>Слайд 88</vt:lpstr>
      <vt:lpstr>Слайд 89</vt:lpstr>
      <vt:lpstr>Слайд 90</vt:lpstr>
      <vt:lpstr>Слайд 91</vt:lpstr>
      <vt:lpstr>Слайд 92</vt:lpstr>
      <vt:lpstr>Слайд 93</vt:lpstr>
      <vt:lpstr>Слайд 94</vt:lpstr>
      <vt:lpstr>Слайд 95</vt:lpstr>
      <vt:lpstr>Слайд 96</vt:lpstr>
      <vt:lpstr>Слайд 97</vt:lpstr>
      <vt:lpstr>Слайд 98</vt:lpstr>
      <vt:lpstr>Слайд 99</vt:lpstr>
      <vt:lpstr>Слайд 100</vt:lpstr>
      <vt:lpstr>Слайд 101</vt:lpstr>
      <vt:lpstr>Слайд 102</vt:lpstr>
      <vt:lpstr>Слайд 103</vt:lpstr>
      <vt:lpstr>Слайд 104</vt:lpstr>
      <vt:lpstr>Слайд 105</vt:lpstr>
      <vt:lpstr>Слайд 106</vt:lpstr>
      <vt:lpstr>Слайд 107</vt:lpstr>
      <vt:lpstr>Слайд 108</vt:lpstr>
      <vt:lpstr>Слайд 109</vt:lpstr>
      <vt:lpstr>Слайд 110</vt:lpstr>
      <vt:lpstr>Слайд 111</vt:lpstr>
      <vt:lpstr>Слайд 112</vt:lpstr>
      <vt:lpstr>Слайд 113</vt:lpstr>
      <vt:lpstr>Слайд 114</vt:lpstr>
      <vt:lpstr>Слайд 115</vt:lpstr>
      <vt:lpstr>Слайд 116</vt:lpstr>
      <vt:lpstr>Слайд 117</vt:lpstr>
      <vt:lpstr>Слайд 118</vt:lpstr>
      <vt:lpstr>Слайд 119</vt:lpstr>
      <vt:lpstr>Слайд 120</vt:lpstr>
      <vt:lpstr>Слайд 121</vt:lpstr>
      <vt:lpstr>Слайд 122</vt:lpstr>
      <vt:lpstr>Слайд 123</vt:lpstr>
      <vt:lpstr>Слайд 124</vt:lpstr>
      <vt:lpstr>Слайд 125</vt:lpstr>
      <vt:lpstr>Слайд 126</vt:lpstr>
      <vt:lpstr>Слайд 127</vt:lpstr>
      <vt:lpstr>Слайд 128</vt:lpstr>
      <vt:lpstr>Слайд 129</vt:lpstr>
      <vt:lpstr>Слайд 130</vt:lpstr>
      <vt:lpstr>Слайд 131</vt:lpstr>
      <vt:lpstr>Слайд 132</vt:lpstr>
      <vt:lpstr>Слайд 133</vt:lpstr>
      <vt:lpstr>Слайд 134</vt:lpstr>
      <vt:lpstr>Слайд 135</vt:lpstr>
      <vt:lpstr>Слайд 136</vt:lpstr>
      <vt:lpstr>Слайд 137</vt:lpstr>
      <vt:lpstr>Слайд 138</vt:lpstr>
      <vt:lpstr>Слайд 139</vt:lpstr>
      <vt:lpstr>Слайд 140</vt:lpstr>
      <vt:lpstr>Слайд 141</vt:lpstr>
      <vt:lpstr>Слайд 142</vt:lpstr>
      <vt:lpstr>Слайд 143</vt:lpstr>
      <vt:lpstr>Слайд 144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Словарь-справочник  старшего вожатого </dc:title>
  <dc:creator>Admin</dc:creator>
  <cp:lastModifiedBy>Admin</cp:lastModifiedBy>
  <cp:revision>40</cp:revision>
  <dcterms:created xsi:type="dcterms:W3CDTF">2010-12-21T18:55:41Z</dcterms:created>
  <dcterms:modified xsi:type="dcterms:W3CDTF">2010-12-22T00:09:01Z</dcterms:modified>
</cp:coreProperties>
</file>