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57" r:id="rId3"/>
    <p:sldId id="262" r:id="rId4"/>
    <p:sldId id="263" r:id="rId5"/>
    <p:sldId id="270" r:id="rId6"/>
    <p:sldId id="259" r:id="rId7"/>
    <p:sldId id="260" r:id="rId8"/>
    <p:sldId id="277" r:id="rId9"/>
    <p:sldId id="272" r:id="rId10"/>
    <p:sldId id="278" r:id="rId11"/>
    <p:sldId id="266" r:id="rId12"/>
    <p:sldId id="279" r:id="rId13"/>
    <p:sldId id="269" r:id="rId14"/>
    <p:sldId id="274" r:id="rId15"/>
    <p:sldId id="280" r:id="rId16"/>
    <p:sldId id="275" r:id="rId17"/>
    <p:sldId id="276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C7EB"/>
    <a:srgbClr val="2BE9C5"/>
    <a:srgbClr val="FF00FF"/>
    <a:srgbClr val="660066"/>
    <a:srgbClr val="000066"/>
    <a:srgbClr val="660033"/>
    <a:srgbClr val="800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2142FC-8617-4375-851C-D84BDBC3A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39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0223-B22C-40DF-9BE9-BACFAEF29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C2A6-0B91-4144-AB16-511819D68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BA0BD-CFC1-4FE4-94AE-9138D2793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B7F7-C8F4-4CD8-83C7-CB20D08AF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5EB62-5602-4A38-907E-7BE1ED296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97AE-FCA4-48F7-BD52-DC5797E5A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20DDD-8BD1-417C-BB84-0A063FE5B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9801-8B9C-47AA-A91D-F65F24029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230F-D4D9-43C7-B0FF-9757F9463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E57B-E432-456A-9845-1C446CDD7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6FBC-8031-40D2-8F3C-41AD67561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4C572-06C2-422A-913D-A896B20F3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25AF0-C311-4C3C-BD52-B8DAF33D1220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58589" y="5305946"/>
            <a:ext cx="8162925" cy="5087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учителя </a:t>
            </a:r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русского языка и </a:t>
            </a:r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литературы 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74385" y="4215963"/>
            <a:ext cx="8001000" cy="8639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5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Ереминой Елены Сергеевны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39551" y="980728"/>
            <a:ext cx="8001000" cy="236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5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Мастер-класс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3230B-0FA1-4FAB-88AE-F0CFF811FBF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43063"/>
            <a:ext cx="7800975" cy="4665662"/>
          </a:xfrm>
        </p:spPr>
        <p:txBody>
          <a:bodyPr/>
          <a:lstStyle/>
          <a:p>
            <a:pPr eaLnBrk="1" hangingPunct="1">
              <a:buClr>
                <a:srgbClr val="660033"/>
              </a:buClr>
              <a:buSzPct val="150000"/>
              <a:buFontTx/>
              <a:buNone/>
            </a:pPr>
            <a:r>
              <a:rPr lang="ru-RU" b="1" i="1" smtClean="0"/>
              <a:t>Поиск ответа на проблемный вопрос. </a:t>
            </a:r>
          </a:p>
          <a:p>
            <a:pPr eaLnBrk="1" hangingPunct="1">
              <a:buClr>
                <a:srgbClr val="660033"/>
              </a:buClr>
              <a:buSzPct val="150000"/>
              <a:buFontTx/>
              <a:buNone/>
            </a:pPr>
            <a:endParaRPr lang="ru-RU" b="1" i="1" smtClean="0"/>
          </a:p>
          <a:p>
            <a:pPr eaLnBrk="1" hangingPunct="1">
              <a:buClr>
                <a:srgbClr val="660033"/>
              </a:buClr>
              <a:buSzPct val="150000"/>
              <a:buFontTx/>
              <a:buNone/>
            </a:pPr>
            <a:r>
              <a:rPr lang="ru-RU" smtClean="0"/>
              <a:t>самостоятельная работа с текстом:</a:t>
            </a:r>
          </a:p>
          <a:p>
            <a:pPr eaLnBrk="1" hangingPunct="1">
              <a:buClr>
                <a:srgbClr val="660033"/>
              </a:buClr>
              <a:buSzPct val="150000"/>
              <a:buFontTx/>
              <a:buNone/>
            </a:pPr>
            <a:r>
              <a:rPr lang="ru-RU" smtClean="0"/>
              <a:t>выделите, пожалуйста, детали, ключевые слова. </a:t>
            </a:r>
          </a:p>
          <a:p>
            <a:pPr eaLnBrk="1" hangingPunct="1">
              <a:buClr>
                <a:srgbClr val="660033"/>
              </a:buClr>
              <a:buSzPct val="150000"/>
              <a:buFontTx/>
              <a:buNone/>
            </a:pPr>
            <a:endParaRPr lang="ru-RU" b="1" smtClean="0">
              <a:solidFill>
                <a:srgbClr val="000066"/>
              </a:solidFill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094663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04"/>
              </a:avLst>
            </a:prstTxWarp>
          </a:bodyPr>
          <a:lstStyle/>
          <a:p>
            <a:pPr algn="ctr"/>
            <a:endParaRPr lang="ru-RU" sz="32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ADCE5-A9EB-4645-9168-6E471E28D727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714375" y="1000125"/>
            <a:ext cx="77866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028700" algn="l"/>
              </a:tabLst>
            </a:pPr>
            <a:r>
              <a:rPr lang="ru-RU" sz="2800">
                <a:cs typeface="Times New Roman" pitchFamily="18" charset="0"/>
              </a:rPr>
              <a:t>1группа: </a:t>
            </a:r>
            <a:r>
              <a:rPr lang="ru-RU" sz="2800" b="1">
                <a:cs typeface="Times New Roman" pitchFamily="18" charset="0"/>
              </a:rPr>
              <a:t>Душевное состояние героя стихотворения.</a:t>
            </a:r>
            <a:r>
              <a:rPr lang="ru-RU" sz="2800" b="1"/>
              <a:t> </a:t>
            </a:r>
          </a:p>
          <a:p>
            <a:pPr algn="just">
              <a:tabLst>
                <a:tab pos="1028700" algn="l"/>
              </a:tabLst>
            </a:pPr>
            <a:endParaRPr lang="ru-RU" sz="2800" b="1"/>
          </a:p>
          <a:p>
            <a:pPr algn="just">
              <a:tabLst>
                <a:tab pos="1028700" algn="l"/>
              </a:tabLst>
            </a:pPr>
            <a:r>
              <a:rPr lang="ru-RU" sz="2800"/>
              <a:t>2 группа:     </a:t>
            </a:r>
            <a:r>
              <a:rPr lang="ru-RU" sz="2800" b="1"/>
              <a:t>Описание семейки воробьев.</a:t>
            </a:r>
          </a:p>
          <a:p>
            <a:pPr algn="just">
              <a:tabLst>
                <a:tab pos="1028700" algn="l"/>
              </a:tabLst>
            </a:pPr>
            <a:endParaRPr lang="ru-RU" sz="2800"/>
          </a:p>
          <a:p>
            <a:pPr algn="just">
              <a:tabLst>
                <a:tab pos="1028700" algn="l"/>
              </a:tabLst>
            </a:pPr>
            <a:r>
              <a:rPr lang="ru-RU" sz="2800"/>
              <a:t>3 группа:</a:t>
            </a:r>
            <a:r>
              <a:rPr lang="ru-RU" sz="2800" b="1"/>
              <a:t>     Новое настроение рассказчика.</a:t>
            </a:r>
          </a:p>
          <a:p>
            <a:pPr algn="just">
              <a:tabLst>
                <a:tab pos="1028700" algn="l"/>
              </a:tabLst>
            </a:pPr>
            <a:endParaRPr lang="ru-RU" sz="2800"/>
          </a:p>
          <a:p>
            <a:pPr algn="just">
              <a:buFontTx/>
              <a:buChar char="•"/>
              <a:tabLst>
                <a:tab pos="1028700" algn="l"/>
              </a:tabLst>
            </a:pPr>
            <a:endParaRPr 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953000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   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714375" y="1500188"/>
            <a:ext cx="8143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1028700" algn="l"/>
              </a:tabLst>
            </a:pPr>
            <a:endParaRPr lang="ru-RU" sz="140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028700" algn="l"/>
              </a:tabLst>
            </a:pPr>
            <a:r>
              <a:rPr lang="ru-RU" sz="2800" b="1">
                <a:cs typeface="Times New Roman" pitchFamily="18" charset="0"/>
              </a:rPr>
              <a:t>Душевное состояние героя стихотворения</a:t>
            </a:r>
            <a:r>
              <a:rPr lang="ru-RU" sz="2800">
                <a:cs typeface="Times New Roman" pitchFamily="18" charset="0"/>
              </a:rPr>
              <a:t>.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-«полный раздумья»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-«тяжёлые предчувствия»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-«унылость овладевала мною»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-«поднял голову»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-«по большой дороге»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-«стесняли мою грудь»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-«уходила в даль дорога»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869BB-E3BE-4A87-805C-CAC5B4F667E0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071688" y="500063"/>
            <a:ext cx="4953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571500" y="1357313"/>
            <a:ext cx="8143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1028700" algn="l"/>
              </a:tabLst>
            </a:pPr>
            <a:endParaRPr lang="ru-RU" sz="1400" b="1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028700" algn="l"/>
              </a:tabLst>
            </a:pPr>
            <a:r>
              <a:rPr lang="ru-RU" sz="2800" b="1">
                <a:cs typeface="Times New Roman" pitchFamily="18" charset="0"/>
              </a:rPr>
              <a:t>Описание семейки воробьев.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-«раззолоченная ярким летним солнцем»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-«прыгала гуськом»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-«бойко, забавно, самонадеянно»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-«так и надсаживал бочком, бочком»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-«дерзко чирикая»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-«словно черт ему не брат»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-«завоеватель – и полно!»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23618C-CE12-4455-AAF0-C772EEEC7D1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1500188" y="428625"/>
            <a:ext cx="66246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28625" y="1643063"/>
            <a:ext cx="850106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1028700" algn="l"/>
              </a:tabLst>
            </a:pPr>
            <a:endParaRPr lang="ru-RU" sz="140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028700" algn="l"/>
              </a:tabLst>
            </a:pPr>
            <a:r>
              <a:rPr lang="ru-RU" sz="2800" b="1">
                <a:cs typeface="Times New Roman" pitchFamily="18" charset="0"/>
              </a:rPr>
              <a:t>Новое настроение рассказчика.</a:t>
            </a:r>
            <a:endParaRPr lang="ru-RU" sz="2800" b="1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-«поглядел, рассмеялся, встряхнулся»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-«грустные думы тотчас блестели «прочь»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-«отвагу, удаль, охоту к жизни почувствовал я»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-«и пускай надо мной кружит мой ястреб…» </a:t>
            </a:r>
            <a:endParaRPr lang="ru-RU" sz="2800"/>
          </a:p>
          <a:p>
            <a:pPr algn="just" eaLnBrk="0" hangingPunct="0">
              <a:tabLst>
                <a:tab pos="1028700" algn="l"/>
              </a:tabLst>
            </a:pPr>
            <a:r>
              <a:rPr lang="ru-RU" sz="2800" i="1">
                <a:cs typeface="Times New Roman" pitchFamily="18" charset="0"/>
              </a:rPr>
              <a:t>-«Мы ещё повоюем, горб возьми!»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CE4BBF-BCFF-4A4D-97E6-8E473E4A732B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642938"/>
            <a:ext cx="8286750" cy="5665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     Письменный ответ на один из вопросов: 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Почему человек впадает в уныние? </a:t>
            </a:r>
            <a:endParaRPr lang="ru-RU" sz="2800" i="1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Что помогло автору перестроить себя? 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Чему научили нас тургеневские воробьи? </a:t>
            </a:r>
            <a:endParaRPr lang="ru-RU" sz="2800" b="1" smtClean="0">
              <a:solidFill>
                <a:srgbClr val="000066"/>
              </a:solidFill>
            </a:endParaRPr>
          </a:p>
        </p:txBody>
      </p:sp>
      <p:sp>
        <p:nvSpPr>
          <p:cNvPr id="16388" name="WordArt 3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094663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04"/>
              </a:avLst>
            </a:prstTxWarp>
          </a:bodyPr>
          <a:lstStyle/>
          <a:p>
            <a:pPr algn="ctr"/>
            <a:endParaRPr lang="ru-RU" sz="32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99831-C184-4566-B4EC-5DFA7792A457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953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14375" y="214313"/>
            <a:ext cx="771525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defRPr/>
            </a:pPr>
            <a:r>
              <a:rPr lang="ru-RU" sz="2800" dirty="0">
                <a:cs typeface="Times New Roman" pitchFamily="18" charset="0"/>
              </a:rPr>
              <a:t>                                                                                                </a:t>
            </a:r>
          </a:p>
          <a:p>
            <a:pPr indent="342900" algn="just">
              <a:defRPr/>
            </a:pPr>
            <a:endParaRPr lang="ru-RU" sz="2800" dirty="0"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dirty="0">
                <a:cs typeface="Times New Roman" pitchFamily="18" charset="0"/>
              </a:rPr>
              <a:t>   Закончите    предложение: </a:t>
            </a:r>
            <a:r>
              <a:rPr lang="ru-RU" sz="2800" dirty="0">
                <a:cs typeface="Times New Roman" pitchFamily="18" charset="0"/>
              </a:rPr>
              <a:t/>
            </a:r>
            <a:br>
              <a:rPr lang="ru-RU" sz="2800" dirty="0">
                <a:cs typeface="Times New Roman" pitchFamily="18" charset="0"/>
              </a:rPr>
            </a:br>
            <a:r>
              <a:rPr lang="ru-RU" sz="2800" dirty="0">
                <a:cs typeface="Times New Roman" pitchFamily="18" charset="0"/>
              </a:rPr>
              <a:t>«С моей точки зрения, перестроить человека, дать ему волю к жизни может…»</a:t>
            </a:r>
          </a:p>
          <a:p>
            <a:pPr>
              <a:defRPr/>
            </a:pPr>
            <a:r>
              <a:rPr lang="ru-RU" sz="2800" i="1" dirty="0"/>
              <a:t> </a:t>
            </a:r>
          </a:p>
          <a:p>
            <a:pPr>
              <a:defRPr/>
            </a:pPr>
            <a:r>
              <a:rPr lang="ru-RU" sz="2800" i="1" dirty="0"/>
              <a:t>Возможные ответы: </a:t>
            </a:r>
            <a:endParaRPr lang="ru-RU" sz="2800" dirty="0"/>
          </a:p>
          <a:p>
            <a:pPr>
              <a:defRPr/>
            </a:pPr>
            <a:r>
              <a:rPr lang="ru-RU" sz="2800" i="1" dirty="0"/>
              <a:t>1) мир живой и даже неживой природы; </a:t>
            </a:r>
            <a:endParaRPr lang="ru-RU" sz="2800" dirty="0"/>
          </a:p>
          <a:p>
            <a:pPr>
              <a:defRPr/>
            </a:pPr>
            <a:r>
              <a:rPr lang="ru-RU" sz="2800" i="1" dirty="0"/>
              <a:t>2) общение с другими людьми; </a:t>
            </a:r>
            <a:endParaRPr lang="ru-RU" sz="2800" dirty="0"/>
          </a:p>
          <a:p>
            <a:pPr>
              <a:defRPr/>
            </a:pPr>
            <a:r>
              <a:rPr lang="ru-RU" sz="2800" i="1" dirty="0"/>
              <a:t>3) философские раздумья, искусство;</a:t>
            </a:r>
            <a:endParaRPr lang="ru-RU" sz="2800" dirty="0"/>
          </a:p>
          <a:p>
            <a:pPr>
              <a:defRPr/>
            </a:pPr>
            <a:r>
              <a:rPr lang="ru-RU" sz="2800" i="1" dirty="0"/>
              <a:t>любовь во всех смыслах.</a:t>
            </a:r>
            <a:endParaRPr lang="ru-RU" sz="2800" dirty="0"/>
          </a:p>
          <a:p>
            <a:pPr>
              <a:defRPr/>
            </a:pPr>
            <a:r>
              <a:rPr lang="ru-RU" sz="2800" i="1" dirty="0"/>
              <a:t> </a:t>
            </a:r>
            <a:endParaRPr lang="ru-RU" sz="2800" dirty="0"/>
          </a:p>
          <a:p>
            <a:pPr indent="342900" algn="just"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252D9C-2C5D-4A82-A891-85ECC7B7ECED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2093913"/>
            <a:ext cx="8099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4400" b="1">
                <a:solidFill>
                  <a:srgbClr val="FF3300"/>
                </a:solidFill>
              </a:rPr>
              <a:t>	</a:t>
            </a:r>
            <a:r>
              <a:rPr lang="ru-RU" sz="4000" b="1">
                <a:solidFill>
                  <a:srgbClr val="FF3300"/>
                </a:solidFill>
              </a:rPr>
              <a:t> </a:t>
            </a:r>
            <a:endParaRPr lang="ru-RU"/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642938" y="1071563"/>
            <a:ext cx="78581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/>
              <a:t>Вывод:</a:t>
            </a:r>
            <a:r>
              <a:rPr lang="ru-RU" sz="3200"/>
              <a:t> «Мы еще повоюем!» Этим оптимизмом нас наполняет стихотворение И. С. Тургенева. Не унывать, «перестраивать» себя, искать вдохновение всюду! Жить! Это главная мысль произведения.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E3E76E-8F53-4B96-B653-7111DD254FDD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2093913"/>
            <a:ext cx="8099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4400" b="1">
                <a:solidFill>
                  <a:srgbClr val="FF3300"/>
                </a:solidFill>
              </a:rPr>
              <a:t>	</a:t>
            </a:r>
            <a:r>
              <a:rPr lang="ru-RU" sz="4000" b="1">
                <a:solidFill>
                  <a:srgbClr val="FF3300"/>
                </a:solidFill>
              </a:rPr>
              <a:t> </a:t>
            </a:r>
            <a:endParaRPr lang="ru-RU"/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642938" y="1071563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. </a:t>
            </a:r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142875" y="0"/>
            <a:ext cx="8786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                                                Воробей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Я возвращался с охоты и шёл по аллее сада. Собака бежала впереди меня.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Вдруг она уменьшила свои шаги и начала красться, как бы зачуяв перед собою дичь.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Я глянул вдоль аллеи и увидал молодого воробья с желтизной около клюва и пухом на голове. Он упал из гнезда (ветер сильно качал берёзы аллеи) и сидел неподвижно, беспомощно растопырив едва прораставшие крылышки.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Моя собака медленно приближалась к нему, как вдруг, сорвавшись с близкого дерева,  старый  черногрудый воробей камнем упал перед самой её мордой- и весь взъерошенный, искаженный, с отчаянным и жалким писком прыгнул раза два в направлении зубастой раскрытой пасти.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Он ринулся спасать, он заслонил собою своё детище…но всё его маленькое тело трепетало от ужаса, голосок одичал и охрип, он замирал, он жертвовал собою!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Каким громадным чудовищем должна была ему казаться собака! И все-таки он не мог усидеть на своей высокой, безопасной ветке… Сила, сильнее его воли, сбросила его оттуда.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Мой Трезор остановился, попятился… Видно. И он признал эту силу.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Я поспешил отозвать смущенного пса - и удалился, благоговея.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Да; не смейтесь. Я благоговел перед той маленькой, героической птицей перед любовным её порывом.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Любовь, думал я, сильнее смерти и страха смерти.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>
                <a:cs typeface="Times New Roman" pitchFamily="18" charset="0"/>
              </a:rPr>
              <a:t>Только ею, только любовью держится и движется жизнь.</a:t>
            </a:r>
            <a:endParaRPr lang="ru-RU"/>
          </a:p>
          <a:p>
            <a:pPr indent="342900" algn="just" eaLnBrk="0" hangingPunct="0">
              <a:tabLst>
                <a:tab pos="2238375" algn="l"/>
              </a:tabLst>
            </a:pPr>
            <a:r>
              <a:rPr lang="ru-RU" i="1">
                <a:cs typeface="Times New Roman" pitchFamily="18" charset="0"/>
              </a:rPr>
              <a:t>Апрель,1878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F504F7-1C6A-4FE9-A87C-8BBC01CA22AC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2093913"/>
            <a:ext cx="8099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4400" b="1">
                <a:solidFill>
                  <a:srgbClr val="FF3300"/>
                </a:solidFill>
              </a:rPr>
              <a:t>	</a:t>
            </a:r>
            <a:r>
              <a:rPr lang="ru-RU" sz="4000" b="1">
                <a:solidFill>
                  <a:srgbClr val="FF3300"/>
                </a:solidFill>
              </a:rPr>
              <a:t> </a:t>
            </a:r>
            <a:endParaRPr lang="ru-RU"/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642938" y="1071563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</a:t>
            </a:r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428625" y="214313"/>
            <a:ext cx="8501063" cy="6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  <a:p>
            <a:pPr indent="342900"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  <a:p>
            <a:pPr indent="342900">
              <a:tabLst>
                <a:tab pos="457200" algn="l"/>
              </a:tabLst>
            </a:pPr>
            <a:r>
              <a:rPr lang="ru-RU" sz="2000" b="1">
                <a:cs typeface="Times New Roman" pitchFamily="18" charset="0"/>
              </a:rPr>
              <a:t>Возможная модель учебного занятия:</a:t>
            </a:r>
          </a:p>
          <a:p>
            <a:pPr indent="342900">
              <a:tabLst>
                <a:tab pos="457200" algn="l"/>
              </a:tabLst>
            </a:pPr>
            <a:endParaRPr lang="ru-RU" sz="2000" b="1">
              <a:cs typeface="Times New Roman" pitchFamily="18" charset="0"/>
            </a:endParaRPr>
          </a:p>
          <a:p>
            <a:pPr indent="34290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1)Слово учителя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2)Постановка проблемы: “Что сильнее: жизнь или смерть?”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3)Выразительное чтение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4)Самостоятельная работа с текстом в парах.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Задания (на выбор)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цепь событий (сюжет)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описание воробья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чувства рассказчика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5) Обсуждение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6) Письменный ответ на вопрос (на выбор)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Что заставило воробья вести себя именно так?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Чем восхищается автор?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- За что мы можем отдать жизнь?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7) Заслушивание ответов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8) Кульминация. Продолжите предложение: “Сильнее страха смерти в жизни бывает…”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9) Размышление над ответами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10) Вывод: Сила жизни может вытеснить даже смерть 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11) Рефлексия</a:t>
            </a:r>
            <a:endParaRPr lang="ru-RU"/>
          </a:p>
          <a:p>
            <a:pPr indent="342900" eaLnBrk="0" hangingPunct="0"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B860D-DFF8-4042-95F1-86C0B381F82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188" y="2205038"/>
            <a:ext cx="8064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3200"/>
              <a:t>Духовно – нравственное воспитание на уроках русского языка и литературы как основа личностного роста </a:t>
            </a:r>
            <a:r>
              <a:rPr lang="ru-RU" sz="3200" smtClean="0"/>
              <a:t>учащихся</a:t>
            </a:r>
            <a:endParaRPr lang="ru-RU" sz="3600" b="1">
              <a:solidFill>
                <a:srgbClr val="660033"/>
              </a:solidFill>
            </a:endParaRPr>
          </a:p>
          <a:p>
            <a:pPr indent="449263" eaLnBrk="0" hangingPunct="0"/>
            <a:endParaRPr lang="ru-RU" sz="3600" b="1" dirty="0">
              <a:solidFill>
                <a:srgbClr val="660033"/>
              </a:solidFill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51847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6EE36-18FA-489B-9C71-95779E92210C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2093913"/>
            <a:ext cx="8099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4400" b="1">
                <a:solidFill>
                  <a:srgbClr val="FF3300"/>
                </a:solidFill>
              </a:rPr>
              <a:t>	</a:t>
            </a:r>
            <a:r>
              <a:rPr lang="ru-RU" sz="4000" b="1">
                <a:solidFill>
                  <a:srgbClr val="FF3300"/>
                </a:solidFill>
              </a:rPr>
              <a:t> </a:t>
            </a:r>
            <a:endParaRPr lang="ru-RU"/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642938" y="1071563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</a:t>
            </a:r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428625" y="214313"/>
            <a:ext cx="8501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  <a:p>
            <a:pPr indent="342900"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</p:txBody>
      </p: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1143000" y="642938"/>
            <a:ext cx="7072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1400"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Рефлексия:</a:t>
            </a:r>
          </a:p>
          <a:p>
            <a:pPr>
              <a:tabLst>
                <a:tab pos="457200" algn="l"/>
              </a:tabLst>
            </a:pPr>
            <a:endParaRPr lang="ru-RU" sz="3200" b="1"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800">
                <a:cs typeface="Times New Roman" pitchFamily="18" charset="0"/>
              </a:rPr>
              <a:t>Какой этап мастер-класса показался вам самым интересным?</a:t>
            </a:r>
            <a:endParaRPr lang="ru-RU" sz="28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800">
                <a:cs typeface="Times New Roman" pitchFamily="18" charset="0"/>
              </a:rPr>
              <a:t>В какой момент вы испытывали душевный подъем, вдохновение?</a:t>
            </a:r>
            <a:endParaRPr lang="ru-RU" sz="28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800">
                <a:cs typeface="Times New Roman" pitchFamily="18" charset="0"/>
              </a:rPr>
              <a:t>Каковы ваши пожелания для следующих мастер-классов?</a:t>
            </a:r>
            <a:endParaRPr lang="ru-RU" sz="2800"/>
          </a:p>
          <a:p>
            <a:pPr eaLnBrk="0" hangingPunct="0">
              <a:tabLst>
                <a:tab pos="457200" algn="l"/>
              </a:tabLst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EDFCB-243B-4D21-8B28-21F6E0E7BE5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35238" y="2297113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77041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- способствовать формированию духовно-нравственного мировоззрения;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3200"/>
              <a:t> воспитывать интерес к классическому наследию русской литературы;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3200"/>
              <a:t>воспитывать нравственные начала; 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3200"/>
              <a:t> приобщать к духовной культуре человечества .</a:t>
            </a:r>
          </a:p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411413" y="549275"/>
            <a:ext cx="46085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18B393-A448-4D3E-BFFC-C772206C675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9216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  <a:endParaRPr lang="ru-RU" u="sng"/>
          </a:p>
          <a:p>
            <a:pPr>
              <a:buClr>
                <a:srgbClr val="A50021"/>
              </a:buClr>
              <a:buSzPct val="150000"/>
              <a:buFontTx/>
              <a:buChar char="•"/>
            </a:pPr>
            <a:r>
              <a:rPr lang="ru-RU" sz="2400" b="1">
                <a:solidFill>
                  <a:srgbClr val="990033"/>
                </a:solidFill>
              </a:rPr>
              <a:t> </a:t>
            </a:r>
            <a:r>
              <a:rPr lang="ru-RU" sz="2400" b="1">
                <a:solidFill>
                  <a:srgbClr val="660033"/>
                </a:solidFill>
              </a:rPr>
              <a:t>повышение собственной профессиональной компетентности; </a:t>
            </a:r>
          </a:p>
          <a:p>
            <a:pPr>
              <a:buClr>
                <a:srgbClr val="A50021"/>
              </a:buClr>
              <a:buSzPct val="150000"/>
              <a:buFontTx/>
              <a:buChar char="•"/>
            </a:pPr>
            <a:r>
              <a:rPr lang="ru-RU" sz="2400" b="1">
                <a:solidFill>
                  <a:srgbClr val="660033"/>
                </a:solidFill>
              </a:rPr>
              <a:t> создание условий для полноценного и грамотного использования учащимися богатых ресурсов родной литературы;</a:t>
            </a:r>
          </a:p>
          <a:p>
            <a:pPr>
              <a:buClr>
                <a:srgbClr val="A50021"/>
              </a:buClr>
              <a:buSzPct val="150000"/>
              <a:buFontTx/>
              <a:buChar char="•"/>
            </a:pPr>
            <a:r>
              <a:rPr lang="ru-RU" sz="2400" b="1">
                <a:solidFill>
                  <a:srgbClr val="660033"/>
                </a:solidFill>
              </a:rPr>
              <a:t> развитие у обучающихся умения контролировать и корректировать собственные поступки;</a:t>
            </a:r>
          </a:p>
          <a:p>
            <a:pPr>
              <a:buClr>
                <a:srgbClr val="A50021"/>
              </a:buClr>
              <a:buSzPct val="150000"/>
              <a:buFontTx/>
              <a:buChar char="•"/>
            </a:pPr>
            <a:r>
              <a:rPr lang="ru-RU" sz="2400" b="1">
                <a:solidFill>
                  <a:srgbClr val="660033"/>
                </a:solidFill>
              </a:rPr>
              <a:t> информационно-методическое обеспечение процесса формирования духовно-нравственного мировоззрения.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276600" y="692150"/>
            <a:ext cx="33845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D69B72-EADC-4C21-A4C2-F347DD27E72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7088" y="227647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  <a:endParaRPr lang="ru-RU" u="sng"/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143000" y="4786313"/>
            <a:ext cx="69850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5918" y="1000108"/>
            <a:ext cx="597939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Педагогические мастерские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1928813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Мастерская – это небольшое производственное или ремонтное предприятие.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25" y="2928938"/>
            <a:ext cx="7072313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u="sng" dirty="0">
                <a:solidFill>
                  <a:srgbClr val="FF0000"/>
                </a:solidFill>
              </a:rPr>
              <a:t>Мастерская педагогическая</a:t>
            </a:r>
            <a:r>
              <a:rPr lang="ru-RU" sz="2400" dirty="0"/>
              <a:t>–это такая форма обучения детей и взрослых, которая создает условия для восхождения каждого участника к новому знанию и новому опыту путем самостоятельного или коллективного открытия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990E3-2909-451A-B3D3-A82863CB07E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6408737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357188" y="714375"/>
            <a:ext cx="850106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>
              <a:tabLst>
                <a:tab pos="571500" algn="l"/>
              </a:tabLst>
            </a:pPr>
            <a:r>
              <a:rPr lang="ru-RU" sz="2800" b="1" i="1">
                <a:cs typeface="Times New Roman" pitchFamily="18" charset="0"/>
              </a:rPr>
              <a:t>Основные приемы работы в мастерской. </a:t>
            </a:r>
          </a:p>
          <a:p>
            <a:pPr indent="342900">
              <a:tabLst>
                <a:tab pos="571500" algn="l"/>
              </a:tabLst>
            </a:pPr>
            <a:endParaRPr lang="ru-RU" sz="2800" b="1" i="1"/>
          </a:p>
          <a:p>
            <a:pPr indent="342900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cs typeface="Times New Roman" pitchFamily="18" charset="0"/>
              </a:rPr>
              <a:t>предъявление индуктора – побудителя познавательной деятельности;</a:t>
            </a:r>
            <a:endParaRPr lang="ru-RU" sz="2800"/>
          </a:p>
          <a:p>
            <a:pPr indent="342900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cs typeface="Times New Roman" pitchFamily="18" charset="0"/>
              </a:rPr>
              <a:t>организация поиска ответа на проблемный вопрос;</a:t>
            </a:r>
            <a:endParaRPr lang="ru-RU" sz="2800"/>
          </a:p>
          <a:p>
            <a:pPr indent="342900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cs typeface="Times New Roman" pitchFamily="18" charset="0"/>
              </a:rPr>
              <a:t>афиширование – предъявление своих идей, планов, результатов своей работы;</a:t>
            </a:r>
            <a:endParaRPr lang="ru-RU" sz="2800"/>
          </a:p>
          <a:p>
            <a:pPr indent="342900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cs typeface="Times New Roman" pitchFamily="18" charset="0"/>
              </a:rPr>
              <a:t>рефлексия на уровне мысли, анализа своего пути, своих ощущений, впечатлений.</a:t>
            </a:r>
            <a:endParaRPr lang="ru-RU" sz="2800"/>
          </a:p>
          <a:p>
            <a:pPr indent="342900" eaLnBrk="0" hangingPunct="0">
              <a:tabLst>
                <a:tab pos="571500" algn="l"/>
              </a:tabLst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C6F9FB-3A1F-4887-8E02-A9590DA7876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971550" y="1720850"/>
            <a:ext cx="756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28688" y="500063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9001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u="sng"/>
          </a:p>
          <a:p>
            <a:pPr>
              <a:buClr>
                <a:srgbClr val="CC0000"/>
              </a:buClr>
              <a:buSzPct val="130000"/>
              <a:buFont typeface="Wingdings" pitchFamily="2" charset="2"/>
              <a:buChar char="q"/>
            </a:pPr>
            <a:endParaRPr lang="ru-RU" sz="2200" b="1">
              <a:solidFill>
                <a:srgbClr val="660033"/>
              </a:solidFill>
            </a:endParaRPr>
          </a:p>
          <a:p>
            <a:pPr>
              <a:buClr>
                <a:srgbClr val="CC0000"/>
              </a:buClr>
              <a:buSzPct val="130000"/>
              <a:buFont typeface="Wingdings" pitchFamily="2" charset="2"/>
              <a:buChar char="q"/>
            </a:pPr>
            <a:endParaRPr lang="ru-RU" sz="2200" b="1">
              <a:solidFill>
                <a:srgbClr val="660033"/>
              </a:solidFill>
            </a:endParaRPr>
          </a:p>
          <a:p>
            <a:pPr>
              <a:buClr>
                <a:srgbClr val="CC0000"/>
              </a:buClr>
              <a:buSzPct val="130000"/>
              <a:buFont typeface="Wingdings" pitchFamily="2" charset="2"/>
              <a:buChar char="q"/>
            </a:pPr>
            <a:endParaRPr lang="ru-RU" sz="2200" b="1">
              <a:solidFill>
                <a:srgbClr val="660033"/>
              </a:solidFill>
            </a:endParaRPr>
          </a:p>
          <a:p>
            <a:pPr>
              <a:buClr>
                <a:srgbClr val="CC0000"/>
              </a:buClr>
              <a:buSzPct val="130000"/>
              <a:buFont typeface="Wingdings" pitchFamily="2" charset="2"/>
              <a:buChar char="q"/>
            </a:pPr>
            <a:endParaRPr lang="ru-RU" sz="2200" b="1">
              <a:solidFill>
                <a:srgbClr val="660033"/>
              </a:solidFill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781175" y="476250"/>
            <a:ext cx="6246813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8199" name="Прямоугольник 6"/>
          <p:cNvSpPr>
            <a:spLocks noChangeArrowheads="1"/>
          </p:cNvSpPr>
          <p:nvPr/>
        </p:nvSpPr>
        <p:spPr bwMode="auto">
          <a:xfrm>
            <a:off x="785813" y="214313"/>
            <a:ext cx="77152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/>
              <a:t>Тема урока: </a:t>
            </a:r>
            <a:r>
              <a:rPr lang="ru-RU" sz="3200"/>
              <a:t>«Перестроить человека!» (по стихотворению в прозе </a:t>
            </a:r>
            <a:br>
              <a:rPr lang="ru-RU" sz="3200"/>
            </a:br>
            <a:r>
              <a:rPr lang="ru-RU" sz="3200"/>
              <a:t>И. С. Тургенева «Мы еще повоюем!») </a:t>
            </a:r>
          </a:p>
          <a:p>
            <a:endParaRPr lang="ru-RU" sz="2800" b="1"/>
          </a:p>
          <a:p>
            <a:r>
              <a:rPr lang="ru-RU" sz="2800" b="1"/>
              <a:t>Цели урока: </a:t>
            </a:r>
          </a:p>
          <a:p>
            <a:r>
              <a:rPr lang="ru-RU" sz="2000" b="1"/>
              <a:t>- </a:t>
            </a:r>
            <a:r>
              <a:rPr lang="ru-RU" sz="2000"/>
              <a:t>учить работать на этапе восприятия текста, отбирать материал для ответов на проблемные вопросы, делать наблюдения, выполнять сравнения, обобщения, ставить вопросы. </a:t>
            </a:r>
          </a:p>
          <a:p>
            <a:r>
              <a:rPr lang="ru-RU" sz="2000"/>
              <a:t>- формировать общеинтеллектуальные умения, без которых немыслима серьезная мыслительная работа над художественным текстом. </a:t>
            </a:r>
          </a:p>
          <a:p>
            <a:r>
              <a:rPr lang="ru-RU" sz="2000"/>
              <a:t>- воспитывать способность к коллективному рассуждению, культуру общения, культуру речи; пробуждать желание творить, ориентировать учащихся на положительные нравственные ценности.</a:t>
            </a:r>
          </a:p>
          <a:p>
            <a:endParaRPr lang="ru-RU" sz="2000"/>
          </a:p>
          <a:p>
            <a:r>
              <a:rPr 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620C1-F971-43D6-9637-52BEB871FA7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7088" y="227647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  <a:endParaRPr lang="ru-RU" u="sng"/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143000" y="428625"/>
            <a:ext cx="6985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571500" y="1785938"/>
            <a:ext cx="8143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cs typeface="Times New Roman" pitchFamily="18" charset="0"/>
              </a:rPr>
              <a:t>Постановка проблемы – предъявление индуктора</a:t>
            </a:r>
            <a:r>
              <a:rPr lang="ru-RU" sz="2800">
                <a:cs typeface="Times New Roman" pitchFamily="18" charset="0"/>
              </a:rPr>
              <a:t>: прослушав текст, подумайте над вопросом: «Что дает автору вдохновение, волю к жизни?»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00113" y="549275"/>
            <a:ext cx="748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781175" y="476250"/>
            <a:ext cx="6246813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4" name="Прямоугольник 17"/>
          <p:cNvSpPr>
            <a:spLocks noChangeArrowheads="1"/>
          </p:cNvSpPr>
          <p:nvPr/>
        </p:nvSpPr>
        <p:spPr bwMode="auto">
          <a:xfrm>
            <a:off x="357188" y="214313"/>
            <a:ext cx="85725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                                          Мы ещё повоюем!</a:t>
            </a:r>
          </a:p>
          <a:p>
            <a:r>
              <a:rPr lang="ru-RU" sz="2000"/>
              <a:t>Какая ничтожная малость может иногда перестроить всего человека!</a:t>
            </a:r>
          </a:p>
          <a:p>
            <a:r>
              <a:rPr lang="ru-RU" sz="2000"/>
              <a:t>Полный раздумья, шёл я однажды по большой дороге.</a:t>
            </a:r>
          </a:p>
          <a:p>
            <a:r>
              <a:rPr lang="ru-RU" sz="2000"/>
              <a:t>Тяжкие предчувствия стесняли мою грудь; унылость овладевала мною.</a:t>
            </a:r>
          </a:p>
          <a:p>
            <a:r>
              <a:rPr lang="ru-RU" sz="2000"/>
              <a:t>Я поднял голову… Передо мной, между двух рядов высоких тополей, стрелою уходила в даль дорога. </a:t>
            </a:r>
          </a:p>
          <a:p>
            <a:r>
              <a:rPr lang="ru-RU" sz="2000"/>
              <a:t>И через неё, через эту самую дорогу, в десяти шагах от меня, вся раззолоченная ярким летним солнцем, прыгала гуськом целая семейка воробьёв, прыгала бойко, забавно, самонадеянно!</a:t>
            </a:r>
          </a:p>
          <a:p>
            <a:r>
              <a:rPr lang="ru-RU" sz="2000"/>
              <a:t>Особенно один из них так и надсаживал бочком, бочком, выпуча зоб и дерзко чирикая, словно и чёрт ему не брат! Завоеватель – и полно! </a:t>
            </a:r>
          </a:p>
          <a:p>
            <a:r>
              <a:rPr lang="ru-RU" sz="2000"/>
              <a:t>А между тем высоко на небе кружил ястреб, которому, быть может, суждено сожрать именно этого самого завоевателя.</a:t>
            </a:r>
          </a:p>
          <a:p>
            <a:r>
              <a:rPr lang="ru-RU" sz="2000"/>
              <a:t>Я поглядел, рассмеялся, встряхнулся – и грустные думы тотчас отлетели прочь: отвагу, удаль, охоту к жизни почувствовал я.</a:t>
            </a:r>
          </a:p>
          <a:p>
            <a:r>
              <a:rPr lang="ru-RU" sz="2000"/>
              <a:t>И пускай надо мной кружит </a:t>
            </a:r>
            <a:r>
              <a:rPr lang="ru-RU" sz="2000" i="1"/>
              <a:t>мой </a:t>
            </a:r>
            <a:r>
              <a:rPr lang="ru-RU" sz="2000"/>
              <a:t>ястреб… </a:t>
            </a:r>
          </a:p>
          <a:p>
            <a:r>
              <a:rPr lang="ru-RU" sz="2000"/>
              <a:t>– Мы ещё повоюем, черт возьми!</a:t>
            </a:r>
          </a:p>
          <a:p>
            <a:r>
              <a:rPr lang="ru-RU" i="1"/>
              <a:t>                                                                                                  Ноябрь, 1879.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1006</Words>
  <Application>Microsoft Office PowerPoint</Application>
  <PresentationFormat>Экран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Двойники</cp:lastModifiedBy>
  <cp:revision>23</cp:revision>
  <dcterms:created xsi:type="dcterms:W3CDTF">2007-10-30T12:55:27Z</dcterms:created>
  <dcterms:modified xsi:type="dcterms:W3CDTF">2012-09-04T12:51:25Z</dcterms:modified>
</cp:coreProperties>
</file>