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8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63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49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7E09B3-3679-4B40-8C79-F28907ECFB27}" type="datetimeFigureOut">
              <a:rPr lang="ru-RU" smtClean="0"/>
              <a:pPr/>
              <a:t>16.09.2014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F9225B-8C92-4448-9112-4DDA6B4063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tai-tourist.ru/altai/sela/ustkan/" TargetMode="External"/><Relationship Id="rId2" Type="http://schemas.openxmlformats.org/officeDocument/2006/relationships/hyperlink" Target="http://altai-tourist.ru/altai/river/charis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ltai-tourist.ru/altai/river/charis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484784"/>
            <a:ext cx="6516216" cy="3051770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cs typeface="Vrinda" pitchFamily="34" charset="0"/>
              </a:rPr>
              <a:t>Основные историко-культурные </a:t>
            </a:r>
            <a:r>
              <a:rPr lang="ru-RU" i="1" dirty="0" smtClean="0">
                <a:cs typeface="Vrinda" pitchFamily="34" charset="0"/>
              </a:rPr>
              <a:t>эпохи Алтая </a:t>
            </a:r>
            <a:r>
              <a:rPr lang="ru-RU" i="1" dirty="0" smtClean="0">
                <a:cs typeface="Vrinda" pitchFamily="34" charset="0"/>
              </a:rPr>
              <a:t>.</a:t>
            </a:r>
            <a:endParaRPr lang="ru-RU" i="1" dirty="0">
              <a:cs typeface="Vrind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756752"/>
            <a:ext cx="5258794" cy="1101248"/>
          </a:xfrm>
        </p:spPr>
        <p:txBody>
          <a:bodyPr/>
          <a:lstStyle/>
          <a:p>
            <a:pPr algn="ctr"/>
            <a:r>
              <a:rPr lang="ru-RU" i="1" dirty="0" smtClean="0"/>
              <a:t>Учитель истории МБОУ «СОШ 62» </a:t>
            </a:r>
            <a:r>
              <a:rPr lang="ru-RU" i="1" dirty="0" err="1" smtClean="0"/>
              <a:t>Швенк</a:t>
            </a:r>
            <a:r>
              <a:rPr lang="ru-RU" i="1" dirty="0" smtClean="0"/>
              <a:t> Светлана Михайловна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Раскопки археологами древних стоянок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84984"/>
            <a:ext cx="5277966" cy="335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84784"/>
            <a:ext cx="332922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Наскальная Живопись на Алтае</a:t>
            </a:r>
            <a:endParaRPr lang="ru-RU" i="1" dirty="0"/>
          </a:p>
        </p:txBody>
      </p:sp>
      <p:pic>
        <p:nvPicPr>
          <p:cNvPr id="4" name="Содержимое 3" descr="647c0caf51b186b0b603f7e24f7e2c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928" b="6061"/>
          <a:stretch>
            <a:fillRect/>
          </a:stretch>
        </p:blipFill>
        <p:spPr>
          <a:xfrm>
            <a:off x="2267744" y="3717032"/>
            <a:ext cx="575599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10247317_clio-team-17-000-10-000-le-cheval.jpg"/>
          <p:cNvPicPr>
            <a:picLocks noChangeAspect="1"/>
          </p:cNvPicPr>
          <p:nvPr/>
        </p:nvPicPr>
        <p:blipFill>
          <a:blip r:embed="rId3" cstate="print"/>
          <a:srcRect b="7518"/>
          <a:stretch>
            <a:fillRect/>
          </a:stretch>
        </p:blipFill>
        <p:spPr>
          <a:xfrm>
            <a:off x="107504" y="1484784"/>
            <a:ext cx="50891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00392" cy="2060848"/>
          </a:xfrm>
        </p:spPr>
        <p:txBody>
          <a:bodyPr anchor="t">
            <a:normAutofit/>
          </a:bodyPr>
          <a:lstStyle/>
          <a:p>
            <a:pPr algn="ctr"/>
            <a:r>
              <a:rPr lang="ru-RU" sz="1400" b="0" i="1" dirty="0"/>
              <a:t>В пещере </a:t>
            </a:r>
            <a:r>
              <a:rPr lang="ru-RU" sz="1400" b="0" i="1" dirty="0" err="1"/>
              <a:t>Шульган-Таш</a:t>
            </a:r>
            <a:r>
              <a:rPr lang="ru-RU" sz="1400" b="0" i="1" dirty="0"/>
              <a:t> было обнаружено и скопировано три с лишним десятка рисунков, выполненных красной охрой и располагающихся на среднем и верхнем её ярусах. Среди рисунков - изображения мамонтов, диких лошадей, носорога, бизона, стилизованные геометрические фигуры. Все животные переданы в реалистичной манере. Исследования показали, что эти картины созданы между XII и X </a:t>
            </a:r>
            <a:r>
              <a:rPr lang="ru-RU" sz="1400" b="0" i="1" dirty="0" smtClean="0"/>
              <a:t>тысячелетии .Расположение и</a:t>
            </a:r>
            <a:br>
              <a:rPr lang="ru-RU" sz="1400" b="0" i="1" dirty="0" smtClean="0"/>
            </a:br>
            <a:r>
              <a:rPr lang="ru-RU" sz="1400" b="0" i="1" dirty="0" smtClean="0"/>
              <a:t>содержание рисунков позволяет предположить, что пещера в древности была святилищем людей палеолита.</a:t>
            </a:r>
            <a:endParaRPr lang="ru-RU" sz="1400" b="0" i="1" dirty="0"/>
          </a:p>
        </p:txBody>
      </p:sp>
      <p:pic>
        <p:nvPicPr>
          <p:cNvPr id="4" name="Содержимое 3" descr="naskalnye_podskazki_iz_kamennogo_veka_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5955549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7623899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0" y="419473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Алтайский</a:t>
            </a:r>
            <a:r>
              <a:rPr lang="ru-RU" i="1" dirty="0"/>
              <a:t> марал с глубокой древности почитался как священное </a:t>
            </a:r>
            <a:r>
              <a:rPr lang="ru-RU" i="1" dirty="0" smtClean="0"/>
              <a:t>животное.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39000" cy="1143000"/>
          </a:xfrm>
        </p:spPr>
        <p:txBody>
          <a:bodyPr/>
          <a:lstStyle/>
          <a:p>
            <a:r>
              <a:rPr lang="ru-RU" i="1" dirty="0" smtClean="0">
                <a:cs typeface="Vrinda" pitchFamily="34" charset="0"/>
              </a:rPr>
              <a:t>Периоды </a:t>
            </a:r>
            <a:r>
              <a:rPr lang="ru-RU" i="1" dirty="0" smtClean="0">
                <a:cs typeface="Vrinda" pitchFamily="34" charset="0"/>
              </a:rPr>
              <a:t>археологии:</a:t>
            </a:r>
            <a:endParaRPr lang="ru-RU" i="1" dirty="0">
              <a:cs typeface="Vrind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103072"/>
            <a:ext cx="6580584" cy="4754928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Палеолит- древнекаменный век(12-6т.д.н.э.)</a:t>
            </a:r>
          </a:p>
          <a:p>
            <a:r>
              <a:rPr lang="ru-RU" sz="1800" i="1" dirty="0" smtClean="0"/>
              <a:t>Мезолит- </a:t>
            </a:r>
            <a:r>
              <a:rPr lang="ru-RU" sz="1800" i="1" dirty="0" err="1" smtClean="0"/>
              <a:t>среднекаменный</a:t>
            </a:r>
            <a:r>
              <a:rPr lang="ru-RU" sz="1800" i="1" dirty="0" smtClean="0"/>
              <a:t> век(4-3т.д.н.э.)</a:t>
            </a:r>
          </a:p>
          <a:p>
            <a:r>
              <a:rPr lang="ru-RU" sz="1800" i="1" dirty="0" smtClean="0"/>
              <a:t>Энеолит- переход от камня к металлам.</a:t>
            </a:r>
          </a:p>
          <a:p>
            <a:r>
              <a:rPr lang="ru-RU" sz="1800" i="1" dirty="0" smtClean="0"/>
              <a:t>Бронзовый- появление сплава меди и олова.</a:t>
            </a:r>
          </a:p>
          <a:p>
            <a:r>
              <a:rPr lang="ru-RU" sz="1800" i="1" dirty="0" smtClean="0"/>
              <a:t>Железный- появление железа, возникновение металлургии.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32656"/>
            <a:ext cx="8172400" cy="4365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err="1" smtClean="0">
                <a:solidFill>
                  <a:srgbClr val="FF0000"/>
                </a:solidFill>
              </a:rPr>
              <a:t>Улалинка</a:t>
            </a:r>
            <a:r>
              <a:rPr lang="ru-RU" sz="1800" i="1" dirty="0" smtClean="0"/>
              <a:t>- Результаты первых раскопок поразили всех ученых. Обнаруженные каменные орудия первобытного человека удивительно походили на древние </a:t>
            </a:r>
            <a:r>
              <a:rPr lang="ru-RU" sz="1800" i="1" dirty="0" err="1" smtClean="0"/>
              <a:t>олдувайские</a:t>
            </a:r>
            <a:r>
              <a:rPr lang="ru-RU" sz="1800" i="1" dirty="0" smtClean="0"/>
              <a:t> находки в Юго-Восточной Африке, возраст которых определялся </a:t>
            </a:r>
            <a:r>
              <a:rPr lang="ru-RU" sz="1800" i="1" u="sng" dirty="0" smtClean="0"/>
              <a:t>от 1,2 до 2,5 миллионов лет назад.</a:t>
            </a:r>
            <a:r>
              <a:rPr lang="ru-RU" sz="1800" i="1" dirty="0" smtClean="0"/>
              <a:t> </a:t>
            </a:r>
            <a:br>
              <a:rPr lang="ru-RU" sz="1800" i="1" dirty="0" smtClean="0"/>
            </a:br>
            <a:r>
              <a:rPr lang="ru-RU" sz="1800" i="1" dirty="0" smtClean="0"/>
              <a:t> На данном этапе большинство сходятся во мнении, что возраст стоянки датируется 300-400 тысячами лет.</a:t>
            </a:r>
            <a:endParaRPr lang="ru-RU" sz="1800" i="1" dirty="0"/>
          </a:p>
        </p:txBody>
      </p:sp>
      <p:pic>
        <p:nvPicPr>
          <p:cNvPr id="6" name="Рисунок 5" descr="ulalinka_1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852936"/>
            <a:ext cx="5825535" cy="325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8100392" cy="2592288"/>
          </a:xfrm>
        </p:spPr>
        <p:txBody>
          <a:bodyPr>
            <a:noAutofit/>
          </a:bodyPr>
          <a:lstStyle/>
          <a:p>
            <a:pPr algn="ctr"/>
            <a:r>
              <a:rPr lang="ru-RU" sz="1800" b="0" i="1" dirty="0" err="1">
                <a:solidFill>
                  <a:srgbClr val="FF0000"/>
                </a:solidFill>
              </a:rPr>
              <a:t>Усть</a:t>
            </a:r>
            <a:r>
              <a:rPr lang="ru-RU" sz="1800" b="0" i="1" dirty="0">
                <a:solidFill>
                  <a:srgbClr val="FF0000"/>
                </a:solidFill>
              </a:rPr>
              <a:t> – </a:t>
            </a:r>
            <a:r>
              <a:rPr lang="ru-RU" sz="1800" b="0" i="1" dirty="0" err="1">
                <a:solidFill>
                  <a:srgbClr val="FF0000"/>
                </a:solidFill>
              </a:rPr>
              <a:t>Канская</a:t>
            </a:r>
            <a:r>
              <a:rPr lang="ru-RU" sz="1800" b="0" i="1" dirty="0">
                <a:solidFill>
                  <a:srgbClr val="FF0000"/>
                </a:solidFill>
              </a:rPr>
              <a:t> </a:t>
            </a:r>
            <a:r>
              <a:rPr lang="ru-RU" sz="1800" b="0" i="1" dirty="0" smtClean="0">
                <a:solidFill>
                  <a:schemeClr val="tx1"/>
                </a:solidFill>
              </a:rPr>
              <a:t>пещера </a:t>
            </a:r>
            <a:r>
              <a:rPr lang="ru-RU" sz="1800" b="0" i="1" dirty="0">
                <a:solidFill>
                  <a:schemeClr val="tx1"/>
                </a:solidFill>
              </a:rPr>
              <a:t>находится в центральной части Горного Алтая, долине верхнего течения </a:t>
            </a:r>
            <a:r>
              <a:rPr lang="ru-RU" sz="1800" b="0" i="1" dirty="0">
                <a:solidFill>
                  <a:schemeClr val="tx1"/>
                </a:solidFill>
                <a:hlinkClick r:id="rId2"/>
              </a:rPr>
              <a:t>реки </a:t>
            </a:r>
            <a:r>
              <a:rPr lang="ru-RU" sz="1800" b="0" i="1" dirty="0" err="1">
                <a:solidFill>
                  <a:schemeClr val="tx1"/>
                </a:solidFill>
                <a:hlinkClick r:id="rId2"/>
              </a:rPr>
              <a:t>Чарыш</a:t>
            </a:r>
            <a:r>
              <a:rPr lang="ru-RU" sz="1800" b="0" i="1" dirty="0">
                <a:solidFill>
                  <a:schemeClr val="tx1"/>
                </a:solidFill>
              </a:rPr>
              <a:t>, в 3,5 км восточнее </a:t>
            </a:r>
            <a:r>
              <a:rPr lang="ru-RU" sz="1800" b="0" i="1" dirty="0">
                <a:solidFill>
                  <a:schemeClr val="tx1"/>
                </a:solidFill>
                <a:hlinkClick r:id="rId3"/>
              </a:rPr>
              <a:t>села Усть-Кан</a:t>
            </a:r>
            <a:r>
              <a:rPr lang="ru-RU" sz="1800" b="0" i="1" dirty="0">
                <a:solidFill>
                  <a:schemeClr val="tx1"/>
                </a:solidFill>
              </a:rPr>
              <a:t>.</a:t>
            </a:r>
            <a:br>
              <a:rPr lang="ru-RU" sz="1800" b="0" i="1" dirty="0">
                <a:solidFill>
                  <a:schemeClr val="tx1"/>
                </a:solidFill>
              </a:rPr>
            </a:br>
            <a:r>
              <a:rPr lang="ru-RU" sz="1800" b="0" i="1" dirty="0">
                <a:solidFill>
                  <a:schemeClr val="tx1"/>
                </a:solidFill>
              </a:rPr>
              <a:t>Мировую известность пещера приобрела, когда в 1954 году известный ленинградский археолог С.И. Руденко открыл и исследовал в пещере палеолитическую стоянку. При раскопках здесь были найдены грубой работы каменные и костяные орудия труда (резец, скребки, остроконечник, наконечник дротика из кости и др.). На многих костях заметны следы обработки их каменными орудиями (отверстия, насечки и т.д.).</a:t>
            </a:r>
            <a:br>
              <a:rPr lang="ru-RU" sz="1800" b="0" i="1" dirty="0">
                <a:solidFill>
                  <a:schemeClr val="tx1"/>
                </a:solidFill>
              </a:rPr>
            </a:br>
            <a:r>
              <a:rPr lang="ru-RU" sz="1800" i="1" dirty="0"/>
              <a:t/>
            </a:r>
            <a:br>
              <a:rPr lang="ru-RU" sz="1800" i="1" dirty="0"/>
            </a:br>
            <a:endParaRPr lang="ru-RU" sz="1800" i="1" dirty="0"/>
          </a:p>
        </p:txBody>
      </p:sp>
      <p:pic>
        <p:nvPicPr>
          <p:cNvPr id="4" name="Содержимое 3" descr="ustkan-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3284984"/>
            <a:ext cx="4438881" cy="2959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0" i="1" dirty="0">
                <a:solidFill>
                  <a:srgbClr val="FF0000"/>
                </a:solidFill>
                <a:latin typeface="+mn-lt"/>
              </a:rPr>
              <a:t>Денисова </a:t>
            </a:r>
            <a:r>
              <a:rPr lang="ru-RU" sz="1800" b="0" i="1" dirty="0" smtClean="0">
                <a:solidFill>
                  <a:srgbClr val="FF0000"/>
                </a:solidFill>
                <a:latin typeface="+mn-lt"/>
              </a:rPr>
              <a:t>пещера </a:t>
            </a:r>
            <a:r>
              <a:rPr lang="ru-RU" sz="1800" b="0" i="1" dirty="0" smtClean="0">
                <a:solidFill>
                  <a:schemeClr val="tx1"/>
                </a:solidFill>
                <a:latin typeface="+mn-lt"/>
              </a:rPr>
              <a:t>-древнейший </a:t>
            </a:r>
            <a:r>
              <a:rPr lang="ru-RU" sz="1800" b="0" i="1" dirty="0">
                <a:solidFill>
                  <a:schemeClr val="tx1"/>
                </a:solidFill>
                <a:latin typeface="+mn-lt"/>
              </a:rPr>
              <a:t>«пещерный дом» на территории России, который содержит культурные слои, относящиеся ко всем технологическим эрам в истории человечества. Не зря ученые назвали ее «энциклопедией древнейшей и древней истории Северной Азии».</a:t>
            </a:r>
          </a:p>
        </p:txBody>
      </p:sp>
      <p:pic>
        <p:nvPicPr>
          <p:cNvPr id="4" name="Содержимое 3" descr="denisova-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096344" cy="4063952"/>
          </a:xfrm>
        </p:spPr>
      </p:pic>
      <p:pic>
        <p:nvPicPr>
          <p:cNvPr id="6" name="Рисунок 5" descr="1196051954-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348880"/>
            <a:ext cx="367664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4680520"/>
          </a:xfrm>
        </p:spPr>
        <p:txBody>
          <a:bodyPr>
            <a:normAutofit/>
          </a:bodyPr>
          <a:lstStyle/>
          <a:p>
            <a:pPr algn="ctr"/>
            <a:r>
              <a:rPr lang="ru-RU" sz="1800" b="0" i="1" dirty="0" err="1">
                <a:solidFill>
                  <a:srgbClr val="FF0000"/>
                </a:solidFill>
              </a:rPr>
              <a:t>Укокская</a:t>
            </a:r>
            <a:r>
              <a:rPr lang="ru-RU" sz="1800" b="0" i="1" dirty="0">
                <a:solidFill>
                  <a:srgbClr val="FF0000"/>
                </a:solidFill>
              </a:rPr>
              <a:t> </a:t>
            </a:r>
            <a:r>
              <a:rPr lang="ru-RU" sz="1800" b="0" i="1" dirty="0" smtClean="0">
                <a:solidFill>
                  <a:srgbClr val="FF0000"/>
                </a:solidFill>
              </a:rPr>
              <a:t>принцесса</a:t>
            </a:r>
            <a:r>
              <a:rPr lang="ru-RU" sz="1800" b="0" i="1" dirty="0" smtClean="0"/>
              <a:t>-</a:t>
            </a:r>
            <a:r>
              <a:rPr lang="ru-RU" sz="1800" b="0" i="1" dirty="0"/>
              <a:t> В яме под курганом был обнаружен погребенный еще в скифскую эпоху человек, при котором сохранились два железных ножа, два глиняных сосуда, фрагменты золотой фольги. С ним были погребены три лошади. </a:t>
            </a:r>
            <a:r>
              <a:rPr lang="ru-RU" sz="1800" b="0" i="1" dirty="0" smtClean="0"/>
              <a:t>Женщина </a:t>
            </a:r>
            <a:r>
              <a:rPr lang="ru-RU" sz="1800" b="0" i="1" dirty="0"/>
              <a:t>лежала на войлочной подстилке с подушкой под головой, на боку в позе спящей, и была укрыта меховым покрывалом с аппликациями из золотой фольги в виде растительного орнамента. В захоронении было обнаружено также несколько предметов: серебряное зеркало, сосуды из дерева, рога, глины, резные деревянные фигурки крылатых барсов, оленей, птички, украшавшие головной убор, блюдечко с кориандром. В ушах у «</a:t>
            </a:r>
            <a:r>
              <a:rPr lang="ru-RU" sz="1800" b="0" i="1" dirty="0" err="1"/>
              <a:t>Укокской</a:t>
            </a:r>
            <a:r>
              <a:rPr lang="ru-RU" sz="1800" b="0" i="1" dirty="0"/>
              <a:t> принцессы» были золотые серьги-кольца, вся кисть умершей была покрыта жемчугом.</a:t>
            </a:r>
            <a:r>
              <a:rPr lang="ru-RU" sz="2000" b="0" i="1" dirty="0"/>
              <a:t/>
            </a:r>
            <a:br>
              <a:rPr lang="ru-RU" sz="2000" b="0" i="1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 descr="prinzessa_300_1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293096"/>
            <a:ext cx="3564396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172400" cy="2564904"/>
          </a:xfrm>
        </p:spPr>
        <p:txBody>
          <a:bodyPr>
            <a:normAutofit/>
          </a:bodyPr>
          <a:lstStyle/>
          <a:p>
            <a:pPr algn="ctr"/>
            <a:r>
              <a:rPr lang="ru-RU" sz="1800" b="0" i="1" dirty="0">
                <a:solidFill>
                  <a:srgbClr val="FF0000"/>
                </a:solidFill>
              </a:rPr>
              <a:t>Царский </a:t>
            </a:r>
            <a:r>
              <a:rPr lang="ru-RU" sz="1800" b="0" i="1" dirty="0" smtClean="0">
                <a:solidFill>
                  <a:srgbClr val="FF0000"/>
                </a:solidFill>
              </a:rPr>
              <a:t>курган- </a:t>
            </a:r>
            <a:r>
              <a:rPr lang="ru-RU" sz="1800" b="0" i="1" dirty="0"/>
              <a:t>Наиболее зрелищным и крупным из известных на территории Алтайского края курганов </a:t>
            </a:r>
            <a:r>
              <a:rPr lang="ru-RU" sz="1800" b="0" i="1" dirty="0" err="1"/>
              <a:t>Пазырыкской</a:t>
            </a:r>
            <a:r>
              <a:rPr lang="ru-RU" sz="1800" b="0" i="1" dirty="0"/>
              <a:t> археологической культуры является уникальный курган, расположенный в долине реки </a:t>
            </a:r>
            <a:r>
              <a:rPr lang="ru-RU" sz="1800" b="0" i="1" dirty="0" err="1"/>
              <a:t>Сентелек</a:t>
            </a:r>
            <a:r>
              <a:rPr lang="ru-RU" sz="1800" b="0" i="1" dirty="0"/>
              <a:t>, недалеко от ее впадения в </a:t>
            </a:r>
            <a:r>
              <a:rPr lang="ru-RU" sz="1800" b="0" i="1" dirty="0" err="1">
                <a:hlinkClick r:id="rId2"/>
              </a:rPr>
              <a:t>Чарыш</a:t>
            </a:r>
            <a:r>
              <a:rPr lang="ru-RU" sz="1800" b="0" i="1" dirty="0"/>
              <a:t>, </a:t>
            </a:r>
            <a:r>
              <a:rPr lang="ru-RU" sz="1800" b="0" i="1" dirty="0" err="1"/>
              <a:t>в</a:t>
            </a:r>
            <a:r>
              <a:rPr lang="ru-RU" sz="1800" b="0" i="1" dirty="0"/>
              <a:t> 4 км от села </a:t>
            </a:r>
            <a:r>
              <a:rPr lang="ru-RU" sz="1800" b="0" i="1" dirty="0" err="1"/>
              <a:t>Сентелек</a:t>
            </a:r>
            <a:r>
              <a:rPr lang="ru-RU" sz="1800" b="0" i="1" dirty="0"/>
              <a:t>. Это захоронение вождя племени, возведенное примерно 2500 тыс. лет назад группой </a:t>
            </a:r>
            <a:r>
              <a:rPr lang="ru-RU" sz="1800" b="0" i="1" dirty="0" err="1"/>
              <a:t>сентелекских</a:t>
            </a:r>
            <a:r>
              <a:rPr lang="ru-RU" sz="1800" b="0" i="1" dirty="0"/>
              <a:t> родов.</a:t>
            </a:r>
            <a:br>
              <a:rPr lang="ru-RU" sz="1800" b="0" i="1" dirty="0"/>
            </a:br>
            <a:endParaRPr lang="ru-RU" sz="1800" dirty="0"/>
          </a:p>
        </p:txBody>
      </p:sp>
      <p:pic>
        <p:nvPicPr>
          <p:cNvPr id="4" name="Содержимое 3" descr="kings-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924944"/>
            <a:ext cx="5508612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Пещера «Страшная»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eshera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252"/>
          <a:stretch>
            <a:fillRect/>
          </a:stretch>
        </p:blipFill>
        <p:spPr>
          <a:xfrm>
            <a:off x="323528" y="1700808"/>
            <a:ext cx="7496931" cy="45855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Стоянки древних людей на Алтае</a:t>
            </a:r>
            <a:endParaRPr lang="ru-RU" i="1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3789040"/>
            <a:ext cx="408621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rcRect l="3261" t="4348" r="3804" b="2174"/>
          <a:stretch>
            <a:fillRect/>
          </a:stretch>
        </p:blipFill>
        <p:spPr>
          <a:xfrm>
            <a:off x="202956" y="1556792"/>
            <a:ext cx="40090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3">
      <a:majorFont>
        <a:latin typeface="Vrinda"/>
        <a:ea typeface=""/>
        <a:cs typeface=""/>
      </a:majorFont>
      <a:minorFont>
        <a:latin typeface="Vrinda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</TotalTime>
  <Words>364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Основные историко-культурные эпохи Алтая .</vt:lpstr>
      <vt:lpstr>Периоды археологии:</vt:lpstr>
      <vt:lpstr>Слайд 3</vt:lpstr>
      <vt:lpstr>Усть – Канская пещера находится в центральной части Горного Алтая, долине верхнего течения реки Чарыш, в 3,5 км восточнее села Усть-Кан. Мировую известность пещера приобрела, когда в 1954 году известный ленинградский археолог С.И. Руденко открыл и исследовал в пещере палеолитическую стоянку. При раскопках здесь были найдены грубой работы каменные и костяные орудия труда (резец, скребки, остроконечник, наконечник дротика из кости и др.). На многих костях заметны следы обработки их каменными орудиями (отверстия, насечки и т.д.).  </vt:lpstr>
      <vt:lpstr>Денисова пещера -древнейший «пещерный дом» на территории России, который содержит культурные слои, относящиеся ко всем технологическим эрам в истории человечества. Не зря ученые назвали ее «энциклопедией древнейшей и древней истории Северной Азии».</vt:lpstr>
      <vt:lpstr>Укокская принцесса- В яме под курганом был обнаружен погребенный еще в скифскую эпоху человек, при котором сохранились два железных ножа, два глиняных сосуда, фрагменты золотой фольги. С ним были погребены три лошади. Женщина лежала на войлочной подстилке с подушкой под головой, на боку в позе спящей, и была укрыта меховым покрывалом с аппликациями из золотой фольги в виде растительного орнамента. В захоронении было обнаружено также несколько предметов: серебряное зеркало, сосуды из дерева, рога, глины, резные деревянные фигурки крылатых барсов, оленей, птички, украшавшие головной убор, блюдечко с кориандром. В ушах у «Укокской принцессы» были золотые серьги-кольца, вся кисть умершей была покрыта жемчугом.  </vt:lpstr>
      <vt:lpstr>Царский курган- Наиболее зрелищным и крупным из известных на территории Алтайского края курганов Пазырыкской археологической культуры является уникальный курган, расположенный в долине реки Сентелек, недалеко от ее впадения в Чарыш, в 4 км от села Сентелек. Это захоронение вождя племени, возведенное примерно 2500 тыс. лет назад группой сентелекских родов. </vt:lpstr>
      <vt:lpstr>Пещера «Страшная»</vt:lpstr>
      <vt:lpstr>Стоянки древних людей на Алтае</vt:lpstr>
      <vt:lpstr>Раскопки археологами древних стоянок</vt:lpstr>
      <vt:lpstr>Наскальная Живопись на Алтае</vt:lpstr>
      <vt:lpstr>В пещере Шульган-Таш было обнаружено и скопировано три с лишним десятка рисунков, выполненных красной охрой и располагающихся на среднем и верхнем её ярусах. Среди рисунков - изображения мамонтов, диких лошадей, носорога, бизона, стилизованные геометрические фигуры. Все животные переданы в реалистичной манере. Исследования показали, что эти картины созданы между XII и X тысячелетии .Расположение и содержание рисунков позволяет предположить, что пещера в древности была святилищем людей палеолита.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Улалинка- Результаты первых раскопок поразили всех ученых. Обнаруженные каменные орудия первобытного человека удивительно походили на древние олдувайские находки в Юго-Восточной Африке, возраст которых определялся от 1,2 до 2,5 миллионов лет назад.   На данном этапе большинство сходятся во мнении, что возраст стоянки датируется 300-400 тысячами лет.</dc:title>
  <dc:creator>ВИКТОР</dc:creator>
  <cp:lastModifiedBy>ВИКТОР</cp:lastModifiedBy>
  <cp:revision>10</cp:revision>
  <dcterms:created xsi:type="dcterms:W3CDTF">2014-09-11T15:18:20Z</dcterms:created>
  <dcterms:modified xsi:type="dcterms:W3CDTF">2014-09-16T15:51:39Z</dcterms:modified>
</cp:coreProperties>
</file>