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9" r:id="rId5"/>
    <p:sldId id="271" r:id="rId6"/>
    <p:sldId id="270" r:id="rId7"/>
    <p:sldId id="258" r:id="rId8"/>
    <p:sldId id="259" r:id="rId9"/>
    <p:sldId id="265" r:id="rId10"/>
    <p:sldId id="264" r:id="rId11"/>
    <p:sldId id="260" r:id="rId12"/>
    <p:sldId id="261" r:id="rId13"/>
    <p:sldId id="262" r:id="rId14"/>
    <p:sldId id="266" r:id="rId15"/>
    <p:sldId id="267" r:id="rId16"/>
    <p:sldId id="263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4E045-9C29-4132-BE6D-BBF712BE6A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34825-8E16-4A2D-8BFC-FE2CEF67B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08893-ECDB-4D88-BE47-CEC5BE486F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48164-C98D-4C08-ADC8-CDB77F635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ECE2-97D5-43E3-B490-A9E5C591B8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92C14-A921-4433-9773-AF1911B73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AAAAC-C48B-40CD-8836-B0BCD4F714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F6CE6-7B75-4EEB-9E3C-31BD2D428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3AE97-6FAE-4901-A7A7-D50E863D88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BF0C9-3F8A-43DF-B76C-A810982523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1293-0402-4A41-A97B-7E3597CAA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>
                  <a:alpha val="80000"/>
                </a:srgbClr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FF">
              <a:alpha val="80000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8B5CBA8-913D-4B11-9912-0FCD1E05108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F24A06-DA45-48AA-8AE3-FB631339C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6A63AF-1162-4C54-A763-F8A0C7C916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Кейс - технологии  в дифференцированном обучении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Хайбуллаева</a:t>
            </a:r>
            <a:r>
              <a:rPr lang="ru-RU" dirty="0" smtClean="0"/>
              <a:t> Г.Б.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Ограничения на использование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Неэффективно в отношении ситуаций, лишенных </a:t>
            </a:r>
            <a:r>
              <a:rPr lang="ru-RU" dirty="0" err="1" smtClean="0"/>
              <a:t>проблемности</a:t>
            </a:r>
            <a:r>
              <a:rPr lang="ru-RU" dirty="0" smtClean="0"/>
              <a:t>, контрастов,                      не имеющей альтернативных путей решения.</a:t>
            </a:r>
          </a:p>
          <a:p>
            <a:r>
              <a:rPr lang="ru-RU" dirty="0" smtClean="0"/>
              <a:t> Не следует использовать вначале учебного процесса, когда у учащихся нет начальных знаний. Кейс- технология требует опоры на уже имеющиеся предметные знания.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кейс технологии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Поиск решения.   </a:t>
            </a:r>
            <a:r>
              <a:rPr lang="ru-RU" dirty="0" smtClean="0"/>
              <a:t>Предложено много выходов из ситуации и выбрать оптимальное.</a:t>
            </a:r>
          </a:p>
          <a:p>
            <a:r>
              <a:rPr lang="ru-RU" b="1" dirty="0" smtClean="0"/>
              <a:t>Нахождение проблемы.  </a:t>
            </a:r>
            <a:r>
              <a:rPr lang="ru-RU" dirty="0" smtClean="0"/>
              <a:t>Суть проблемы не очевидна, основное время и внимание уделяется вычленению проблемы. Решение может быть известно.</a:t>
            </a:r>
          </a:p>
          <a:p>
            <a:r>
              <a:rPr lang="ru-RU" b="1" dirty="0" smtClean="0"/>
              <a:t>Почтовая корзина.  Что ? Где? Когда?  </a:t>
            </a:r>
            <a:r>
              <a:rPr lang="ru-RU" dirty="0" smtClean="0"/>
              <a:t>Решение проблемы в условиях ограниченного времени, вырабатывает умение быстро принимать решение</a:t>
            </a:r>
          </a:p>
          <a:p>
            <a:r>
              <a:rPr lang="ru-RU" b="1" dirty="0" smtClean="0"/>
              <a:t>Оценка решения. </a:t>
            </a:r>
            <a:r>
              <a:rPr lang="ru-RU" dirty="0" smtClean="0"/>
              <a:t>Проанализировать ситуацию и критически оценить предложенное решение, может быть, предложить свое более оптимальное</a:t>
            </a:r>
          </a:p>
          <a:p>
            <a:r>
              <a:rPr lang="ru-RU" b="1" dirty="0" smtClean="0"/>
              <a:t>Поиск информации. </a:t>
            </a:r>
            <a:r>
              <a:rPr lang="ru-RU" dirty="0" smtClean="0"/>
              <a:t>Ситуация описана не полностью, недостающие данные необходимо выявить и найти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проведения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Подготовительный этап</a:t>
            </a:r>
          </a:p>
          <a:p>
            <a:r>
              <a:rPr lang="ru-RU" dirty="0" smtClean="0"/>
              <a:t> Учитель составляет кейс, т.е. обдумывает тему и собирает информацию</a:t>
            </a:r>
          </a:p>
          <a:p>
            <a:r>
              <a:rPr lang="ru-RU" dirty="0" smtClean="0"/>
              <a:t>                 определяет вид кейса:  печатное, видео, аудио, мультимедиа</a:t>
            </a:r>
          </a:p>
          <a:p>
            <a:endParaRPr lang="ru-RU" dirty="0" smtClean="0"/>
          </a:p>
          <a:p>
            <a:pPr algn="ctr"/>
            <a:r>
              <a:rPr lang="ru-RU" b="1" i="1" dirty="0" smtClean="0"/>
              <a:t>Основное требование к кейсу: </a:t>
            </a:r>
          </a:p>
          <a:p>
            <a:r>
              <a:rPr lang="ru-RU" dirty="0" smtClean="0"/>
              <a:t> Ситуация должна быть актуальна</a:t>
            </a:r>
          </a:p>
          <a:p>
            <a:r>
              <a:rPr lang="ru-RU" dirty="0" smtClean="0"/>
              <a:t> Не иметь очевидного решения</a:t>
            </a:r>
          </a:p>
          <a:p>
            <a:r>
              <a:rPr lang="ru-RU" dirty="0" smtClean="0"/>
              <a:t> Соответствовать тематике учебного материала</a:t>
            </a:r>
          </a:p>
          <a:p>
            <a:r>
              <a:rPr lang="ru-RU" dirty="0" smtClean="0"/>
              <a:t> Отсутствие авторской оценки проблемы</a:t>
            </a:r>
          </a:p>
          <a:p>
            <a:r>
              <a:rPr lang="ru-RU" dirty="0" smtClean="0"/>
              <a:t> Представленная информация кейса должна быть противоречива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проведения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Основной этап. </a:t>
            </a:r>
          </a:p>
          <a:p>
            <a:r>
              <a:rPr lang="ru-RU" dirty="0" smtClean="0"/>
              <a:t>Проведение занятия с кейсом. Результаты могут быть оформлены в виде мини-проекта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проведения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Заключительный этап. </a:t>
            </a:r>
          </a:p>
          <a:p>
            <a:pPr>
              <a:buNone/>
            </a:pPr>
            <a:r>
              <a:rPr lang="ru-RU" dirty="0" smtClean="0"/>
              <a:t>Подведение итогов по следующим критериям:</a:t>
            </a:r>
          </a:p>
          <a:p>
            <a:r>
              <a:rPr lang="ru-RU" dirty="0" smtClean="0"/>
              <a:t> Количество правильных ответов на поставленные вопросы</a:t>
            </a:r>
          </a:p>
          <a:p>
            <a:r>
              <a:rPr lang="ru-RU" dirty="0" smtClean="0"/>
              <a:t> Самостоятельность решения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Нетрадиционность</a:t>
            </a:r>
            <a:r>
              <a:rPr lang="ru-RU" dirty="0" smtClean="0"/>
              <a:t> решения</a:t>
            </a:r>
          </a:p>
          <a:p>
            <a:r>
              <a:rPr lang="ru-RU" dirty="0" smtClean="0"/>
              <a:t> Высокий уровень практического обоснования и подтверждение выдвинутых гипотез.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Кейс «Платье для металла»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В начале </a:t>
            </a:r>
            <a:r>
              <a:rPr lang="ru-RU" dirty="0" err="1" smtClean="0"/>
              <a:t>XXвека</a:t>
            </a:r>
            <a:r>
              <a:rPr lang="ru-RU" dirty="0" smtClean="0"/>
              <a:t> из Нью-Йоркского порта вышли в открытый океан красавица-яхта. Её владелец, американский миллионер, не пожалел денег, чтобы удивить свет. Корпус был сделан из очень дорогого в то время алюминия, листы которого скреплялись медными заклепками. Это было красиво-сверкающий серебристым блеском корабль, усеянный золотистыми головками заклепок! Однако через несколько дней обшивка корпуса начала расходиться, и яхта пошла быстро ко дну.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Задания.</a:t>
            </a:r>
          </a:p>
          <a:p>
            <a:r>
              <a:rPr lang="ru-RU" dirty="0" smtClean="0"/>
              <a:t> Что же случилось с яхтой. Предложите свой способ спасения яхты.</a:t>
            </a:r>
          </a:p>
          <a:p>
            <a:r>
              <a:rPr lang="ru-RU" dirty="0" smtClean="0"/>
              <a:t> Исследуйте свою квартиру, дом и установите, где использованы антикоррозионные покрытия. Постройте классификацию антикоррозионных покрытий на основании области их применений.</a:t>
            </a:r>
          </a:p>
          <a:p>
            <a:r>
              <a:rPr lang="ru-RU" dirty="0" smtClean="0"/>
              <a:t> Найдите дополнительную информацию о коррозии и способах борьбы с ней.</a:t>
            </a:r>
          </a:p>
          <a:p>
            <a:r>
              <a:rPr lang="ru-RU" dirty="0" smtClean="0"/>
              <a:t> Отчет о проделанной работе предоставить в произвольной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«Давление газа»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   Описание ситуации</a:t>
            </a:r>
          </a:p>
          <a:p>
            <a:r>
              <a:rPr lang="ru-RU" dirty="0" smtClean="0"/>
              <a:t> (физическая сторона обиходного бытового явления)</a:t>
            </a:r>
          </a:p>
          <a:p>
            <a:r>
              <a:rPr lang="ru-RU" dirty="0" smtClean="0"/>
              <a:t>  Для любого материала важен не только процесс изготовления, но и его хранения. Придумайте наилучший (надежный, дешевый) способ хранения газов, опираясь на уже изученные их свойства.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 Предполагаемый ответ: хранение в герметичной ёмкости в сжатом состоянии.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 После обсуждения ответа учащиеся делятся на группы для выполнения самостоятельного задания.</a:t>
            </a:r>
          </a:p>
          <a:p>
            <a:r>
              <a:rPr lang="ru-RU" dirty="0" smtClean="0"/>
              <a:t> 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Задание:</a:t>
            </a:r>
          </a:p>
          <a:p>
            <a:r>
              <a:rPr lang="ru-RU" dirty="0" smtClean="0"/>
              <a:t>  Определите безопасные условия использования и хранения баллонов с газом (температура окружающей среды, солнечное излучение, прочность баллона, предельное давление газа в баллоне и т.д.). Проведите исследование и сделайте выводы, работая с моделью «Давление газа» ПК «Наглядная физика. Введение».</a:t>
            </a:r>
          </a:p>
          <a:p>
            <a:r>
              <a:rPr lang="ru-RU" dirty="0" smtClean="0"/>
              <a:t>  Вопросы для исследования:</a:t>
            </a:r>
          </a:p>
          <a:p>
            <a:r>
              <a:rPr lang="ru-RU" dirty="0" smtClean="0"/>
              <a:t>  Влияет ли и как нас безопасность использования и хранения баллонов с газом:</a:t>
            </a:r>
          </a:p>
          <a:p>
            <a:r>
              <a:rPr lang="ru-RU" dirty="0" smtClean="0"/>
              <a:t>  а) температура окружающей среды;</a:t>
            </a:r>
          </a:p>
          <a:p>
            <a:r>
              <a:rPr lang="ru-RU" dirty="0" smtClean="0"/>
              <a:t>  б) солнечное излучение;</a:t>
            </a:r>
          </a:p>
          <a:p>
            <a:r>
              <a:rPr lang="ru-RU" dirty="0" smtClean="0"/>
              <a:t>  в) прочность баллона;</a:t>
            </a:r>
          </a:p>
          <a:p>
            <a:r>
              <a:rPr lang="ru-RU" dirty="0" smtClean="0"/>
              <a:t>  г) другие факторы</a:t>
            </a:r>
          </a:p>
          <a:p>
            <a:endParaRPr lang="ru-RU" dirty="0" smtClean="0"/>
          </a:p>
          <a:p>
            <a:r>
              <a:rPr lang="ru-RU" dirty="0" smtClean="0"/>
              <a:t>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Кейс-метод обучения - это метод активного обучения на основе реальных или модельных готовых ситуаций. </a:t>
            </a:r>
          </a:p>
          <a:p>
            <a:r>
              <a:rPr lang="ru-RU" dirty="0" smtClean="0"/>
              <a:t>Применение кейс - технологий позволяет развивать навыки решения проблем.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Кейс метод выступает одной из разновидностью проектных методов. </a:t>
            </a:r>
            <a:endParaRPr lang="ru-RU" dirty="0" smtClean="0"/>
          </a:p>
          <a:p>
            <a:r>
              <a:rPr lang="ru-RU" dirty="0" smtClean="0"/>
              <a:t>1. Метод предназначен для гуманитарных  наук.  Этот метод не подойдет к точным наукам. </a:t>
            </a:r>
          </a:p>
          <a:p>
            <a:r>
              <a:rPr lang="ru-RU" dirty="0" smtClean="0"/>
              <a:t>2. Акцент  образования переносится не на овладение готовых знаний, а на его выработку, на сотворчество учащегося и преподавателя. Нужно все так спланировать, чтобы в конце кейс метода преподаватель подвел бы учащихся к определенным методам. </a:t>
            </a:r>
          </a:p>
          <a:p>
            <a:r>
              <a:rPr lang="ru-RU" dirty="0" smtClean="0"/>
              <a:t>3. Результатом  применения метода являются не только знания но и умения или какие либо профессиональный навыки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метода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 определенным правилам разрабатывается модель конкретной ситуации, произошедшей в реальной жизни и отражается  тот комплекс знаний и практических навыков, которые нужно получить учащимся.</a:t>
            </a:r>
          </a:p>
          <a:p>
            <a:r>
              <a:rPr lang="ru-RU" dirty="0" smtClean="0"/>
              <a:t> Эта модель представляет собой текст, который называют кейсом. </a:t>
            </a:r>
          </a:p>
          <a:p>
            <a:r>
              <a:rPr lang="ru-RU" dirty="0" smtClean="0"/>
              <a:t>Студенты предварительно прочитывают кейс, используют материалы лекционного курса и самые различные источники информации. </a:t>
            </a:r>
          </a:p>
          <a:p>
            <a:r>
              <a:rPr lang="ru-RU" dirty="0" smtClean="0"/>
              <a:t>После этого идет подробное обсуждение содержания. При этом преподаватель выступает в роли ведущего, который генерирует вопросы, поддерживает дискуссию, задает вопросы, т.е. режиссирует процесс занятия.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кейса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художественно и публицистическая                                 </a:t>
            </a:r>
            <a:r>
              <a:rPr lang="ru-RU" dirty="0" err="1" smtClean="0"/>
              <a:t>лит-ра</a:t>
            </a:r>
            <a:r>
              <a:rPr lang="ru-RU" dirty="0" smtClean="0"/>
              <a:t>, которая может подсказывать идея и определять базовую канву кейса. </a:t>
            </a:r>
          </a:p>
          <a:p>
            <a:r>
              <a:rPr lang="ru-RU" dirty="0" smtClean="0"/>
              <a:t>2. СМИ – источник информации</a:t>
            </a:r>
          </a:p>
          <a:p>
            <a:r>
              <a:rPr lang="ru-RU" dirty="0" smtClean="0"/>
              <a:t>3. научность и статистические материалы, социальные опросы</a:t>
            </a:r>
          </a:p>
          <a:p>
            <a:r>
              <a:rPr lang="ru-RU" dirty="0" smtClean="0"/>
              <a:t>4. анализы научных статей, монографий</a:t>
            </a:r>
          </a:p>
          <a:p>
            <a:r>
              <a:rPr lang="ru-RU" dirty="0" smtClean="0"/>
              <a:t>5. Интернет и его ресурсы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Цели, реализуемые                                              в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Интеллектуальное развитие обучаемых</a:t>
            </a:r>
          </a:p>
          <a:p>
            <a:r>
              <a:rPr lang="ru-RU" dirty="0" smtClean="0"/>
              <a:t> Осознание многозначности профессиональных проблем и жизненных ситуаций</a:t>
            </a:r>
          </a:p>
          <a:p>
            <a:r>
              <a:rPr lang="ru-RU" dirty="0" smtClean="0"/>
              <a:t> Развитие коммуникативных навыков</a:t>
            </a:r>
          </a:p>
          <a:p>
            <a:r>
              <a:rPr lang="ru-RU" dirty="0" smtClean="0"/>
              <a:t> Приобретение опыта поиска и выработке альтернативных решений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кейса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862513" y="1600200"/>
            <a:ext cx="4281487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5100" dirty="0" smtClean="0"/>
              <a:t>Основой </a:t>
            </a:r>
            <a:r>
              <a:rPr lang="ru-RU" sz="5100" dirty="0" err="1" smtClean="0"/>
              <a:t>кейс-технологии</a:t>
            </a:r>
            <a:r>
              <a:rPr lang="ru-RU" sz="5100" dirty="0" smtClean="0"/>
              <a:t> является готовый кейс (ситуация), как соответствующая реальности совокупность взаимосвязанных фактов и явлений</a:t>
            </a:r>
          </a:p>
          <a:p>
            <a:r>
              <a:rPr lang="ru-RU" sz="5100" dirty="0" smtClean="0"/>
              <a:t>Кейсы используются в конце изучения больших тем,</a:t>
            </a:r>
          </a:p>
          <a:p>
            <a:r>
              <a:rPr lang="ru-RU" sz="5100" dirty="0" smtClean="0"/>
              <a:t> чаще всего бывают </a:t>
            </a:r>
            <a:r>
              <a:rPr lang="ru-RU" sz="5100" dirty="0" err="1" smtClean="0"/>
              <a:t>межпредметные</a:t>
            </a:r>
            <a:r>
              <a:rPr lang="ru-RU" sz="5100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кейса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428736"/>
            <a:ext cx="86868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 Основная часть.  Описание сути проблемы, выявление проблемной ситуации</a:t>
            </a:r>
          </a:p>
          <a:p>
            <a:r>
              <a:rPr lang="ru-RU" dirty="0" smtClean="0"/>
              <a:t> Задания, вытекающие из кейса</a:t>
            </a:r>
          </a:p>
          <a:p>
            <a:r>
              <a:rPr lang="ru-RU" dirty="0" smtClean="0"/>
              <a:t> Организация деятельности учащихся</a:t>
            </a:r>
          </a:p>
          <a:p>
            <a:r>
              <a:rPr lang="ru-RU" dirty="0" smtClean="0"/>
              <a:t>       -командная форма работы (групповая)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500042"/>
            <a:ext cx="8686800" cy="519749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Критерии разработки кейса</a:t>
            </a:r>
          </a:p>
          <a:p>
            <a:r>
              <a:rPr lang="ru-RU" dirty="0" smtClean="0"/>
              <a:t> Соответствие проблематики кейса содержанию и дидактическим целям предмета</a:t>
            </a:r>
          </a:p>
          <a:p>
            <a:r>
              <a:rPr lang="ru-RU" dirty="0" smtClean="0"/>
              <a:t> Определение учебных тем, на которые опирается данный кейс</a:t>
            </a:r>
          </a:p>
          <a:p>
            <a:r>
              <a:rPr lang="ru-RU" dirty="0" smtClean="0"/>
              <a:t> Достаточный уровень знаний учащихся в предметной области кейса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Light-blue_flow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Light-blue_flow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-blue_fl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180</TotalTime>
  <Words>773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Тема1</vt:lpstr>
      <vt:lpstr>Специальное оформление</vt:lpstr>
      <vt:lpstr>Кейс - технологии  в дифференцированном обучении </vt:lpstr>
      <vt:lpstr>Слайд 2</vt:lpstr>
      <vt:lpstr>Слайд 3</vt:lpstr>
      <vt:lpstr>технология метода </vt:lpstr>
      <vt:lpstr>Источники кейса </vt:lpstr>
      <vt:lpstr>Цели, реализуемые                                              в кейс-технологии. </vt:lpstr>
      <vt:lpstr>Структура кейса </vt:lpstr>
      <vt:lpstr>Структура кейса </vt:lpstr>
      <vt:lpstr> </vt:lpstr>
      <vt:lpstr>Ограничения на использование кейс-технологии </vt:lpstr>
      <vt:lpstr>Разновидности кейс технологии </vt:lpstr>
      <vt:lpstr>Этапы проведения кейс-технологии </vt:lpstr>
      <vt:lpstr>Этапы проведения кейс-технологии </vt:lpstr>
      <vt:lpstr>Этапы проведения кейс-технологии </vt:lpstr>
      <vt:lpstr>Кейс «Платье для металла» </vt:lpstr>
      <vt:lpstr>«Давление газа»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гульнара</cp:lastModifiedBy>
  <cp:revision>21</cp:revision>
  <dcterms:created xsi:type="dcterms:W3CDTF">2001-12-31T20:46:35Z</dcterms:created>
  <dcterms:modified xsi:type="dcterms:W3CDTF">2001-12-31T21:25:26Z</dcterms:modified>
</cp:coreProperties>
</file>