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59" autoAdjust="0"/>
  </p:normalViewPr>
  <p:slideViewPr>
    <p:cSldViewPr>
      <p:cViewPr varScale="1">
        <p:scale>
          <a:sx n="58" d="100"/>
          <a:sy n="58" d="100"/>
        </p:scale>
        <p:origin x="-9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3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0E556-39F4-4836-BD80-66BA6A06C14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CE8B4-E5CA-4C77-B371-716679897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63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CE8B4-E5CA-4C77-B371-716679897E2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4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023D18-3759-43F5-B697-3ED99A7AA86F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394053-B3F2-485C-9DF6-BF794EBB79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98" TargetMode="External"/><Relationship Id="rId3" Type="http://schemas.openxmlformats.org/officeDocument/2006/relationships/hyperlink" Target="http://ru.wikipedia.org/wiki/%D0%A0%D0%BE%D1%81%D1%81%D0%B8%D1%8F" TargetMode="External"/><Relationship Id="rId7" Type="http://schemas.openxmlformats.org/officeDocument/2006/relationships/hyperlink" Target="http://ru.wikipedia.org/wiki/%D0%93%D0%BE%D1%80%D0%BE%D0%B4%D1%81%D0%BA%D0%BE%D0%B5_%D0%BF%D0%BE%D1%81%D0%B5%D0%BB%D0%B5%D0%BD%D0%B8%D0%B5_(%D0%A0%D0%BE%D1%81%D1%81%D0%B8%D1%8F)" TargetMode="External"/><Relationship Id="rId2" Type="http://schemas.openxmlformats.org/officeDocument/2006/relationships/hyperlink" Target="http://ru.wikipedia.org/wiki/%D0%A1%D1%82%D1%80%D0%B0%D0%BD%D0%B0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3%D1%83%D1%81%D1%8C-%D0%A5%D1%80%D1%83%D1%81%D1%82%D0%B0%D0%BB%D1%8C%D0%BD%D1%8B%D0%B9_%D1%80%D0%B0%D0%B9%D0%BE%D0%BD" TargetMode="External"/><Relationship Id="rId5" Type="http://schemas.openxmlformats.org/officeDocument/2006/relationships/hyperlink" Target="http://ru.wikipedia.org/wiki/%D0%9C%D1%83%D0%BD%D0%B8%D1%86%D0%B8%D0%BF%D0%B0%D0%BB%D1%8C%D0%BD%D1%8B%D0%B9_%D1%80%D0%B0%D0%B9%D0%BE%D0%BD_(%D0%A0%D0%BE%D1%81%D1%81%D0%B8%D1%8F)" TargetMode="External"/><Relationship Id="rId10" Type="http://schemas.openxmlformats.org/officeDocument/2006/relationships/hyperlink" Target="http://ru.wikipedia.org/wiki/%D0%9A%D0%B2%D0%B0%D0%B4%D1%80%D0%B0%D1%82%D0%BD%D1%8B%D0%B9_%D0%BA%D0%B8%D0%BB%D0%BE%D0%BC%D0%B5%D1%82%D1%80" TargetMode="External"/><Relationship Id="rId4" Type="http://schemas.openxmlformats.org/officeDocument/2006/relationships/hyperlink" Target="http://ru.wikipedia.org/wiki/%D0%92%D0%BB%D0%B0%D0%B4%D0%B8%D0%BC%D0%B8%D1%80%D1%81%D0%BA%D0%B0%D1%8F_%D0%BE%D0%B1%D0%BB%D0%B0%D1%81%D1%82%D1%8C" TargetMode="External"/><Relationship Id="rId9" Type="http://schemas.openxmlformats.org/officeDocument/2006/relationships/hyperlink" Target="http://ru.wikipedia.org/wiki/%D0%9F%D0%BB%D0%BE%D1%89%D0%B0%D0%B4%D1%8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 dirty="0"/>
              <a:t>М</a:t>
            </a:r>
            <a:r>
              <a:rPr lang="ru-RU" smtClean="0"/>
              <a:t>алая </a:t>
            </a:r>
            <a:r>
              <a:rPr lang="ru-RU" dirty="0" smtClean="0"/>
              <a:t>родина – </a:t>
            </a:r>
            <a:r>
              <a:rPr lang="ru-RU" dirty="0" err="1" smtClean="0"/>
              <a:t>Курлово</a:t>
            </a:r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30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27784" y="1340768"/>
            <a:ext cx="3008313" cy="4691063"/>
          </a:xfrm>
        </p:spPr>
        <p:txBody>
          <a:bodyPr>
            <a:normAutofit lnSpcReduction="10000"/>
          </a:bodyPr>
          <a:lstStyle/>
          <a:p>
            <a:pPr fontAlgn="t"/>
            <a:r>
              <a:rPr lang="ru-RU" sz="2400" u="sng" dirty="0" smtClean="0">
                <a:solidFill>
                  <a:srgbClr val="FAA700"/>
                </a:solidFill>
                <a:effectLst/>
                <a:hlinkClick r:id="rId2" tooltip="Страна"/>
              </a:rPr>
              <a:t>Страна</a:t>
            </a:r>
            <a:r>
              <a:rPr lang="ru-RU" sz="2400" u="sng" dirty="0" smtClean="0">
                <a:solidFill>
                  <a:srgbClr val="FAA700"/>
                </a:solidFill>
                <a:effectLst/>
              </a:rPr>
              <a:t> </a:t>
            </a:r>
            <a:r>
              <a:rPr lang="ru-RU" sz="2400" u="none" strike="noStrike" dirty="0" smtClean="0">
                <a:solidFill>
                  <a:srgbClr val="0645AD"/>
                </a:solidFill>
                <a:effectLst/>
                <a:hlinkClick r:id="rId3" tooltip="Россия"/>
              </a:rPr>
              <a:t>Россия</a:t>
            </a:r>
            <a:endParaRPr lang="ru-RU" sz="2400" dirty="0" smtClean="0">
              <a:effectLst/>
            </a:endParaRPr>
          </a:p>
          <a:p>
            <a:pPr fontAlgn="t"/>
            <a:r>
              <a:rPr lang="ru-RU" sz="2400" u="none" strike="noStrike" dirty="0" smtClean="0">
                <a:solidFill>
                  <a:srgbClr val="0645AD"/>
                </a:solidFill>
                <a:effectLst/>
                <a:hlinkClick r:id="rId4" tooltip="Владимирская область"/>
              </a:rPr>
              <a:t>Владимирская </a:t>
            </a:r>
            <a:r>
              <a:rPr lang="ru-RU" sz="2400" u="none" strike="noStrike" dirty="0" smtClean="0">
                <a:solidFill>
                  <a:srgbClr val="0645AD"/>
                </a:solidFill>
                <a:effectLst/>
                <a:hlinkClick r:id="rId4" tooltip="Владимирская область"/>
              </a:rPr>
              <a:t>область</a:t>
            </a:r>
            <a:endParaRPr lang="ru-RU" sz="2400" dirty="0" smtClean="0">
              <a:effectLst/>
            </a:endParaRPr>
          </a:p>
          <a:p>
            <a:pPr fontAlgn="t"/>
            <a:r>
              <a:rPr lang="ru-RU" sz="2400" u="none" strike="noStrike" dirty="0" err="1" smtClean="0">
                <a:solidFill>
                  <a:srgbClr val="0645AD"/>
                </a:solidFill>
                <a:effectLst/>
                <a:hlinkClick r:id="rId5" tooltip="Муниципальный район (Россия)"/>
              </a:rPr>
              <a:t>район</a:t>
            </a:r>
            <a:r>
              <a:rPr lang="ru-RU" sz="2400" u="none" strike="noStrike" dirty="0" err="1" smtClean="0">
                <a:solidFill>
                  <a:srgbClr val="0645AD"/>
                </a:solidFill>
                <a:effectLst/>
                <a:hlinkClick r:id="rId6" tooltip="Гусь-Хрустальный район"/>
              </a:rPr>
              <a:t>Гусь</a:t>
            </a:r>
            <a:r>
              <a:rPr lang="ru-RU" sz="2400" u="none" strike="noStrike" dirty="0" smtClean="0">
                <a:solidFill>
                  <a:srgbClr val="0645AD"/>
                </a:solidFill>
                <a:effectLst/>
                <a:hlinkClick r:id="rId6" tooltip="Гусь-Хрустальный район"/>
              </a:rPr>
              <a:t>-Хрустальный</a:t>
            </a:r>
            <a:endParaRPr lang="ru-RU" sz="2400" dirty="0" smtClean="0">
              <a:effectLst/>
            </a:endParaRPr>
          </a:p>
          <a:p>
            <a:pPr fontAlgn="t"/>
            <a:r>
              <a:rPr lang="ru-RU" sz="2400" u="none" strike="noStrike" dirty="0" smtClean="0">
                <a:solidFill>
                  <a:srgbClr val="0645AD"/>
                </a:solidFill>
                <a:effectLst/>
                <a:hlinkClick r:id="rId7" tooltip="Городское поселение (Россия)"/>
              </a:rPr>
              <a:t>Городское поселение</a:t>
            </a:r>
            <a:r>
              <a:rPr lang="ru-RU" sz="2400" u="none" strike="noStrike" dirty="0" smtClean="0">
                <a:solidFill>
                  <a:srgbClr val="0645AD"/>
                </a:solidFill>
                <a:effectLst/>
              </a:rPr>
              <a:t> </a:t>
            </a:r>
            <a:r>
              <a:rPr lang="ru-RU" sz="2400" b="1" dirty="0" smtClean="0">
                <a:effectLst/>
              </a:rPr>
              <a:t>Город </a:t>
            </a:r>
            <a:r>
              <a:rPr lang="ru-RU" sz="2400" b="1" dirty="0" err="1" smtClean="0">
                <a:effectLst/>
              </a:rPr>
              <a:t>Курлово</a:t>
            </a:r>
            <a:endParaRPr lang="ru-RU" sz="2400" dirty="0" smtClean="0">
              <a:effectLst/>
            </a:endParaRPr>
          </a:p>
          <a:p>
            <a:pPr fontAlgn="t"/>
            <a:r>
              <a:rPr lang="ru-RU" sz="2400" dirty="0" smtClean="0">
                <a:effectLst/>
              </a:rPr>
              <a:t>Глава Ганюшкина Людмила Ивановна</a:t>
            </a:r>
          </a:p>
          <a:p>
            <a:pPr fontAlgn="t"/>
            <a:r>
              <a:rPr lang="ru-RU" sz="2400" dirty="0" smtClean="0">
                <a:effectLst/>
              </a:rPr>
              <a:t>Город с</a:t>
            </a:r>
            <a:r>
              <a:rPr lang="ru-RU" sz="2400" u="none" strike="noStrike" dirty="0" smtClean="0">
                <a:solidFill>
                  <a:srgbClr val="0645AD"/>
                </a:solidFill>
                <a:effectLst/>
                <a:hlinkClick r:id="rId8" tooltip="1998"/>
              </a:rPr>
              <a:t>1998</a:t>
            </a:r>
            <a:endParaRPr lang="ru-RU" sz="2400" dirty="0" smtClean="0">
              <a:effectLst/>
            </a:endParaRPr>
          </a:p>
          <a:p>
            <a:pPr fontAlgn="t"/>
            <a:r>
              <a:rPr lang="ru-RU" sz="2400" u="none" strike="noStrike" dirty="0" smtClean="0">
                <a:solidFill>
                  <a:srgbClr val="0645AD"/>
                </a:solidFill>
                <a:effectLst/>
                <a:hlinkClick r:id="rId9" tooltip="Площадь"/>
              </a:rPr>
              <a:t>Площадь</a:t>
            </a:r>
            <a:r>
              <a:rPr lang="ru-RU" sz="2400" dirty="0" smtClean="0">
                <a:effectLst/>
              </a:rPr>
              <a:t>6 </a:t>
            </a:r>
            <a:r>
              <a:rPr lang="ru-RU" sz="2400" u="none" strike="noStrike" dirty="0" smtClean="0">
                <a:solidFill>
                  <a:srgbClr val="0645AD"/>
                </a:solidFill>
                <a:effectLst/>
                <a:hlinkClick r:id="rId10" tooltip="Квадратный километр"/>
              </a:rPr>
              <a:t>км²</a:t>
            </a:r>
            <a:endParaRPr lang="ru-RU" sz="2400" dirty="0" smtClean="0">
              <a:effectLst/>
            </a:endParaRPr>
          </a:p>
          <a:p>
            <a:pPr fontAlgn="t"/>
            <a:endParaRPr lang="ru-RU" dirty="0" smtClean="0">
              <a:effectLst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19256" cy="1162050"/>
          </a:xfrm>
        </p:spPr>
        <p:txBody>
          <a:bodyPr>
            <a:noAutofit/>
          </a:bodyPr>
          <a:lstStyle/>
          <a:p>
            <a:r>
              <a:rPr lang="ru-RU" sz="9600" dirty="0" err="1" smtClean="0"/>
              <a:t>Курлово</a:t>
            </a:r>
            <a:r>
              <a:rPr lang="ru-RU" sz="9600" dirty="0" smtClean="0"/>
              <a:t> 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4724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8417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14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20684034">
            <a:off x="395985" y="3253884"/>
            <a:ext cx="3239463" cy="207842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Журавль-главный </a:t>
            </a:r>
            <a:r>
              <a:rPr lang="ru-RU" dirty="0" smtClean="0">
                <a:solidFill>
                  <a:srgbClr val="FF0000"/>
                </a:solidFill>
              </a:rPr>
              <a:t>символ города </a:t>
            </a:r>
            <a:r>
              <a:rPr lang="ru-RU" dirty="0" err="1" smtClean="0">
                <a:solidFill>
                  <a:srgbClr val="FF0000"/>
                </a:solidFill>
              </a:rPr>
              <a:t>Курлово</a:t>
            </a:r>
            <a:r>
              <a:rPr lang="ru-RU" dirty="0" smtClean="0">
                <a:solidFill>
                  <a:srgbClr val="FF0000"/>
                </a:solidFill>
              </a:rPr>
              <a:t> .</a:t>
            </a:r>
          </a:p>
          <a:p>
            <a:r>
              <a:rPr lang="ru-RU" dirty="0" smtClean="0"/>
              <a:t>Символи</a:t>
            </a:r>
            <a:r>
              <a:rPr lang="ru-RU" i="1" dirty="0" smtClean="0"/>
              <a:t>ка </a:t>
            </a:r>
            <a:r>
              <a:rPr lang="ru-RU" dirty="0" smtClean="0"/>
              <a:t>журавля многозначна :</a:t>
            </a:r>
          </a:p>
          <a:p>
            <a:r>
              <a:rPr lang="ru-RU" dirty="0" smtClean="0"/>
              <a:t>-Символ осторожности и бдительности . </a:t>
            </a:r>
          </a:p>
          <a:p>
            <a:r>
              <a:rPr lang="ru-RU" dirty="0" smtClean="0"/>
              <a:t> -Символ    возвышенности благородства</a:t>
            </a:r>
          </a:p>
          <a:p>
            <a:r>
              <a:rPr lang="ru-RU" dirty="0" smtClean="0"/>
              <a:t>-Символ добродушия справедливость мудрость.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3352800" cy="1333864"/>
          </a:xfrm>
        </p:spPr>
        <p:txBody>
          <a:bodyPr/>
          <a:lstStyle/>
          <a:p>
            <a:r>
              <a:rPr lang="ru-RU" dirty="0" smtClean="0"/>
              <a:t>Герб Курлова.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esktop\%D0%A4%D0%B0%D0%B9%D0%BBRu_kurlovo_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03" y="476672"/>
            <a:ext cx="518457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7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093296"/>
            <a:ext cx="77724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Завод( Символ) 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7772400" cy="5040560"/>
          </a:xfrm>
        </p:spPr>
        <p:txBody>
          <a:bodyPr>
            <a:norm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/>
              </a:rPr>
              <a:t>Хотя поселение было основано в 1811 году, городской статус им был получен только в конце 90-х годов 20 века.</a:t>
            </a:r>
          </a:p>
          <a:p>
            <a:r>
              <a:rPr lang="ru-RU" sz="1000" dirty="0">
                <a:solidFill>
                  <a:srgbClr val="000000"/>
                </a:solidFill>
                <a:latin typeface="Arial"/>
              </a:rPr>
              <a:t>Нынешний юбилей (15 лет) хоть и проходит в трудных условиях, все-таки олицетворяет и надежду на преодоление актуальных трудностей,  тем более что жизнь идет вперед вопреки всему.</a:t>
            </a:r>
            <a:br>
              <a:rPr lang="ru-RU" sz="1000" dirty="0">
                <a:solidFill>
                  <a:srgbClr val="000000"/>
                </a:solidFill>
                <a:latin typeface="Arial"/>
              </a:rPr>
            </a:br>
            <a:r>
              <a:rPr lang="ru-RU" sz="1000" dirty="0">
                <a:solidFill>
                  <a:srgbClr val="000000"/>
                </a:solidFill>
                <a:latin typeface="Arial"/>
              </a:rPr>
              <a:t>Главным событием последних лет в </a:t>
            </a:r>
            <a:r>
              <a:rPr lang="ru-RU" sz="1000" dirty="0" err="1">
                <a:solidFill>
                  <a:srgbClr val="000000"/>
                </a:solidFill>
                <a:latin typeface="Arial"/>
              </a:rPr>
              <a:t>Курлово</a:t>
            </a:r>
            <a:r>
              <a:rPr lang="ru-RU" sz="1000" dirty="0">
                <a:solidFill>
                  <a:srgbClr val="000000"/>
                </a:solidFill>
                <a:latin typeface="Arial"/>
              </a:rPr>
              <a:t> стал кризис на градообразующем предприятии.  Сегодня завод</a:t>
            </a:r>
            <a:br>
              <a:rPr lang="ru-RU" sz="1000" dirty="0">
                <a:solidFill>
                  <a:srgbClr val="000000"/>
                </a:solidFill>
                <a:latin typeface="Arial"/>
              </a:rPr>
            </a:br>
            <a:r>
              <a:rPr lang="ru-RU" sz="1000" dirty="0">
                <a:solidFill>
                  <a:srgbClr val="000000"/>
                </a:solidFill>
                <a:latin typeface="Arial"/>
              </a:rPr>
              <a:t>“Символ” работает, хотя его коллектив и был сокращен вдвое (в настоящий момент там трудятся 650 человек), а некоторые </a:t>
            </a:r>
            <a:r>
              <a:rPr lang="ru-RU" sz="1000" dirty="0" err="1">
                <a:solidFill>
                  <a:srgbClr val="000000"/>
                </a:solidFill>
                <a:latin typeface="Arial"/>
              </a:rPr>
              <a:t>традиционнные</a:t>
            </a:r>
            <a:r>
              <a:rPr lang="ru-RU" sz="1000" dirty="0">
                <a:solidFill>
                  <a:srgbClr val="000000"/>
                </a:solidFill>
                <a:latin typeface="Arial"/>
              </a:rPr>
              <a:t>, но не рентабельные направления прекратили свое существование. Предприятие продолжает нести </a:t>
            </a:r>
            <a:r>
              <a:rPr lang="ru-RU" sz="1000" dirty="0" err="1">
                <a:solidFill>
                  <a:srgbClr val="000000"/>
                </a:solidFill>
                <a:latin typeface="Arial"/>
              </a:rPr>
              <a:t>грузответственности</a:t>
            </a:r>
            <a:r>
              <a:rPr lang="ru-RU" sz="1000" dirty="0">
                <a:solidFill>
                  <a:srgbClr val="000000"/>
                </a:solidFill>
                <a:latin typeface="Arial"/>
              </a:rPr>
              <a:t> за коммунальную сферу города, на его балансе канализация, котельная, отапливающая 224 квартиры, школу №2, детский сад. До последнего времени на балансе находился и жилой фонд, только в этом году люди получили возможность приватизировать 50 квартир, таким образом они гарантировали себе сохранение крыши над головой.</a:t>
            </a:r>
          </a:p>
          <a:p>
            <a:r>
              <a:rPr lang="ru-RU" sz="1000" dirty="0">
                <a:solidFill>
                  <a:srgbClr val="000000"/>
                </a:solidFill>
                <a:latin typeface="Arial"/>
              </a:rPr>
              <a:t>- «Символ» в самом полном смысле является  градообразующим, без него </a:t>
            </a:r>
            <a:r>
              <a:rPr lang="ru-RU" sz="1000" dirty="0" err="1">
                <a:solidFill>
                  <a:srgbClr val="000000"/>
                </a:solidFill>
                <a:latin typeface="Arial"/>
              </a:rPr>
              <a:t>Курлово</a:t>
            </a:r>
            <a:r>
              <a:rPr lang="ru-RU" sz="1000" dirty="0">
                <a:solidFill>
                  <a:srgbClr val="000000"/>
                </a:solidFill>
                <a:latin typeface="Arial"/>
              </a:rPr>
              <a:t> не получило бы городской статус, – говорит глава города Людмила Ганюшкина. – Но у нас есть и другие предприятия, благодаря которым жизнь продолжается. Это итало-российское производство «</a:t>
            </a:r>
            <a:r>
              <a:rPr lang="ru-RU" sz="1000" dirty="0" err="1">
                <a:solidFill>
                  <a:srgbClr val="000000"/>
                </a:solidFill>
                <a:latin typeface="Arial"/>
              </a:rPr>
              <a:t>Линеа</a:t>
            </a:r>
            <a:r>
              <a:rPr lang="ru-RU" sz="10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Arial"/>
              </a:rPr>
              <a:t>Леньо</a:t>
            </a:r>
            <a:r>
              <a:rPr lang="ru-RU" sz="1000" dirty="0">
                <a:solidFill>
                  <a:srgbClr val="000000"/>
                </a:solidFill>
                <a:latin typeface="Arial"/>
              </a:rPr>
              <a:t>», успешно работающее на европейский рынок, </a:t>
            </a:r>
            <a:r>
              <a:rPr lang="ru-RU" sz="1000" dirty="0" err="1">
                <a:solidFill>
                  <a:srgbClr val="000000"/>
                </a:solidFill>
                <a:latin typeface="Arial"/>
              </a:rPr>
              <a:t>курловский</a:t>
            </a:r>
            <a:r>
              <a:rPr lang="ru-RU" sz="1000" dirty="0">
                <a:solidFill>
                  <a:srgbClr val="000000"/>
                </a:solidFill>
                <a:latin typeface="Arial"/>
              </a:rPr>
              <a:t> лесхоз, швейная фабрика “Автопилот”. Хочу отметить, что успешно развивается малый бизнес, строятся новые современные магазины, такие предприниматели, как Анна Панфилова,  Лада Фомичева, Татьяна Тишкова,  заслужили уважение </a:t>
            </a:r>
            <a:r>
              <a:rPr lang="ru-RU" sz="1000" dirty="0" err="1">
                <a:solidFill>
                  <a:srgbClr val="000000"/>
                </a:solidFill>
                <a:latin typeface="Arial"/>
              </a:rPr>
              <a:t>курловчан</a:t>
            </a:r>
            <a:r>
              <a:rPr lang="ru-RU" sz="1000" dirty="0">
                <a:solidFill>
                  <a:srgbClr val="000000"/>
                </a:solidFill>
                <a:latin typeface="Arial"/>
              </a:rPr>
              <a:t>. Большую помощь городу оказывает предприниматель Вадим Ермолов. Недавно собственными и на свои средства им была произведена замена окон в зале тяжелой атлетики в Доме культуры. Словом, город продолжает работать, но, конечно, ситуация на предприятии привела к оттоку людей, многие были вынуждены отправиться на заработки в Москву и другие города.</a:t>
            </a:r>
          </a:p>
          <a:p>
            <a:r>
              <a:rPr lang="ru-RU" sz="1000" dirty="0" err="1">
                <a:solidFill>
                  <a:srgbClr val="000000"/>
                </a:solidFill>
                <a:latin typeface="Arial"/>
              </a:rPr>
              <a:t>Курлово</a:t>
            </a:r>
            <a:r>
              <a:rPr lang="ru-RU" sz="1000" dirty="0">
                <a:solidFill>
                  <a:srgbClr val="000000"/>
                </a:solidFill>
                <a:latin typeface="Arial"/>
              </a:rPr>
              <a:t>, хотя и остается самым небольшим городом Владимирской области, вполне оправдывает свой статус. Благоустройство здесь на достаточно высоком уровне, это особенно заметно в районе главного городского сквера, где находится Дом культуры и мемориал участниками войны.</a:t>
            </a:r>
            <a:br>
              <a:rPr lang="ru-RU" sz="1000" dirty="0">
                <a:solidFill>
                  <a:srgbClr val="000000"/>
                </a:solidFill>
                <a:latin typeface="Arial"/>
              </a:rPr>
            </a:br>
            <a:r>
              <a:rPr lang="ru-RU" sz="1000" dirty="0">
                <a:solidFill>
                  <a:srgbClr val="000000"/>
                </a:solidFill>
                <a:latin typeface="Arial"/>
              </a:rPr>
              <a:t>Ежегодно выделяются средства на совершенствование инфраструктуры, развитие системы уличного освещения,  ремонт дорог и подземных коммуникаций. В этом году  будут приведены в порядок улицы  Калинина, Володарского, Фрунзе, надо сказать, что город получил дополнительные средства на эти цели из  областного и районного бюджетов.</a:t>
            </a:r>
          </a:p>
          <a:p>
            <a:r>
              <a:rPr lang="ru-RU" sz="1000" dirty="0">
                <a:solidFill>
                  <a:srgbClr val="000000"/>
                </a:solidFill>
                <a:latin typeface="Arial"/>
              </a:rPr>
              <a:t>Кроме того, планируется произвести ремонт дворовых территорий в многоквартирных домах микрорайона ПМК и водопроводных сетей (улицы Калинина, Литвинова).</a:t>
            </a:r>
            <a:br>
              <a:rPr lang="ru-RU" sz="1000" dirty="0">
                <a:solidFill>
                  <a:srgbClr val="000000"/>
                </a:solidFill>
                <a:latin typeface="Arial"/>
              </a:rPr>
            </a:br>
            <a:r>
              <a:rPr lang="ru-RU" sz="1000" dirty="0">
                <a:solidFill>
                  <a:srgbClr val="000000"/>
                </a:solidFill>
                <a:latin typeface="Arial"/>
              </a:rPr>
              <a:t>-  Одна из проблем  города – отсутствие единой системы ЖХХ,   – констатирует Людмила </a:t>
            </a:r>
            <a:r>
              <a:rPr lang="ru-RU" sz="1000" dirty="0" err="1">
                <a:solidFill>
                  <a:srgbClr val="000000"/>
                </a:solidFill>
                <a:latin typeface="Arial"/>
              </a:rPr>
              <a:t>Ганшкина</a:t>
            </a:r>
            <a:r>
              <a:rPr lang="ru-RU" sz="1000" dirty="0">
                <a:solidFill>
                  <a:srgbClr val="000000"/>
                </a:solidFill>
                <a:latin typeface="Arial"/>
              </a:rPr>
              <a:t>. – Мы рассчитываем в следующем году войти в крупные федеральные программы, чтобы привести в порядок муниципальный жилой фонд и расселить ветхие дома, но прежде предстоит еще большая организационная работа. Их положительных событий следует отметить скорое открытие новой бани и капитальный ремонт здания автостанции, который завершится непосредственно к празднику.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075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2348880"/>
            <a:ext cx="3352800" cy="4509120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Comic Sans MS"/>
              </a:rPr>
              <a:t>История </a:t>
            </a:r>
            <a:r>
              <a:rPr lang="ru-RU" b="1" i="1" dirty="0" err="1">
                <a:solidFill>
                  <a:srgbClr val="000000"/>
                </a:solidFill>
                <a:latin typeface="Comic Sans MS"/>
              </a:rPr>
              <a:t>Курловской</a:t>
            </a:r>
            <a:r>
              <a:rPr lang="ru-RU" b="1" i="1" dirty="0">
                <a:solidFill>
                  <a:srgbClr val="000000"/>
                </a:solidFill>
                <a:latin typeface="Comic Sans MS"/>
              </a:rPr>
              <a:t> средней школы №2, неразрывно связана с небольшим стекольным заводом, построенным С.А. Мальцевым в 1811 году в здешних, некогда дре­мучих местах, с поселением завод­ских рабочих под первоначальным названием </a:t>
            </a:r>
            <a:r>
              <a:rPr lang="ru-RU" b="1" i="1" dirty="0" err="1">
                <a:solidFill>
                  <a:srgbClr val="000000"/>
                </a:solidFill>
                <a:latin typeface="Comic Sans MS"/>
              </a:rPr>
              <a:t>Курлыво</a:t>
            </a:r>
            <a:r>
              <a:rPr lang="ru-RU" b="1" i="1" dirty="0">
                <a:solidFill>
                  <a:srgbClr val="000000"/>
                </a:solidFill>
                <a:latin typeface="Comic Sans MS"/>
              </a:rPr>
              <a:t>.</a:t>
            </a:r>
            <a:endParaRPr lang="ru-RU" dirty="0">
              <a:solidFill>
                <a:srgbClr val="000000"/>
              </a:solidFill>
              <a:latin typeface="Comic Sans Ms"/>
            </a:endParaRPr>
          </a:p>
          <a:p>
            <a:r>
              <a:rPr lang="ru-RU" b="1" i="1" dirty="0">
                <a:solidFill>
                  <a:srgbClr val="000000"/>
                </a:solidFill>
                <a:latin typeface="Comic Sans MS"/>
              </a:rPr>
              <a:t>В 1877 году школа, как и преж­де, и открытое при за­воде так называемое фабричное училище, были призваны по­ставлять заводу гра­мотных рабочих.</a:t>
            </a:r>
            <a:endParaRPr lang="ru-RU" dirty="0">
              <a:solidFill>
                <a:srgbClr val="000000"/>
              </a:solidFill>
              <a:latin typeface="Comic Sans Ms"/>
            </a:endParaRPr>
          </a:p>
          <a:p>
            <a:r>
              <a:rPr lang="ru-RU" b="1" i="1" dirty="0">
                <a:solidFill>
                  <a:srgbClr val="000000"/>
                </a:solidFill>
                <a:latin typeface="Comic Sans MS"/>
              </a:rPr>
              <a:t>Какой была школа на протяжении века? Ее история восста­навливается по со­хранившейся доку­ментации, по воспо­минаниям бывших учителей и учащихся, по сведениям Госу­дарственного архива Рязанской области.</a:t>
            </a:r>
            <a:endParaRPr lang="ru-RU" dirty="0">
              <a:solidFill>
                <a:srgbClr val="000000"/>
              </a:solidFill>
              <a:latin typeface="Comic Sans Ms"/>
            </a:endParaRPr>
          </a:p>
          <a:p>
            <a:r>
              <a:rPr lang="ru-RU" b="1" i="1" dirty="0">
                <a:solidFill>
                  <a:srgbClr val="000000"/>
                </a:solidFill>
                <a:latin typeface="Comic Sans MS"/>
              </a:rPr>
              <a:t>Бывшая ученица </a:t>
            </a:r>
            <a:r>
              <a:rPr lang="ru-RU" b="1" i="1" dirty="0" err="1">
                <a:solidFill>
                  <a:srgbClr val="000000"/>
                </a:solidFill>
                <a:latin typeface="Comic Sans MS"/>
              </a:rPr>
              <a:t>М.Г.Большакова</a:t>
            </a:r>
            <a:r>
              <a:rPr lang="ru-RU" b="1" i="1" dirty="0">
                <a:solidFill>
                  <a:srgbClr val="000000"/>
                </a:solidFill>
                <a:latin typeface="Comic Sans MS"/>
              </a:rPr>
              <a:t> вспоминает, что она пошла в 1-й класс в год от­крытия начальной школы — в 1904 году. Это был небольшой камен­ный домик, отсюда пошло назва­ние школы — каменная. В 1904 году в 1-й класс пришло 20 детей. Учил их Василий Иванович </a:t>
            </a:r>
            <a:r>
              <a:rPr lang="ru-RU" b="1" i="1" dirty="0" err="1">
                <a:solidFill>
                  <a:srgbClr val="000000"/>
                </a:solidFill>
                <a:latin typeface="Comic Sans MS"/>
              </a:rPr>
              <a:t>Мрежин</a:t>
            </a:r>
            <a:r>
              <a:rPr lang="ru-RU" b="1" i="1" dirty="0">
                <a:solidFill>
                  <a:srgbClr val="000000"/>
                </a:solidFill>
                <a:latin typeface="Comic Sans MS"/>
              </a:rPr>
              <a:t>.</a:t>
            </a:r>
            <a:endParaRPr lang="ru-RU" dirty="0">
              <a:solidFill>
                <a:srgbClr val="000000"/>
              </a:solidFill>
              <a:latin typeface="Comic Sans Ms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3352800" cy="1405872"/>
          </a:xfrm>
        </p:spPr>
        <p:txBody>
          <a:bodyPr/>
          <a:lstStyle/>
          <a:p>
            <a:r>
              <a:rPr lang="ru-RU" dirty="0" smtClean="0"/>
              <a:t>Школа 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511256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83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8904845">
            <a:off x="395536" y="2204864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rgbClr val="66FF66"/>
                </a:solidFill>
              </a:rPr>
              <a:t>Спасибо за внимание !</a:t>
            </a:r>
            <a:endParaRPr lang="ru-RU" dirty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90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</TotalTime>
  <Words>246</Words>
  <Application>Microsoft Office PowerPoint</Application>
  <PresentationFormat>Экран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 Малая родина – Курлово .</vt:lpstr>
      <vt:lpstr>Курлово </vt:lpstr>
      <vt:lpstr>Презентация PowerPoint</vt:lpstr>
      <vt:lpstr>Герб Курлова.</vt:lpstr>
      <vt:lpstr>Завод( Символ) .</vt:lpstr>
      <vt:lpstr>Школа № 2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Мая малая родина – Курлово .</dc:title>
  <dc:creator>Пользователь Windows</dc:creator>
  <cp:lastModifiedBy>Алексей</cp:lastModifiedBy>
  <cp:revision>12</cp:revision>
  <dcterms:created xsi:type="dcterms:W3CDTF">2014-04-09T10:48:27Z</dcterms:created>
  <dcterms:modified xsi:type="dcterms:W3CDTF">2014-09-10T17:39:04Z</dcterms:modified>
</cp:coreProperties>
</file>