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2" r:id="rId3"/>
    <p:sldId id="256" r:id="rId4"/>
    <p:sldId id="257" r:id="rId5"/>
    <p:sldId id="261" r:id="rId6"/>
    <p:sldId id="259" r:id="rId7"/>
    <p:sldId id="260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887299" y="620688"/>
            <a:ext cx="556395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К игумену земли русской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Сергию Радонежскому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</a:rPr>
              <a:t>в</a:t>
            </a:r>
            <a:endParaRPr lang="ru-RU" altLang="ru-RU" sz="3600" b="1" dirty="0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Троице-Сергиеву лавру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438400" y="152400"/>
            <a:ext cx="415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Духовное краеведение Подмосковья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043608" y="4347365"/>
            <a:ext cx="3558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Презентация к уроку № </a:t>
            </a:r>
            <a:r>
              <a:rPr lang="ru-RU" altLang="ru-RU" sz="2000" dirty="0" smtClean="0"/>
              <a:t>15, 16.</a:t>
            </a:r>
            <a:endParaRPr lang="ru-RU" altLang="ru-RU" sz="2000" dirty="0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876800" y="4922838"/>
            <a:ext cx="3538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Презентацию выполнила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Учитель географии и краеведения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МОУ СОШ № 11 г. Серпухова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Кириллина Н.В.</a:t>
            </a:r>
          </a:p>
        </p:txBody>
      </p:sp>
    </p:spTree>
    <p:extLst>
      <p:ext uri="{BB962C8B-B14F-4D97-AF65-F5344CB8AC3E}">
        <p14:creationId xmlns:p14="http://schemas.microsoft.com/office/powerpoint/2010/main" val="4341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я\Downloads\осад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91" y="370384"/>
            <a:ext cx="68294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4197" y="4666381"/>
            <a:ext cx="626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В. Верещагин. Осада Троице-Сергиевой лавры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625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ия\Downloads\осада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939"/>
            <a:ext cx="506306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аталия\Downloads\осада лавры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2675"/>
            <a:ext cx="4549243" cy="29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3461" y="620688"/>
            <a:ext cx="36358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Осада лавры продолжалась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октября 1608 года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января 1610 года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польско-литовскими войсками,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приглашенными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Лжедмитрием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70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ия\Downloads\осад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22057" cy="40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4941168"/>
            <a:ext cx="4797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С.Д. Милорадович. 1894 г. </a:t>
            </a:r>
          </a:p>
          <a:p>
            <a:pPr algn="ctr"/>
            <a:r>
              <a:rPr lang="ru-RU" sz="2400" dirty="0" smtClean="0"/>
              <a:t>Оборона Троице-Сергиевой лавры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907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ия\Downloads\лавра сверх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47" y="908720"/>
            <a:ext cx="58959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3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ия\Downloads\плпн лав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819150"/>
            <a:ext cx="65913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5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ия\Downloads\троицкая церков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0" y="980728"/>
            <a:ext cx="5290474" cy="39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9518" y="5229200"/>
            <a:ext cx="229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Троицкий собор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44326" y="565229"/>
            <a:ext cx="3004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Церковь </a:t>
            </a:r>
          </a:p>
          <a:p>
            <a:r>
              <a:rPr lang="ru-RU" sz="2400" dirty="0" smtClean="0"/>
              <a:t>Сергия Радонежского</a:t>
            </a:r>
            <a:endParaRPr lang="ru-RU" sz="2400" dirty="0"/>
          </a:p>
        </p:txBody>
      </p:sp>
      <p:pic>
        <p:nvPicPr>
          <p:cNvPr id="12293" name="Picture 5" descr="C:\Users\Наталия\Downloads\06572_20070513_072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76" y="1696420"/>
            <a:ext cx="3368075" cy="50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1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Наталия\Downloads\мо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524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646074"/>
            <a:ext cx="7069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Рака с мощами преподобного Сергия Радонежского </a:t>
            </a:r>
          </a:p>
          <a:p>
            <a:pPr algn="ctr"/>
            <a:r>
              <a:rPr lang="ru-RU" sz="2400" dirty="0" smtClean="0"/>
              <a:t>в Троицком соборе, </a:t>
            </a:r>
          </a:p>
          <a:p>
            <a:pPr algn="ctr"/>
            <a:r>
              <a:rPr lang="ru-RU" sz="2400" dirty="0"/>
              <a:t>в</a:t>
            </a:r>
            <a:r>
              <a:rPr lang="ru-RU" sz="2400" dirty="0" smtClean="0"/>
              <a:t>ыполненная русскими чеканщиками </a:t>
            </a:r>
          </a:p>
          <a:p>
            <a:pPr algn="ctr"/>
            <a:r>
              <a:rPr lang="ru-RU" sz="2400" dirty="0" smtClean="0"/>
              <a:t>по заказу Ивана Грозного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359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Наталия\Downloads\сера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9536"/>
            <a:ext cx="5538192" cy="490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2998" y="5589240"/>
            <a:ext cx="608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Никоновский</a:t>
            </a:r>
            <a:r>
              <a:rPr lang="ru-RU" sz="2400" dirty="0" smtClean="0"/>
              <a:t> придел и </a:t>
            </a:r>
            <a:r>
              <a:rPr lang="ru-RU" sz="2400" dirty="0" err="1" smtClean="0"/>
              <a:t>Серапионова</a:t>
            </a:r>
            <a:r>
              <a:rPr lang="ru-RU" sz="2400" dirty="0" smtClean="0"/>
              <a:t> палатка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659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кровища Троице-Сергиевой Лав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1245" y="4437112"/>
            <a:ext cx="9202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Михеевская церковь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построен в 1734 г. над гробом ученика и келейника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преподобного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Сергия Радонежского,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у северо-западного входа 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Трапезный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храм. Престол церкви освящен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 явления Божией Матери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преподобному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Сергию, свидетелем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преподобный Михей.</a:t>
            </a:r>
          </a:p>
        </p:txBody>
      </p:sp>
      <p:pic>
        <p:nvPicPr>
          <p:cNvPr id="1028" name="Picture 4" descr="http://pronskoechram.ucoz.ru/_si/0/42520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23" y="224644"/>
            <a:ext cx="3199996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7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ия\Downloads\памя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64496" cy="5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340768"/>
            <a:ext cx="4518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Памятник Сергию Радонежскому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 Радонеже Московской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171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таша\Духовное краеведение Подмосковья\схема жд направл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9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1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Наташа\Духовное краеведение Подмосковья\Новая папка\лав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8619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30120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Свято-Тро́ицкая</a:t>
            </a:r>
            <a:r>
              <a:rPr lang="ru-RU" sz="2000" b="1" dirty="0"/>
              <a:t> </a:t>
            </a:r>
            <a:r>
              <a:rPr lang="ru-RU" sz="2000" b="1" dirty="0" err="1"/>
              <a:t>Се́ргиева</a:t>
            </a:r>
            <a:r>
              <a:rPr lang="ru-RU" sz="2000" b="1" dirty="0"/>
              <a:t> </a:t>
            </a:r>
            <a:r>
              <a:rPr lang="ru-RU" sz="2000" b="1" dirty="0" err="1"/>
              <a:t>Ла́вра</a:t>
            </a:r>
            <a:r>
              <a:rPr lang="ru-RU" sz="2000" dirty="0"/>
              <a:t> — </a:t>
            </a:r>
            <a:r>
              <a:rPr lang="ru-RU" sz="2000" dirty="0" smtClean="0"/>
              <a:t>крупнейший православный</a:t>
            </a:r>
            <a:r>
              <a:rPr lang="ru-RU" sz="2000" dirty="0"/>
              <a:t> мужской </a:t>
            </a:r>
            <a:endParaRPr lang="ru-RU" sz="2000" dirty="0" smtClean="0"/>
          </a:p>
          <a:p>
            <a:pPr algn="ctr"/>
            <a:r>
              <a:rPr lang="ru-RU" sz="2000" dirty="0" err="1" smtClean="0"/>
              <a:t>ставропигиальный</a:t>
            </a:r>
            <a:r>
              <a:rPr lang="ru-RU" sz="2000" dirty="0"/>
              <a:t> монастырь </a:t>
            </a:r>
            <a:r>
              <a:rPr lang="ru-RU" sz="2000" dirty="0" smtClean="0"/>
              <a:t>России, расположенный </a:t>
            </a:r>
            <a:r>
              <a:rPr lang="ru-RU" sz="2000" dirty="0"/>
              <a:t>в центре города </a:t>
            </a:r>
            <a:endParaRPr lang="ru-RU" sz="2000" dirty="0" smtClean="0"/>
          </a:p>
          <a:p>
            <a:pPr algn="ctr"/>
            <a:r>
              <a:rPr lang="ru-RU" sz="2000" dirty="0" smtClean="0"/>
              <a:t>Сергиев </a:t>
            </a:r>
            <a:r>
              <a:rPr lang="ru-RU" sz="2000" dirty="0"/>
              <a:t>Посад  </a:t>
            </a:r>
            <a:r>
              <a:rPr lang="ru-RU" sz="2000" dirty="0" smtClean="0"/>
              <a:t>Московской </a:t>
            </a:r>
            <a:r>
              <a:rPr lang="ru-RU" sz="2000" dirty="0"/>
              <a:t>области, на реке </a:t>
            </a:r>
            <a:r>
              <a:rPr lang="ru-RU" sz="2000" dirty="0" err="1"/>
              <a:t>Кончуре</a:t>
            </a:r>
            <a:r>
              <a:rPr lang="ru-RU" sz="2000" dirty="0"/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131578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031" y="332656"/>
            <a:ext cx="82541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/>
              <a:t>Ставропи́гия</a:t>
            </a:r>
            <a:r>
              <a:rPr lang="ru-RU" sz="2000" dirty="0"/>
              <a:t> (</a:t>
            </a:r>
            <a:r>
              <a:rPr lang="ru-RU" sz="2000" dirty="0" err="1"/>
              <a:t>греч</a:t>
            </a:r>
            <a:r>
              <a:rPr lang="ru-RU" sz="2000" dirty="0" err="1" smtClean="0"/>
              <a:t>.«водружение</a:t>
            </a:r>
            <a:r>
              <a:rPr lang="ru-RU" sz="2000" dirty="0" smtClean="0"/>
              <a:t> </a:t>
            </a:r>
            <a:r>
              <a:rPr lang="ru-RU" sz="2000" dirty="0"/>
              <a:t>креста») — </a:t>
            </a:r>
            <a:endParaRPr lang="ru-RU" sz="2000" dirty="0" smtClean="0"/>
          </a:p>
          <a:p>
            <a:pPr algn="ctr"/>
            <a:r>
              <a:rPr lang="ru-RU" sz="2000" dirty="0" smtClean="0"/>
              <a:t>статус</a:t>
            </a:r>
            <a:r>
              <a:rPr lang="ru-RU" sz="2000" dirty="0"/>
              <a:t>, присваиваемый православным </a:t>
            </a:r>
            <a:r>
              <a:rPr lang="ru-RU" sz="2000" dirty="0" smtClean="0"/>
              <a:t>монастырям,</a:t>
            </a:r>
            <a:r>
              <a:rPr lang="ru-RU" sz="2000" dirty="0"/>
              <a:t> лаврам и братствам, </a:t>
            </a:r>
            <a:endParaRPr lang="ru-RU" sz="2000" dirty="0" smtClean="0"/>
          </a:p>
          <a:p>
            <a:pPr algn="ctr"/>
            <a:r>
              <a:rPr lang="ru-RU" sz="2000" dirty="0" smtClean="0"/>
              <a:t>а </a:t>
            </a:r>
            <a:r>
              <a:rPr lang="ru-RU" sz="2000" dirty="0"/>
              <a:t>также соборам и духовным школам, </a:t>
            </a:r>
            <a:endParaRPr lang="ru-RU" sz="2000" dirty="0" smtClean="0"/>
          </a:p>
          <a:p>
            <a:pPr algn="ctr"/>
            <a:r>
              <a:rPr lang="ru-RU" sz="2000" dirty="0" smtClean="0"/>
              <a:t>делающий </a:t>
            </a:r>
            <a:r>
              <a:rPr lang="ru-RU" sz="2000" dirty="0"/>
              <a:t>их независимыми от местной епархиальной </a:t>
            </a:r>
            <a:endParaRPr lang="ru-RU" sz="2000" dirty="0" smtClean="0"/>
          </a:p>
          <a:p>
            <a:pPr algn="ctr"/>
            <a:r>
              <a:rPr lang="ru-RU" sz="2000" dirty="0" smtClean="0"/>
              <a:t>власти </a:t>
            </a:r>
            <a:r>
              <a:rPr lang="ru-RU" sz="2000" dirty="0"/>
              <a:t>и подчинёнными </a:t>
            </a:r>
            <a:r>
              <a:rPr lang="ru-RU" sz="2000" dirty="0" smtClean="0"/>
              <a:t>непосредственно</a:t>
            </a:r>
          </a:p>
          <a:p>
            <a:pPr algn="ctr"/>
            <a:r>
              <a:rPr lang="ru-RU" sz="2000" dirty="0" smtClean="0"/>
              <a:t>патриарху</a:t>
            </a:r>
            <a:r>
              <a:rPr lang="ru-RU" sz="2000" dirty="0"/>
              <a:t> или синоду. Буквальный перевод 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водружение креста» указывает на то, что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 err="1"/>
              <a:t>ставропигиальных</a:t>
            </a:r>
            <a:r>
              <a:rPr lang="ru-RU" sz="2000" dirty="0"/>
              <a:t> монастырях крест </a:t>
            </a:r>
            <a:endParaRPr lang="ru-RU" sz="2000" dirty="0" smtClean="0"/>
          </a:p>
          <a:p>
            <a:pPr algn="ctr"/>
            <a:r>
              <a:rPr lang="ru-RU" sz="2000" dirty="0"/>
              <a:t>в</a:t>
            </a:r>
            <a:r>
              <a:rPr lang="ru-RU" sz="2000" dirty="0" smtClean="0"/>
              <a:t>одружался патриархами</a:t>
            </a:r>
            <a:r>
              <a:rPr lang="ru-RU" sz="2000" dirty="0"/>
              <a:t> собственноручно.</a:t>
            </a:r>
          </a:p>
        </p:txBody>
      </p:sp>
      <p:pic>
        <p:nvPicPr>
          <p:cNvPr id="1026" name="Picture 2" descr="C:\Users\Наталия\Downloads\0920kres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80" y="3356992"/>
            <a:ext cx="4513684" cy="32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55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ия\Downloads\юн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000"/>
            <a:ext cx="56769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8420" y="1268760"/>
            <a:ext cx="3218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М.В. Нестеров.</a:t>
            </a:r>
          </a:p>
          <a:p>
            <a:r>
              <a:rPr lang="ru-RU" sz="2400" dirty="0" smtClean="0"/>
              <a:t>Юность Преподобного </a:t>
            </a:r>
          </a:p>
          <a:p>
            <a:pPr algn="ctr"/>
            <a:r>
              <a:rPr lang="ru-RU" sz="2400" dirty="0" smtClean="0"/>
              <a:t>Сергия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79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ия\Downloads\создание лав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7" y="620688"/>
            <a:ext cx="7620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5842340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Основание лавры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255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ия\Downloads\строительст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5245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1988839"/>
            <a:ext cx="3004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М.В. Нестеров</a:t>
            </a:r>
          </a:p>
          <a:p>
            <a:r>
              <a:rPr lang="ru-RU" sz="2400" dirty="0" smtClean="0"/>
              <a:t>Труды Преподобного</a:t>
            </a:r>
          </a:p>
          <a:p>
            <a:r>
              <a:rPr lang="ru-RU" sz="2400" dirty="0" smtClean="0"/>
              <a:t>Сергия Радонежского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614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ия\Downloads\древняя лав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56" y="692696"/>
            <a:ext cx="6381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661247"/>
            <a:ext cx="503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Лисснер</a:t>
            </a:r>
            <a:r>
              <a:rPr lang="ru-RU" sz="2400" dirty="0" smtClean="0"/>
              <a:t> Э.Э. Троице-Сергиева лавра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058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ия\Downloads\сергий благославляет дмит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08" y="548679"/>
            <a:ext cx="6073270" cy="45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589240"/>
            <a:ext cx="6224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Икона. Сергий Радонежский благословляет</a:t>
            </a:r>
          </a:p>
          <a:p>
            <a:pPr algn="ctr"/>
            <a:r>
              <a:rPr lang="ru-RU" sz="2400" dirty="0" smtClean="0"/>
              <a:t>Дмитрия Донского перед Куликовской битвой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2406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185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13</cp:revision>
  <dcterms:created xsi:type="dcterms:W3CDTF">2013-12-09T16:36:21Z</dcterms:created>
  <dcterms:modified xsi:type="dcterms:W3CDTF">2014-08-01T13:04:50Z</dcterms:modified>
</cp:coreProperties>
</file>