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60" r:id="rId5"/>
    <p:sldId id="268" r:id="rId6"/>
    <p:sldId id="259" r:id="rId7"/>
    <p:sldId id="261" r:id="rId8"/>
    <p:sldId id="270" r:id="rId9"/>
    <p:sldId id="262" r:id="rId10"/>
    <p:sldId id="265" r:id="rId11"/>
    <p:sldId id="263" r:id="rId12"/>
    <p:sldId id="266" r:id="rId13"/>
    <p:sldId id="264" r:id="rId14"/>
    <p:sldId id="269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2079835" y="1086569"/>
            <a:ext cx="5491248" cy="22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</a:rPr>
              <a:t>Древнерусский монастырь –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</a:rPr>
              <a:t>ц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</a:rPr>
              <a:t>ентр христианской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</a:rPr>
              <a:t>православной культуры</a:t>
            </a:r>
            <a:endParaRPr lang="ru-RU" alt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438400" y="152400"/>
            <a:ext cx="415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/>
              <a:t>Духовное краеведение Подмосковья</a:t>
            </a: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1122363" y="4722813"/>
            <a:ext cx="30454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Презентация к уроку № </a:t>
            </a:r>
            <a:r>
              <a:rPr lang="ru-RU" altLang="ru-RU" sz="2000" dirty="0" smtClean="0"/>
              <a:t>5.</a:t>
            </a:r>
            <a:endParaRPr lang="ru-RU" altLang="ru-RU" sz="2000" dirty="0"/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4876800" y="4922838"/>
            <a:ext cx="3538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Презентацию выполнила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Учитель географии и краеведения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МОУ СОШ № 11 г. Серпухова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Кириллина Н.В.</a:t>
            </a:r>
          </a:p>
        </p:txBody>
      </p:sp>
    </p:spTree>
    <p:extLst>
      <p:ext uri="{BB962C8B-B14F-4D97-AF65-F5344CB8AC3E}">
        <p14:creationId xmlns:p14="http://schemas.microsoft.com/office/powerpoint/2010/main" val="38432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72978"/>
            <a:ext cx="8346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старину монастыри называли «сторожами». Они окружались высокими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тенами и во время нападения врагов превращались в крепости.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gaes.3dn.ru/lavr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66067"/>
            <a:ext cx="7450938" cy="510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6165304"/>
            <a:ext cx="252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Троице-Сергиева лавра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614" y="116632"/>
            <a:ext cx="80982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 главными воротами, ведущими в монастырь, часто возводили храм.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назывался надвратным. Храмов могло быть построено несколько.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центре всегда  возводили главный храм  – собор.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Наталия\Pictures\план мона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32" y="1132295"/>
            <a:ext cx="7577717" cy="560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6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703" y="188640"/>
            <a:ext cx="88569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небольшое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жилище для монахов-отшельников, устраивающееся в отдалении от основных построек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православных монастырей.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Монахи живущие в скиту, принимают дополнительные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обеты (например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строгого поста, усиленной молитвы, затворничества и т. п.). Скит обычно закрыт для посещения посторонними лицами.</a:t>
            </a:r>
          </a:p>
        </p:txBody>
      </p:sp>
      <p:pic>
        <p:nvPicPr>
          <p:cNvPr id="9218" name="Picture 2" descr="http://www.pravmir.ru/wp-content/uploads/2011/06/serafimo-znamenskiiy_sk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07614"/>
            <a:ext cx="48768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6142" y="6021288"/>
            <a:ext cx="300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Серафимо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-Знаменский скит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359" y="1772816"/>
            <a:ext cx="3690562" cy="409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6021288"/>
            <a:ext cx="1354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Волков Е.Е.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Скит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9019"/>
            <a:ext cx="901650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Большинство монастырей расположено в красивых местах. Духовный человек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меет ценить красоту окружающей природы. «Всякое дыхание да славит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Господа». Это слова святого пророка царя Давида из псалма – священной песни.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Пророк Давид написал много псалмов. Из них составлена книга «Псалтирь».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Прежде чем основать монастырь, подвижники ждали благословения Господа.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Он указывал это место. Найденное место должно было быть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«зело красно» – очень красиво. Строительство начиналось всегда с совместной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(соборной) молитвы.</a:t>
            </a:r>
          </a:p>
        </p:txBody>
      </p:sp>
      <p:pic>
        <p:nvPicPr>
          <p:cNvPr id="8194" name="Picture 2" descr="http://www.pravoslavie.ru/gallery/images/76/15710.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83908"/>
            <a:ext cx="5256584" cy="42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3" y="2852936"/>
            <a:ext cx="395281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В потемневших лучах горизонта</a:t>
            </a:r>
          </a:p>
          <a:p>
            <a:r>
              <a:rPr lang="ru-RU" sz="2000" i="1" dirty="0" smtClean="0"/>
              <a:t>Я смотрел на окрестности те, </a:t>
            </a:r>
          </a:p>
          <a:p>
            <a:r>
              <a:rPr lang="ru-RU" sz="2000" i="1" dirty="0" smtClean="0"/>
              <a:t>Где узрела душа </a:t>
            </a:r>
            <a:r>
              <a:rPr lang="ru-RU" sz="2000" i="1" dirty="0" err="1" smtClean="0"/>
              <a:t>Ферапонта</a:t>
            </a:r>
            <a:endParaRPr lang="ru-RU" sz="2000" i="1" dirty="0" smtClean="0"/>
          </a:p>
          <a:p>
            <a:r>
              <a:rPr lang="ru-RU" sz="2000" i="1" dirty="0" smtClean="0"/>
              <a:t>Что-то Божье в земной красоте.</a:t>
            </a:r>
          </a:p>
          <a:p>
            <a:r>
              <a:rPr lang="ru-RU" sz="2000" i="1" dirty="0" smtClean="0"/>
              <a:t>И однажды возникло из грёзы,</a:t>
            </a:r>
          </a:p>
          <a:p>
            <a:r>
              <a:rPr lang="ru-RU" sz="2000" i="1" dirty="0" smtClean="0"/>
              <a:t>Из молящейся этой души, </a:t>
            </a:r>
          </a:p>
          <a:p>
            <a:r>
              <a:rPr lang="ru-RU" sz="2000" i="1" dirty="0" smtClean="0"/>
              <a:t>Как трава, как вода, как берёзы</a:t>
            </a:r>
          </a:p>
          <a:p>
            <a:r>
              <a:rPr lang="ru-RU" sz="2000" i="1" dirty="0" smtClean="0"/>
              <a:t>Диво-дивное в русской глуши.</a:t>
            </a:r>
          </a:p>
          <a:p>
            <a:endParaRPr lang="ru-RU" sz="2000" dirty="0"/>
          </a:p>
          <a:p>
            <a:r>
              <a:rPr lang="ru-RU" sz="2000" dirty="0" smtClean="0"/>
              <a:t>                                     Н. Рубцов.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83664" y="6032865"/>
            <a:ext cx="2686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Ферапонтов монастырь.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Вологодская область.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53" y="332656"/>
            <a:ext cx="868648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Свои названия монастыри получили: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имени монаха, их основавшего  (Тихонова 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стынь) 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названию местности 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Спасо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-Бородинский монастырь, Высоцкий)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имени христианского святого  и названию местности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Саввино-Сторожевский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монастырь – святой Савва основал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монастырь на р. Сторожке. Борисоглебский Дмитровский монастырь (в честь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Святых Бориса и Глеба).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85307"/>
            <a:ext cx="5616624" cy="412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159" y="2924944"/>
            <a:ext cx="26973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В Московской области </a:t>
            </a:r>
          </a:p>
          <a:p>
            <a:pPr algn="ctr"/>
            <a:r>
              <a:rPr lang="ru-RU" sz="2000" dirty="0"/>
              <a:t>н</a:t>
            </a:r>
            <a:r>
              <a:rPr lang="ru-RU" sz="2000" dirty="0" smtClean="0"/>
              <a:t>асчитывается </a:t>
            </a:r>
          </a:p>
          <a:p>
            <a:pPr algn="ctr"/>
            <a:r>
              <a:rPr lang="ru-RU" sz="2000" dirty="0" smtClean="0"/>
              <a:t>58 монастырей.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1351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Вариант 1</a:t>
            </a:r>
          </a:p>
          <a:p>
            <a:pPr marL="342900" indent="-342900">
              <a:buAutoNum type="arabicPeriod"/>
            </a:pPr>
            <a:r>
              <a:rPr lang="ru-RU" sz="2200" dirty="0" smtClean="0"/>
              <a:t>Какие основные христианские добродетели отражает христианская православная культура?</a:t>
            </a:r>
          </a:p>
          <a:p>
            <a:pPr marL="342900" indent="-342900">
              <a:buAutoNum type="arabicPeriod"/>
            </a:pPr>
            <a:r>
              <a:rPr lang="ru-RU" sz="2200" dirty="0" smtClean="0"/>
              <a:t>Какие обязательства берёт на себя человек, принимая  Пострижение, какие обеты даёт?</a:t>
            </a:r>
            <a:endParaRPr lang="ru-RU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856638"/>
            <a:ext cx="88530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Вариант 2</a:t>
            </a:r>
          </a:p>
          <a:p>
            <a:pPr marL="342900" indent="-342900">
              <a:buAutoNum type="arabicPeriod"/>
            </a:pPr>
            <a:r>
              <a:rPr lang="ru-RU" sz="2200" dirty="0" smtClean="0"/>
              <a:t>Какие правила должен выполнять христианин для спасения </a:t>
            </a:r>
          </a:p>
          <a:p>
            <a:r>
              <a:rPr lang="ru-RU" sz="2200" dirty="0" smtClean="0"/>
              <a:t>своей души?</a:t>
            </a:r>
          </a:p>
          <a:p>
            <a:r>
              <a:rPr lang="ru-RU" sz="2200" dirty="0" smtClean="0"/>
              <a:t>2. Что в монастырях называют послушанием?</a:t>
            </a: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0608" y="3333966"/>
            <a:ext cx="912339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Вариант  3</a:t>
            </a:r>
          </a:p>
          <a:p>
            <a:pPr marL="342900" indent="-342900">
              <a:buAutoNum type="arabicPeriod"/>
            </a:pPr>
            <a:r>
              <a:rPr lang="ru-RU" sz="2200" dirty="0" smtClean="0"/>
              <a:t>Чем является монастырь для православного христианина? </a:t>
            </a:r>
          </a:p>
          <a:p>
            <a:r>
              <a:rPr lang="ru-RU" sz="2200" dirty="0" smtClean="0"/>
              <a:t>Почему монастыри  расположены в красивых местах?</a:t>
            </a:r>
          </a:p>
          <a:p>
            <a:r>
              <a:rPr lang="ru-RU" sz="2200" dirty="0" smtClean="0"/>
              <a:t>2. Назовите имена монахов, оставивших  свой след в истории</a:t>
            </a:r>
          </a:p>
          <a:p>
            <a:r>
              <a:rPr lang="ru-RU" sz="2200" dirty="0" smtClean="0"/>
              <a:t> нашей страны.</a:t>
            </a:r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5180625"/>
            <a:ext cx="88530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Вариант 4</a:t>
            </a:r>
          </a:p>
          <a:p>
            <a:pPr marL="342900" indent="-342900">
              <a:buAutoNum type="arabicPeriod"/>
            </a:pPr>
            <a:r>
              <a:rPr lang="ru-RU" sz="2200" dirty="0" smtClean="0"/>
              <a:t>Как устроены монастыри? Какую роль выполняли монастыри в</a:t>
            </a:r>
          </a:p>
          <a:p>
            <a:r>
              <a:rPr lang="ru-RU" sz="2200" dirty="0" smtClean="0"/>
              <a:t> древности?</a:t>
            </a:r>
          </a:p>
          <a:p>
            <a:r>
              <a:rPr lang="ru-RU" sz="2200" dirty="0" smtClean="0"/>
              <a:t>2. Какие подмосковные монастыри вам известны?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6141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196" y="2492896"/>
            <a:ext cx="84902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Х</a:t>
            </a:r>
            <a:r>
              <a:rPr lang="ru-RU" sz="2400" b="1" dirty="0" smtClean="0"/>
              <a:t>ристианские добродетели: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Вера (в Бога)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Надежда (на Бога)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Любовь (к Богу и ближним)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Умеренность (</a:t>
            </a:r>
            <a:r>
              <a:rPr lang="ru-RU" sz="2400" dirty="0" err="1" smtClean="0"/>
              <a:t>нежадность</a:t>
            </a:r>
            <a:r>
              <a:rPr lang="ru-RU" sz="24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Целомудрие ( чистота и целостность человеческой личности)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4969" y="260648"/>
            <a:ext cx="89387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Для спасения своей души для жизни с Богом христиане стараются </a:t>
            </a:r>
          </a:p>
          <a:p>
            <a:r>
              <a:rPr lang="ru-RU" sz="2400" b="1" dirty="0" smtClean="0"/>
              <a:t>не нарушать заповеди Божии </a:t>
            </a:r>
            <a:r>
              <a:rPr lang="ru-RU" sz="2400" dirty="0" smtClean="0"/>
              <a:t>(не совершать греха), учатся </a:t>
            </a:r>
          </a:p>
          <a:p>
            <a:r>
              <a:rPr lang="ru-RU" sz="2400" b="1" dirty="0" smtClean="0"/>
              <a:t>преодолевать свои страсти </a:t>
            </a:r>
            <a:r>
              <a:rPr lang="ru-RU" sz="2400" dirty="0" smtClean="0"/>
              <a:t>( недобрые пожелания) и  </a:t>
            </a:r>
          </a:p>
          <a:p>
            <a:r>
              <a:rPr lang="ru-RU" sz="2400" dirty="0" smtClean="0"/>
              <a:t>стараются </a:t>
            </a:r>
            <a:r>
              <a:rPr lang="ru-RU" sz="2400" b="1" dirty="0" smtClean="0"/>
              <a:t>приобрести добродетели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114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687823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Общий</a:t>
            </a:r>
            <a:r>
              <a:rPr lang="ru-RU" sz="2000" dirty="0" smtClean="0"/>
              <a:t> </a:t>
            </a:r>
            <a:r>
              <a:rPr lang="ru-RU" sz="2000" b="1" dirty="0" smtClean="0"/>
              <a:t>для всех христиан </a:t>
            </a:r>
            <a:r>
              <a:rPr lang="ru-RU" sz="2000" dirty="0" smtClean="0"/>
              <a:t>путь добродетельной жизни  - это </a:t>
            </a:r>
          </a:p>
          <a:p>
            <a:r>
              <a:rPr lang="ru-RU" sz="2000" dirty="0" smtClean="0"/>
              <a:t>Служение Богу, что означает: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Быть милосердным к людям;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Быть приветливым;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Быть чутким;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Быть сострадательным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420888"/>
            <a:ext cx="45365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Путь совершенного </a:t>
            </a:r>
            <a:r>
              <a:rPr lang="ru-RU" sz="2000" dirty="0" smtClean="0"/>
              <a:t>следования всем заповедям Христа – это </a:t>
            </a:r>
            <a:r>
              <a:rPr lang="ru-RU" sz="2000" dirty="0" err="1" smtClean="0"/>
              <a:t>мон</a:t>
            </a:r>
            <a:r>
              <a:rPr lang="ru-RU" sz="2000" dirty="0" err="1" smtClean="0">
                <a:cs typeface="Calibri"/>
              </a:rPr>
              <a:t>а̒</a:t>
            </a:r>
            <a:r>
              <a:rPr lang="ru-RU" sz="2000" dirty="0" err="1" smtClean="0"/>
              <a:t>шеский</a:t>
            </a:r>
            <a:r>
              <a:rPr lang="ru-RU" sz="2000" dirty="0" smtClean="0"/>
              <a:t> путь.</a:t>
            </a:r>
          </a:p>
          <a:p>
            <a:r>
              <a:rPr lang="ru-RU" sz="2000" b="1" dirty="0" err="1" smtClean="0"/>
              <a:t>Мона</a:t>
            </a:r>
            <a:r>
              <a:rPr lang="ru-RU" sz="2000" b="1" dirty="0" err="1" smtClean="0">
                <a:cs typeface="Calibri"/>
              </a:rPr>
              <a:t>̒</a:t>
            </a:r>
            <a:r>
              <a:rPr lang="ru-RU" sz="2000" b="1" dirty="0" err="1" smtClean="0"/>
              <a:t>х</a:t>
            </a:r>
            <a:r>
              <a:rPr lang="ru-RU" sz="2000" b="1" dirty="0" smtClean="0"/>
              <a:t> </a:t>
            </a:r>
            <a:r>
              <a:rPr lang="ru-RU" sz="2000" dirty="0" smtClean="0"/>
              <a:t>– (греч.) – живущий в одиночестве.</a:t>
            </a:r>
          </a:p>
          <a:p>
            <a:r>
              <a:rPr lang="el-GR" sz="2000" b="1" dirty="0" smtClean="0">
                <a:cs typeface="Calibri"/>
              </a:rPr>
              <a:t>Ѝ</a:t>
            </a:r>
            <a:r>
              <a:rPr lang="ru-RU" sz="2000" b="1" dirty="0" smtClean="0"/>
              <a:t>нок </a:t>
            </a:r>
            <a:r>
              <a:rPr lang="ru-RU" sz="2000" dirty="0" smtClean="0"/>
              <a:t>– (русск.) –иной, не похожий на других.</a:t>
            </a:r>
          </a:p>
          <a:p>
            <a:r>
              <a:rPr lang="ru-RU" sz="2000" dirty="0" smtClean="0"/>
              <a:t>Христианский монах (инок) – это человек, для которого служение Богу является главной задачей жизни.</a:t>
            </a:r>
            <a:endParaRPr lang="ru-RU" sz="2000" dirty="0"/>
          </a:p>
        </p:txBody>
      </p:sp>
      <p:pic>
        <p:nvPicPr>
          <p:cNvPr id="2052" name="Picture 4" descr="http://pkr.orthgymn.ru/textbook/pic/pic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2"/>
            <a:ext cx="3104753" cy="613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1083" y="6093296"/>
            <a:ext cx="3709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Преподобный Нестор Летописец.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Икона.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1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51" y="116632"/>
            <a:ext cx="861421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Основным действием посвящения в монашество является Пострижение.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время этого обряда человек принимал особый порядок жизни, строгий,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граничивающий во всём образ поведения. Монашеский путь предполагает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целомудрие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(безбрачие),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нестяжание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(добровольный отказ от земного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богатства),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послушание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(жизнь по уставу Монастырской жизни).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Принятие монашества настолько изменяло жизнь человека, что  он получал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новое имя. Происходило второе рождение человека.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svt-vasiliy.if.ua/images/stories/postrig_16_originalx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75" y="2391166"/>
            <a:ext cx="7099770" cy="432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Подъем </a:t>
            </a:r>
            <a:r>
              <a:rPr lang="ru-RU" sz="2000" dirty="0"/>
              <a:t>– в 5-6 часов утра, за которым следует утреннее молитвенное правило в храме, нередко с присоединением литургии.</a:t>
            </a:r>
          </a:p>
          <a:p>
            <a:r>
              <a:rPr lang="ru-RU" sz="2000" dirty="0"/>
              <a:t>Трапеза бывает три, в некоторых монастырях два раза в день.</a:t>
            </a:r>
          </a:p>
          <a:p>
            <a:r>
              <a:rPr lang="ru-RU" sz="2000" dirty="0"/>
              <a:t>Вечернее богослужение в храме начинается в 17-18 часов. </a:t>
            </a:r>
            <a:endParaRPr lang="ru-RU" sz="2000" dirty="0" smtClean="0"/>
          </a:p>
          <a:p>
            <a:r>
              <a:rPr lang="ru-RU" sz="2000" dirty="0" smtClean="0"/>
              <a:t>Отход </a:t>
            </a:r>
            <a:r>
              <a:rPr lang="ru-RU" sz="2000" dirty="0"/>
              <a:t>ко сну бывает обычно в 23 часа. Остальное время занято послушаниями, кратковременным отдыхом, келейной молитвой, личными делами.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5731" y="132601"/>
            <a:ext cx="3772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Распорядок жизни в монастыре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1261" y="2845106"/>
            <a:ext cx="8975086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Труд в монастыре</a:t>
            </a:r>
          </a:p>
          <a:p>
            <a:r>
              <a:rPr lang="ru-RU" sz="2000" dirty="0"/>
              <a:t>В каждом монастыре есть монастырское хозяйство. Это трапезная, гостиница, </a:t>
            </a:r>
            <a:endParaRPr lang="ru-RU" sz="2000" dirty="0" smtClean="0"/>
          </a:p>
          <a:p>
            <a:r>
              <a:rPr lang="ru-RU" sz="2000" dirty="0" smtClean="0"/>
              <a:t>склады, огород</a:t>
            </a:r>
            <a:r>
              <a:rPr lang="ru-RU" sz="2000" dirty="0"/>
              <a:t>, скотный двор, водопровод, </a:t>
            </a:r>
            <a:r>
              <a:rPr lang="ru-RU" sz="2000" dirty="0" smtClean="0"/>
              <a:t>отопление</a:t>
            </a:r>
            <a:r>
              <a:rPr lang="ru-RU" sz="2000" dirty="0"/>
              <a:t>, электрохозяйство, </a:t>
            </a:r>
            <a:endParaRPr lang="ru-RU" sz="2000" dirty="0" smtClean="0"/>
          </a:p>
          <a:p>
            <a:r>
              <a:rPr lang="ru-RU" sz="2000" dirty="0" smtClean="0"/>
              <a:t>транспорт</a:t>
            </a:r>
            <a:r>
              <a:rPr lang="ru-RU" sz="2000" dirty="0"/>
              <a:t>, </a:t>
            </a:r>
            <a:r>
              <a:rPr lang="ru-RU" sz="2000" dirty="0" smtClean="0"/>
              <a:t>бухгалтерия</a:t>
            </a:r>
            <a:r>
              <a:rPr lang="ru-RU" sz="2000" dirty="0"/>
              <a:t>, стройка. </a:t>
            </a:r>
            <a:r>
              <a:rPr lang="ru-RU" sz="2000" dirty="0" smtClean="0"/>
              <a:t>Территория </a:t>
            </a:r>
            <a:r>
              <a:rPr lang="ru-RU" sz="2000" dirty="0"/>
              <a:t>монастыря, храмы </a:t>
            </a:r>
            <a:r>
              <a:rPr lang="ru-RU" sz="2000" dirty="0" smtClean="0"/>
              <a:t>нуждаются </a:t>
            </a:r>
            <a:r>
              <a:rPr lang="ru-RU" sz="2000" dirty="0"/>
              <a:t>в </a:t>
            </a:r>
            <a:endParaRPr lang="ru-RU" sz="2000" dirty="0" smtClean="0"/>
          </a:p>
          <a:p>
            <a:r>
              <a:rPr lang="ru-RU" sz="2000" dirty="0" smtClean="0"/>
              <a:t>постоянной уборке. Кто-то </a:t>
            </a:r>
            <a:r>
              <a:rPr lang="ru-RU" sz="2000" dirty="0"/>
              <a:t>должен дежурить, </a:t>
            </a:r>
            <a:r>
              <a:rPr lang="ru-RU" sz="2000" dirty="0" smtClean="0"/>
              <a:t>охранять</a:t>
            </a:r>
            <a:r>
              <a:rPr lang="ru-RU" sz="2000" dirty="0"/>
              <a:t>, </a:t>
            </a:r>
            <a:r>
              <a:rPr lang="ru-RU" sz="2000" dirty="0" smtClean="0"/>
              <a:t>встречать </a:t>
            </a:r>
            <a:r>
              <a:rPr lang="ru-RU" sz="2000" dirty="0"/>
              <a:t>гостей. </a:t>
            </a:r>
            <a:endParaRPr lang="ru-RU" sz="2000" dirty="0" smtClean="0"/>
          </a:p>
          <a:p>
            <a:r>
              <a:rPr lang="ru-RU" sz="2000" dirty="0" smtClean="0"/>
              <a:t>Поэтому </a:t>
            </a:r>
            <a:r>
              <a:rPr lang="ru-RU" sz="2000" dirty="0"/>
              <a:t>насельникам, кроме молитвы и богослужения, приходится трудиться, </a:t>
            </a:r>
            <a:r>
              <a:rPr lang="ru-RU" sz="2000" dirty="0" smtClean="0"/>
              <a:t>а</a:t>
            </a:r>
          </a:p>
          <a:p>
            <a:r>
              <a:rPr lang="ru-RU" sz="2000" dirty="0" smtClean="0"/>
              <a:t>при </a:t>
            </a:r>
            <a:r>
              <a:rPr lang="ru-RU" sz="2000" dirty="0"/>
              <a:t>нехватке людей – много трудиться.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0896" y="5157192"/>
            <a:ext cx="83615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Различные работы в монастырском хозяйстве </a:t>
            </a:r>
            <a:r>
              <a:rPr lang="ru-RU" sz="2000" dirty="0"/>
              <a:t>называют </a:t>
            </a:r>
            <a:r>
              <a:rPr lang="ru-RU" sz="2000" b="1" dirty="0" smtClean="0"/>
              <a:t>послушаниями. </a:t>
            </a:r>
          </a:p>
          <a:p>
            <a:r>
              <a:rPr lang="ru-RU" sz="2000" dirty="0" smtClean="0"/>
              <a:t>Послушанием называют также церковную </a:t>
            </a:r>
            <a:r>
              <a:rPr lang="ru-RU" sz="2000" dirty="0"/>
              <a:t>и монастырскую </a:t>
            </a:r>
            <a:r>
              <a:rPr lang="ru-RU" sz="2000" dirty="0" smtClean="0"/>
              <a:t>дисциплину</a:t>
            </a:r>
            <a:r>
              <a:rPr lang="ru-RU" sz="2000" dirty="0"/>
              <a:t>: </a:t>
            </a:r>
            <a:endParaRPr lang="ru-RU" sz="2000" dirty="0" smtClean="0"/>
          </a:p>
          <a:p>
            <a:r>
              <a:rPr lang="ru-RU" sz="2000" dirty="0"/>
              <a:t>п</a:t>
            </a:r>
            <a:r>
              <a:rPr lang="ru-RU" sz="2000" dirty="0" smtClean="0"/>
              <a:t>одчинение начальствующим</a:t>
            </a:r>
            <a:r>
              <a:rPr lang="ru-RU" sz="2000" dirty="0"/>
              <a:t>, выполнение их распоряжений, </a:t>
            </a:r>
            <a:r>
              <a:rPr lang="ru-RU" sz="2000" dirty="0" smtClean="0"/>
              <a:t>поручений</a:t>
            </a:r>
            <a:r>
              <a:rPr lang="ru-RU" sz="2000" dirty="0"/>
              <a:t>, </a:t>
            </a:r>
            <a:endParaRPr lang="ru-RU" sz="2000" dirty="0" smtClean="0"/>
          </a:p>
          <a:p>
            <a:r>
              <a:rPr lang="ru-RU" sz="2000" dirty="0" smtClean="0"/>
              <a:t>повседневных обязанностей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1526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776" y="260648"/>
            <a:ext cx="525658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Руси монастыри появились сразу после принятия Крещения в 988 г.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Монахи организовывались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особые общины – монастыри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которые иногда вырастали в целое поселение.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Родоначальником монашеской жизни на Руси считают преподобного Антония.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древнем Киеве он выкопал землянку на склоне Днепра и стал жить уединённо.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Вскоре к нему стали приходить братья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(другие монахи), которые селились рядом.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пришла пора выбирать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мена (начальника монастыря), братья спросили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Антония. Антоний посоветовал выбрать того, кто более послушен, кроток и смирён.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зарождалась Киево-Печерская лавра.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Лавра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крупный, широко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известный  мужской монастырь,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имеющий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значение. </a:t>
            </a:r>
          </a:p>
        </p:txBody>
      </p:sp>
      <p:pic>
        <p:nvPicPr>
          <p:cNvPr id="3074" name="Picture 2" descr="http://www.kplavra.kiev.ua/rebr_img/1480/pb_63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20381"/>
            <a:ext cx="3454379" cy="413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5445224"/>
            <a:ext cx="217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Преподобный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Антоний Печерский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9147"/>
            <a:ext cx="915455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Кроме молитвенных подвигов, монахи совершали дела милосердия,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поддерживали бедных, ухаживали за больными, заботились о заключенных.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Монастыри занимались и культурным просвещением на Руси.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Истории известны имена монахов, бравших в руки меч для защиты Руси.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Пересвет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монах Троицкого монастыря, был благословлен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игуменом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Сергием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Радонежским на битву с татарами и вместе с великим князем Дмитрием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Донским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участвовал в Куликовском сражении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начале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века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Троице-Сергиева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авра выдержала 16-месячную осаду войск Лжедмитрия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mg-fotki.yandex.ru/get/3208/hds-shah.9/0_2ab40_9615df95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76" y="2510015"/>
            <a:ext cx="5285631" cy="428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60232" y="5920213"/>
            <a:ext cx="2385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Монах-воин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Пересвет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 Куликовом поле.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0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4562" y="404664"/>
            <a:ext cx="552177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smtClean="0"/>
              <a:t>Монах Андре́й</a:t>
            </a:r>
            <a:r>
              <a:rPr lang="ru-RU" sz="2200" b="1" dirty="0" smtClean="0"/>
              <a:t> </a:t>
            </a:r>
            <a:r>
              <a:rPr lang="ru-RU" sz="2200" b="1" dirty="0"/>
              <a:t>Рублёв</a:t>
            </a:r>
            <a:r>
              <a:rPr lang="ru-RU" sz="2200" dirty="0"/>
              <a:t>  </a:t>
            </a:r>
            <a:r>
              <a:rPr lang="ru-RU" sz="2200" dirty="0" smtClean="0"/>
              <a:t>- наиболее </a:t>
            </a:r>
            <a:r>
              <a:rPr lang="ru-RU" sz="2200" dirty="0"/>
              <a:t>известный и почитаемый мастер московской школы </a:t>
            </a:r>
            <a:r>
              <a:rPr lang="ru-RU" sz="2200" dirty="0" smtClean="0"/>
              <a:t>иконописи,  </a:t>
            </a:r>
            <a:r>
              <a:rPr lang="ru-RU" sz="2200" dirty="0"/>
              <a:t>книжной и монументальной живописи XV века. Поместным </a:t>
            </a:r>
            <a:r>
              <a:rPr lang="ru-RU" sz="2200" dirty="0" smtClean="0"/>
              <a:t>собором Русской </a:t>
            </a:r>
            <a:r>
              <a:rPr lang="ru-RU" sz="2200" dirty="0"/>
              <a:t>православной церкви в 1988 году канонизирован в </a:t>
            </a:r>
            <a:r>
              <a:rPr lang="ru-RU" sz="2200" dirty="0" smtClean="0"/>
              <a:t>лике преподобного.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2" y="232420"/>
            <a:ext cx="351472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nivasposad.ru/school/homepages/all_arhiv/konkurs2006/stupina_ekaterina_g/photo/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05" y="2708920"/>
            <a:ext cx="307657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6197213"/>
            <a:ext cx="321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Троица. Икона Андрей Рублёв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23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776" y="116632"/>
            <a:ext cx="37151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христиан православный монастырь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 Рая на земле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Монастыри своими стенами прочно врастают в родную землю, а башнями и колокольнями с сияющими  куполами возносятся в небо.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христиан монастырь объединяет в себе Небесное (мир Г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ό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Божественный)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земное (Родину, Отечество).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 descr="http://img-fotki.yandex.ru/get/4700/olg62415949.88/0_52cf0_4e8b9b34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57" y="328028"/>
            <a:ext cx="4625772" cy="364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408883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Спасо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-Бородинский монастырь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9" name="Picture 9" descr="http://www.reaa.ru/yabbfiles/Attachments/398-3843_00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72847"/>
            <a:ext cx="3912369" cy="260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6052646"/>
            <a:ext cx="37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Саввино-Сторожевский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монастырь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1129</Words>
  <Application>Microsoft Office PowerPoint</Application>
  <PresentationFormat>Экран (4:3)</PresentationFormat>
  <Paragraphs>140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Наталия</cp:lastModifiedBy>
  <cp:revision>32</cp:revision>
  <dcterms:created xsi:type="dcterms:W3CDTF">2012-09-25T03:53:47Z</dcterms:created>
  <dcterms:modified xsi:type="dcterms:W3CDTF">2014-08-01T13:08:52Z</dcterms:modified>
</cp:coreProperties>
</file>