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86" r:id="rId2"/>
    <p:sldId id="295" r:id="rId3"/>
    <p:sldId id="275" r:id="rId4"/>
    <p:sldId id="287" r:id="rId5"/>
    <p:sldId id="296" r:id="rId6"/>
    <p:sldId id="288" r:id="rId7"/>
    <p:sldId id="289" r:id="rId8"/>
    <p:sldId id="290" r:id="rId9"/>
    <p:sldId id="291" r:id="rId10"/>
    <p:sldId id="292" r:id="rId11"/>
    <p:sldId id="294" r:id="rId12"/>
    <p:sldId id="266"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63" d="100"/>
          <a:sy n="63" d="100"/>
        </p:scale>
        <p:origin x="-1362" y="3168"/>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11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E8592-E311-41EC-AA19-C2BCC40EC643}" type="datetimeFigureOut">
              <a:rPr lang="ru-RU" smtClean="0"/>
              <a:pPr/>
              <a:t>30.08.2014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CE03D-2614-4A5A-8E52-B2AE807535F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93CE03D-2614-4A5A-8E52-B2AE807535F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DE008725-4AF0-4756-99CE-8798E3CBCF7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DE008725-4AF0-4756-99CE-8798E3CBCF7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E008725-4AF0-4756-99CE-8798E3CBCF7F}" type="slidenum">
              <a:rPr lang="ru-RU" smtClean="0"/>
              <a:pPr/>
              <a:t>‹#›</a:t>
            </a:fld>
            <a:endParaRPr lang="ru-RU"/>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78881DC-94FD-43BF-85D7-D0BA3C7429C5}" type="datetimeFigureOut">
              <a:rPr lang="ru-RU" smtClean="0"/>
              <a:pPr/>
              <a:t>30.08.2014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DE008725-4AF0-4756-99CE-8798E3CBCF7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78881DC-94FD-43BF-85D7-D0BA3C7429C5}" type="datetimeFigureOut">
              <a:rPr lang="ru-RU" smtClean="0"/>
              <a:pPr/>
              <a:t>30.08.2014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008725-4AF0-4756-99CE-8798E3CBCF7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gif"/><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3.gif"/><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hyperlink" Target="http://gallery.baikalgem.ru/gallery_113.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gif"/><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image" Target="../media/image3.gif"/><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 Id="rId30" Type="http://schemas.openxmlformats.org/officeDocument/2006/relationships/hyperlink" Target="http://gallery.baikalgem.ru/gallery_113.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http://gallery.baikalgem.ru/images/log1.gif"/>
          <p:cNvPicPr>
            <a:picLocks noChangeAspect="1" noChangeArrowheads="1"/>
          </p:cNvPicPr>
          <p:nvPr/>
        </p:nvPicPr>
        <p:blipFill>
          <a:blip r:embed="rId2"/>
          <a:srcRect/>
          <a:stretch>
            <a:fillRect/>
          </a:stretch>
        </p:blipFill>
        <p:spPr bwMode="auto">
          <a:xfrm>
            <a:off x="0" y="0"/>
            <a:ext cx="3524250" cy="628650"/>
          </a:xfrm>
          <a:prstGeom prst="rect">
            <a:avLst/>
          </a:prstGeom>
          <a:noFill/>
        </p:spPr>
      </p:pic>
      <p:pic>
        <p:nvPicPr>
          <p:cNvPr id="44034" name="Picture 2" descr="http://gallery.baikalgem.ru/images/ecry1.gif"/>
          <p:cNvPicPr>
            <a:picLocks noChangeAspect="1" noChangeArrowheads="1"/>
          </p:cNvPicPr>
          <p:nvPr/>
        </p:nvPicPr>
        <p:blipFill>
          <a:blip r:embed="rId3"/>
          <a:srcRect/>
          <a:stretch>
            <a:fillRect/>
          </a:stretch>
        </p:blipFill>
        <p:spPr bwMode="auto">
          <a:xfrm>
            <a:off x="0" y="0"/>
            <a:ext cx="952500" cy="466725"/>
          </a:xfrm>
          <a:prstGeom prst="rect">
            <a:avLst/>
          </a:prstGeom>
          <a:noFill/>
        </p:spPr>
      </p:pic>
      <p:pic>
        <p:nvPicPr>
          <p:cNvPr id="44035" name="Picture 3" descr="http://gallery.baikalgem.ru/images/upload/gallery/photo3863_tn.jpg"/>
          <p:cNvPicPr>
            <a:picLocks noChangeAspect="1" noChangeArrowheads="1"/>
          </p:cNvPicPr>
          <p:nvPr/>
        </p:nvPicPr>
        <p:blipFill>
          <a:blip r:embed="rId4"/>
          <a:srcRect/>
          <a:stretch>
            <a:fillRect/>
          </a:stretch>
        </p:blipFill>
        <p:spPr bwMode="auto">
          <a:xfrm>
            <a:off x="0" y="0"/>
            <a:ext cx="666750" cy="666750"/>
          </a:xfrm>
          <a:prstGeom prst="rect">
            <a:avLst/>
          </a:prstGeom>
          <a:noFill/>
        </p:spPr>
      </p:pic>
      <p:pic>
        <p:nvPicPr>
          <p:cNvPr id="44036" name="Picture 4" descr="http://gallery.baikalgem.ru/images/upload/gallery/photo3865_tn.jpg"/>
          <p:cNvPicPr>
            <a:picLocks noChangeAspect="1" noChangeArrowheads="1"/>
          </p:cNvPicPr>
          <p:nvPr/>
        </p:nvPicPr>
        <p:blipFill>
          <a:blip r:embed="rId5"/>
          <a:srcRect/>
          <a:stretch>
            <a:fillRect/>
          </a:stretch>
        </p:blipFill>
        <p:spPr bwMode="auto">
          <a:xfrm>
            <a:off x="0" y="0"/>
            <a:ext cx="666750" cy="666750"/>
          </a:xfrm>
          <a:prstGeom prst="rect">
            <a:avLst/>
          </a:prstGeom>
          <a:noFill/>
        </p:spPr>
      </p:pic>
      <p:pic>
        <p:nvPicPr>
          <p:cNvPr id="44037" name="Picture 5" descr="http://gallery.baikalgem.ru/images/upload/gallery/photo3866_tn.jpg"/>
          <p:cNvPicPr>
            <a:picLocks noChangeAspect="1" noChangeArrowheads="1"/>
          </p:cNvPicPr>
          <p:nvPr/>
        </p:nvPicPr>
        <p:blipFill>
          <a:blip r:embed="rId6"/>
          <a:srcRect/>
          <a:stretch>
            <a:fillRect/>
          </a:stretch>
        </p:blipFill>
        <p:spPr bwMode="auto">
          <a:xfrm>
            <a:off x="0" y="0"/>
            <a:ext cx="666750" cy="666750"/>
          </a:xfrm>
          <a:prstGeom prst="rect">
            <a:avLst/>
          </a:prstGeom>
          <a:noFill/>
        </p:spPr>
      </p:pic>
      <p:pic>
        <p:nvPicPr>
          <p:cNvPr id="44038" name="Picture 6" descr="http://gallery.baikalgem.ru/images/upload/gallery/photo3867_tn.jpg"/>
          <p:cNvPicPr>
            <a:picLocks noChangeAspect="1" noChangeArrowheads="1"/>
          </p:cNvPicPr>
          <p:nvPr/>
        </p:nvPicPr>
        <p:blipFill>
          <a:blip r:embed="rId7"/>
          <a:srcRect/>
          <a:stretch>
            <a:fillRect/>
          </a:stretch>
        </p:blipFill>
        <p:spPr bwMode="auto">
          <a:xfrm>
            <a:off x="0" y="0"/>
            <a:ext cx="666750" cy="666750"/>
          </a:xfrm>
          <a:prstGeom prst="rect">
            <a:avLst/>
          </a:prstGeom>
          <a:noFill/>
        </p:spPr>
      </p:pic>
      <p:pic>
        <p:nvPicPr>
          <p:cNvPr id="44039" name="Picture 7" descr="http://gallery.baikalgem.ru/images/upload/gallery/photo3868_tn.jpg"/>
          <p:cNvPicPr>
            <a:picLocks noChangeAspect="1" noChangeArrowheads="1"/>
          </p:cNvPicPr>
          <p:nvPr/>
        </p:nvPicPr>
        <p:blipFill>
          <a:blip r:embed="rId8"/>
          <a:srcRect/>
          <a:stretch>
            <a:fillRect/>
          </a:stretch>
        </p:blipFill>
        <p:spPr bwMode="auto">
          <a:xfrm>
            <a:off x="0" y="0"/>
            <a:ext cx="666750" cy="666750"/>
          </a:xfrm>
          <a:prstGeom prst="rect">
            <a:avLst/>
          </a:prstGeom>
          <a:noFill/>
        </p:spPr>
      </p:pic>
      <p:pic>
        <p:nvPicPr>
          <p:cNvPr id="44040" name="Picture 8" descr="http://gallery.baikalgem.ru/images/upload/gallery/photo3869_tn.jpg"/>
          <p:cNvPicPr>
            <a:picLocks noChangeAspect="1" noChangeArrowheads="1"/>
          </p:cNvPicPr>
          <p:nvPr/>
        </p:nvPicPr>
        <p:blipFill>
          <a:blip r:embed="rId9"/>
          <a:srcRect/>
          <a:stretch>
            <a:fillRect/>
          </a:stretch>
        </p:blipFill>
        <p:spPr bwMode="auto">
          <a:xfrm>
            <a:off x="0" y="0"/>
            <a:ext cx="666750" cy="666750"/>
          </a:xfrm>
          <a:prstGeom prst="rect">
            <a:avLst/>
          </a:prstGeom>
          <a:noFill/>
        </p:spPr>
      </p:pic>
      <p:pic>
        <p:nvPicPr>
          <p:cNvPr id="44041" name="Picture 9" descr="http://gallery.baikalgem.ru/images/upload/gallery/photo3870_tn.jpg"/>
          <p:cNvPicPr>
            <a:picLocks noChangeAspect="1" noChangeArrowheads="1"/>
          </p:cNvPicPr>
          <p:nvPr/>
        </p:nvPicPr>
        <p:blipFill>
          <a:blip r:embed="rId10"/>
          <a:srcRect/>
          <a:stretch>
            <a:fillRect/>
          </a:stretch>
        </p:blipFill>
        <p:spPr bwMode="auto">
          <a:xfrm>
            <a:off x="0" y="0"/>
            <a:ext cx="666750" cy="666750"/>
          </a:xfrm>
          <a:prstGeom prst="rect">
            <a:avLst/>
          </a:prstGeom>
          <a:noFill/>
        </p:spPr>
      </p:pic>
      <p:pic>
        <p:nvPicPr>
          <p:cNvPr id="44042" name="Picture 10" descr="http://gallery.baikalgem.ru/images/upload/gallery/photo3871_tn.jpg"/>
          <p:cNvPicPr>
            <a:picLocks noChangeAspect="1" noChangeArrowheads="1"/>
          </p:cNvPicPr>
          <p:nvPr/>
        </p:nvPicPr>
        <p:blipFill>
          <a:blip r:embed="rId11"/>
          <a:srcRect/>
          <a:stretch>
            <a:fillRect/>
          </a:stretch>
        </p:blipFill>
        <p:spPr bwMode="auto">
          <a:xfrm>
            <a:off x="0" y="0"/>
            <a:ext cx="666750" cy="666750"/>
          </a:xfrm>
          <a:prstGeom prst="rect">
            <a:avLst/>
          </a:prstGeom>
          <a:noFill/>
        </p:spPr>
      </p:pic>
      <p:pic>
        <p:nvPicPr>
          <p:cNvPr id="44043" name="Picture 11" descr="http://gallery.baikalgem.ru/images/upload/gallery/photo3872_tn.jpg"/>
          <p:cNvPicPr>
            <a:picLocks noChangeAspect="1" noChangeArrowheads="1"/>
          </p:cNvPicPr>
          <p:nvPr/>
        </p:nvPicPr>
        <p:blipFill>
          <a:blip r:embed="rId12"/>
          <a:srcRect/>
          <a:stretch>
            <a:fillRect/>
          </a:stretch>
        </p:blipFill>
        <p:spPr bwMode="auto">
          <a:xfrm>
            <a:off x="0" y="0"/>
            <a:ext cx="666750" cy="666750"/>
          </a:xfrm>
          <a:prstGeom prst="rect">
            <a:avLst/>
          </a:prstGeom>
          <a:noFill/>
        </p:spPr>
      </p:pic>
      <p:pic>
        <p:nvPicPr>
          <p:cNvPr id="44044" name="Picture 12" descr="http://gallery.baikalgem.ru/images/upload/gallery/photo3873_tn.jpg"/>
          <p:cNvPicPr>
            <a:picLocks noChangeAspect="1" noChangeArrowheads="1"/>
          </p:cNvPicPr>
          <p:nvPr/>
        </p:nvPicPr>
        <p:blipFill>
          <a:blip r:embed="rId13"/>
          <a:srcRect/>
          <a:stretch>
            <a:fillRect/>
          </a:stretch>
        </p:blipFill>
        <p:spPr bwMode="auto">
          <a:xfrm>
            <a:off x="0" y="0"/>
            <a:ext cx="666750" cy="666750"/>
          </a:xfrm>
          <a:prstGeom prst="rect">
            <a:avLst/>
          </a:prstGeom>
          <a:noFill/>
        </p:spPr>
      </p:pic>
      <p:pic>
        <p:nvPicPr>
          <p:cNvPr id="44045" name="Picture 13" descr="http://gallery.baikalgem.ru/images/upload/gallery/photo3874_tn.jpg"/>
          <p:cNvPicPr>
            <a:picLocks noChangeAspect="1" noChangeArrowheads="1"/>
          </p:cNvPicPr>
          <p:nvPr/>
        </p:nvPicPr>
        <p:blipFill>
          <a:blip r:embed="rId14"/>
          <a:srcRect/>
          <a:stretch>
            <a:fillRect/>
          </a:stretch>
        </p:blipFill>
        <p:spPr bwMode="auto">
          <a:xfrm>
            <a:off x="0" y="0"/>
            <a:ext cx="666750" cy="666750"/>
          </a:xfrm>
          <a:prstGeom prst="rect">
            <a:avLst/>
          </a:prstGeom>
          <a:noFill/>
        </p:spPr>
      </p:pic>
      <p:pic>
        <p:nvPicPr>
          <p:cNvPr id="44046" name="Picture 14" descr="http://gallery.baikalgem.ru/images/upload/gallery/photo3875_tn.jpg"/>
          <p:cNvPicPr>
            <a:picLocks noChangeAspect="1" noChangeArrowheads="1"/>
          </p:cNvPicPr>
          <p:nvPr/>
        </p:nvPicPr>
        <p:blipFill>
          <a:blip r:embed="rId15"/>
          <a:srcRect/>
          <a:stretch>
            <a:fillRect/>
          </a:stretch>
        </p:blipFill>
        <p:spPr bwMode="auto">
          <a:xfrm>
            <a:off x="0" y="0"/>
            <a:ext cx="666750" cy="666750"/>
          </a:xfrm>
          <a:prstGeom prst="rect">
            <a:avLst/>
          </a:prstGeom>
          <a:noFill/>
        </p:spPr>
      </p:pic>
      <p:pic>
        <p:nvPicPr>
          <p:cNvPr id="44047" name="Picture 15" descr="http://gallery.baikalgem.ru/images/upload/gallery/photo3878_tn.jpg"/>
          <p:cNvPicPr>
            <a:picLocks noChangeAspect="1" noChangeArrowheads="1"/>
          </p:cNvPicPr>
          <p:nvPr/>
        </p:nvPicPr>
        <p:blipFill>
          <a:blip r:embed="rId16"/>
          <a:srcRect/>
          <a:stretch>
            <a:fillRect/>
          </a:stretch>
        </p:blipFill>
        <p:spPr bwMode="auto">
          <a:xfrm>
            <a:off x="0" y="0"/>
            <a:ext cx="666750" cy="666750"/>
          </a:xfrm>
          <a:prstGeom prst="rect">
            <a:avLst/>
          </a:prstGeom>
          <a:noFill/>
        </p:spPr>
      </p:pic>
      <p:pic>
        <p:nvPicPr>
          <p:cNvPr id="44048" name="Picture 16" descr="http://gallery.baikalgem.ru/images/upload/gallery/photo3879_tn.jpg"/>
          <p:cNvPicPr>
            <a:picLocks noChangeAspect="1" noChangeArrowheads="1"/>
          </p:cNvPicPr>
          <p:nvPr/>
        </p:nvPicPr>
        <p:blipFill>
          <a:blip r:embed="rId17"/>
          <a:srcRect/>
          <a:stretch>
            <a:fillRect/>
          </a:stretch>
        </p:blipFill>
        <p:spPr bwMode="auto">
          <a:xfrm>
            <a:off x="0" y="0"/>
            <a:ext cx="666750" cy="666750"/>
          </a:xfrm>
          <a:prstGeom prst="rect">
            <a:avLst/>
          </a:prstGeom>
          <a:noFill/>
        </p:spPr>
      </p:pic>
      <p:pic>
        <p:nvPicPr>
          <p:cNvPr id="44049" name="Picture 17" descr="http://gallery.baikalgem.ru/images/upload/gallery/photo3880_tn.jpg"/>
          <p:cNvPicPr>
            <a:picLocks noChangeAspect="1" noChangeArrowheads="1"/>
          </p:cNvPicPr>
          <p:nvPr/>
        </p:nvPicPr>
        <p:blipFill>
          <a:blip r:embed="rId18"/>
          <a:srcRect/>
          <a:stretch>
            <a:fillRect/>
          </a:stretch>
        </p:blipFill>
        <p:spPr bwMode="auto">
          <a:xfrm>
            <a:off x="0" y="0"/>
            <a:ext cx="666750" cy="666750"/>
          </a:xfrm>
          <a:prstGeom prst="rect">
            <a:avLst/>
          </a:prstGeom>
          <a:noFill/>
        </p:spPr>
      </p:pic>
      <p:pic>
        <p:nvPicPr>
          <p:cNvPr id="44050" name="Picture 18" descr="http://gallery.baikalgem.ru/images/upload/gallery/photo3881_tn.jpg"/>
          <p:cNvPicPr>
            <a:picLocks noChangeAspect="1" noChangeArrowheads="1"/>
          </p:cNvPicPr>
          <p:nvPr/>
        </p:nvPicPr>
        <p:blipFill>
          <a:blip r:embed="rId19"/>
          <a:srcRect/>
          <a:stretch>
            <a:fillRect/>
          </a:stretch>
        </p:blipFill>
        <p:spPr bwMode="auto">
          <a:xfrm>
            <a:off x="0" y="0"/>
            <a:ext cx="666750" cy="666750"/>
          </a:xfrm>
          <a:prstGeom prst="rect">
            <a:avLst/>
          </a:prstGeom>
          <a:noFill/>
        </p:spPr>
      </p:pic>
      <p:pic>
        <p:nvPicPr>
          <p:cNvPr id="44051" name="Picture 19" descr="http://gallery.baikalgem.ru/images/upload/gallery/photo3882_tn.jpg"/>
          <p:cNvPicPr>
            <a:picLocks noChangeAspect="1" noChangeArrowheads="1"/>
          </p:cNvPicPr>
          <p:nvPr/>
        </p:nvPicPr>
        <p:blipFill>
          <a:blip r:embed="rId20"/>
          <a:srcRect/>
          <a:stretch>
            <a:fillRect/>
          </a:stretch>
        </p:blipFill>
        <p:spPr bwMode="auto">
          <a:xfrm>
            <a:off x="0" y="0"/>
            <a:ext cx="666750" cy="666750"/>
          </a:xfrm>
          <a:prstGeom prst="rect">
            <a:avLst/>
          </a:prstGeom>
          <a:noFill/>
        </p:spPr>
      </p:pic>
      <p:pic>
        <p:nvPicPr>
          <p:cNvPr id="44052" name="Picture 20" descr="http://gallery.baikalgem.ru/images/upload/gallery/photo3883_tn.jpg"/>
          <p:cNvPicPr>
            <a:picLocks noChangeAspect="1" noChangeArrowheads="1"/>
          </p:cNvPicPr>
          <p:nvPr/>
        </p:nvPicPr>
        <p:blipFill>
          <a:blip r:embed="rId21"/>
          <a:srcRect/>
          <a:stretch>
            <a:fillRect/>
          </a:stretch>
        </p:blipFill>
        <p:spPr bwMode="auto">
          <a:xfrm>
            <a:off x="0" y="0"/>
            <a:ext cx="666750" cy="666750"/>
          </a:xfrm>
          <a:prstGeom prst="rect">
            <a:avLst/>
          </a:prstGeom>
          <a:noFill/>
        </p:spPr>
      </p:pic>
      <p:pic>
        <p:nvPicPr>
          <p:cNvPr id="44053" name="Picture 21" descr="http://gallery.baikalgem.ru/images/upload/gallery/photo3884_tn.jpg"/>
          <p:cNvPicPr>
            <a:picLocks noChangeAspect="1" noChangeArrowheads="1"/>
          </p:cNvPicPr>
          <p:nvPr/>
        </p:nvPicPr>
        <p:blipFill>
          <a:blip r:embed="rId22"/>
          <a:srcRect/>
          <a:stretch>
            <a:fillRect/>
          </a:stretch>
        </p:blipFill>
        <p:spPr bwMode="auto">
          <a:xfrm>
            <a:off x="0" y="0"/>
            <a:ext cx="666750" cy="666750"/>
          </a:xfrm>
          <a:prstGeom prst="rect">
            <a:avLst/>
          </a:prstGeom>
          <a:noFill/>
        </p:spPr>
      </p:pic>
      <p:pic>
        <p:nvPicPr>
          <p:cNvPr id="44054" name="Picture 22" descr="http://gallery.baikalgem.ru/images/upload/gallery/photo3885_tn.jpg"/>
          <p:cNvPicPr>
            <a:picLocks noChangeAspect="1" noChangeArrowheads="1"/>
          </p:cNvPicPr>
          <p:nvPr/>
        </p:nvPicPr>
        <p:blipFill>
          <a:blip r:embed="rId23"/>
          <a:srcRect/>
          <a:stretch>
            <a:fillRect/>
          </a:stretch>
        </p:blipFill>
        <p:spPr bwMode="auto">
          <a:xfrm>
            <a:off x="0" y="0"/>
            <a:ext cx="666750" cy="666750"/>
          </a:xfrm>
          <a:prstGeom prst="rect">
            <a:avLst/>
          </a:prstGeom>
          <a:noFill/>
        </p:spPr>
      </p:pic>
      <p:pic>
        <p:nvPicPr>
          <p:cNvPr id="44055" name="Picture 23" descr="http://gallery.baikalgem.ru/images/upload/gallery/photo3886_tn.jpg"/>
          <p:cNvPicPr>
            <a:picLocks noChangeAspect="1" noChangeArrowheads="1"/>
          </p:cNvPicPr>
          <p:nvPr/>
        </p:nvPicPr>
        <p:blipFill>
          <a:blip r:embed="rId24"/>
          <a:srcRect/>
          <a:stretch>
            <a:fillRect/>
          </a:stretch>
        </p:blipFill>
        <p:spPr bwMode="auto">
          <a:xfrm>
            <a:off x="0" y="0"/>
            <a:ext cx="666750" cy="666750"/>
          </a:xfrm>
          <a:prstGeom prst="rect">
            <a:avLst/>
          </a:prstGeom>
          <a:noFill/>
        </p:spPr>
      </p:pic>
      <p:pic>
        <p:nvPicPr>
          <p:cNvPr id="44056" name="Picture 24" descr="http://gallery.baikalgem.ru/images/upload/gallery/photo3887_tn.jpg"/>
          <p:cNvPicPr>
            <a:picLocks noChangeAspect="1" noChangeArrowheads="1"/>
          </p:cNvPicPr>
          <p:nvPr/>
        </p:nvPicPr>
        <p:blipFill>
          <a:blip r:embed="rId25"/>
          <a:srcRect/>
          <a:stretch>
            <a:fillRect/>
          </a:stretch>
        </p:blipFill>
        <p:spPr bwMode="auto">
          <a:xfrm>
            <a:off x="0" y="0"/>
            <a:ext cx="666750" cy="666750"/>
          </a:xfrm>
          <a:prstGeom prst="rect">
            <a:avLst/>
          </a:prstGeom>
          <a:noFill/>
        </p:spPr>
      </p:pic>
      <p:pic>
        <p:nvPicPr>
          <p:cNvPr id="44057" name="Picture 25" descr="http://gallery.baikalgem.ru/images/upload/gallery/photo3888_tn.jpg"/>
          <p:cNvPicPr>
            <a:picLocks noChangeAspect="1" noChangeArrowheads="1"/>
          </p:cNvPicPr>
          <p:nvPr/>
        </p:nvPicPr>
        <p:blipFill>
          <a:blip r:embed="rId26"/>
          <a:srcRect/>
          <a:stretch>
            <a:fillRect/>
          </a:stretch>
        </p:blipFill>
        <p:spPr bwMode="auto">
          <a:xfrm>
            <a:off x="0" y="0"/>
            <a:ext cx="666750" cy="666750"/>
          </a:xfrm>
          <a:prstGeom prst="rect">
            <a:avLst/>
          </a:prstGeom>
          <a:noFill/>
        </p:spPr>
      </p:pic>
      <p:pic>
        <p:nvPicPr>
          <p:cNvPr id="44058" name="Picture 26" descr="http://gallery.baikalgem.ru/images/upload/gallery/photo3889_tn.jpg"/>
          <p:cNvPicPr>
            <a:picLocks noChangeAspect="1" noChangeArrowheads="1"/>
          </p:cNvPicPr>
          <p:nvPr/>
        </p:nvPicPr>
        <p:blipFill>
          <a:blip r:embed="rId27"/>
          <a:srcRect/>
          <a:stretch>
            <a:fillRect/>
          </a:stretch>
        </p:blipFill>
        <p:spPr bwMode="auto">
          <a:xfrm>
            <a:off x="0" y="0"/>
            <a:ext cx="666750" cy="666750"/>
          </a:xfrm>
          <a:prstGeom prst="rect">
            <a:avLst/>
          </a:prstGeom>
          <a:noFill/>
        </p:spPr>
      </p:pic>
      <p:pic>
        <p:nvPicPr>
          <p:cNvPr id="44059" name="Picture 27"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0" name="Picture 28"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1" name="Picture 29"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2" name="Picture 30"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3" name="Picture 31"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4" name="Picture 32"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5" name="Picture 33"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4066" name="Picture 34" descr="http://gallery.baikalgem.ru/images/upload/gallery/photo3885.jpg"/>
          <p:cNvPicPr>
            <a:picLocks noChangeAspect="1" noChangeArrowheads="1"/>
          </p:cNvPicPr>
          <p:nvPr/>
        </p:nvPicPr>
        <p:blipFill>
          <a:blip r:embed="rId29"/>
          <a:srcRect/>
          <a:stretch>
            <a:fillRect/>
          </a:stretch>
        </p:blipFill>
        <p:spPr bwMode="auto">
          <a:xfrm>
            <a:off x="2285984" y="2071678"/>
            <a:ext cx="4357718" cy="3143272"/>
          </a:xfrm>
          <a:prstGeom prst="rect">
            <a:avLst/>
          </a:prstGeom>
          <a:noFill/>
        </p:spPr>
      </p:pic>
      <p:sp>
        <p:nvSpPr>
          <p:cNvPr id="44067" name="Rectangle 35">
            <a:hlinkClick r:id="rId30"/>
          </p:cNvPr>
          <p:cNvSpPr>
            <a:spLocks noChangeArrowheads="1"/>
          </p:cNvSpPr>
          <p:nvPr/>
        </p:nvSpPr>
        <p:spPr bwMode="auto">
          <a:xfrm>
            <a:off x="0" y="25949275"/>
            <a:ext cx="6157913"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ДОЛИНА РЕКИ СЛЮДЯНКА. НА ПЕРЕДНЕМ ПЛАНЕ МУЗЕЙНЫЙ КОМПЛЕКС.Фотография 20 из 24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hlinkClick r:id="rId30"/>
              </a:rPr>
              <a:t>  </a:t>
            </a:r>
            <a:r>
              <a:rPr kumimoji="0" lang="ru-RU" sz="1300" b="0" i="0" u="none" strike="noStrike" cap="none" normalizeH="0" baseline="0" smtClean="0">
                <a:ln>
                  <a:noFill/>
                </a:ln>
                <a:solidFill>
                  <a:schemeClr val="tx1"/>
                </a:solidFill>
                <a:effectLst/>
                <a:latin typeface="Arial" charset="0"/>
                <a:cs typeface="Arial" charset="0"/>
              </a:rPr>
              <a:t> </a:t>
            </a:r>
            <a:r>
              <a:rPr kumimoji="0" lang="ru-RU" sz="1800" b="0" i="0" u="none" strike="noStrike" cap="none" normalizeH="0" baseline="0" smtClean="0">
                <a:ln>
                  <a:noFill/>
                </a:ln>
                <a:solidFill>
                  <a:schemeClr val="tx1"/>
                </a:solidFill>
                <a:effectLst/>
                <a:latin typeface="Arial" charset="0"/>
                <a:cs typeface="Arial" charset="0"/>
              </a:rPr>
              <a:t>        </a:t>
            </a:r>
          </a:p>
        </p:txBody>
      </p:sp>
      <p:sp>
        <p:nvSpPr>
          <p:cNvPr id="40" name="Волна 39"/>
          <p:cNvSpPr/>
          <p:nvPr/>
        </p:nvSpPr>
        <p:spPr>
          <a:xfrm>
            <a:off x="0" y="-214338"/>
            <a:ext cx="9286908" cy="1285884"/>
          </a:xfrm>
          <a:prstGeom prst="wave">
            <a:avLst>
              <a:gd name="adj1" fmla="val 12500"/>
              <a:gd name="adj2" fmla="val -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г.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Слюдянка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 минералогический рай</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s019.radikal.ru/i636/1204/14/07ad1ba8ee1f.jpg"/>
          <p:cNvPicPr>
            <a:picLocks noChangeAspect="1" noChangeArrowheads="1"/>
          </p:cNvPicPr>
          <p:nvPr/>
        </p:nvPicPr>
        <p:blipFill>
          <a:blip r:embed="rId2"/>
          <a:srcRect l="17578" t="12500" r="19141" b="9375"/>
          <a:stretch>
            <a:fillRect/>
          </a:stretch>
        </p:blipFill>
        <p:spPr bwMode="auto">
          <a:xfrm>
            <a:off x="0" y="0"/>
            <a:ext cx="3857652" cy="3571900"/>
          </a:xfrm>
          <a:prstGeom prst="rect">
            <a:avLst/>
          </a:prstGeom>
          <a:noFill/>
        </p:spPr>
      </p:pic>
      <p:sp>
        <p:nvSpPr>
          <p:cNvPr id="6" name="Прямоугольник 5"/>
          <p:cNvSpPr/>
          <p:nvPr/>
        </p:nvSpPr>
        <p:spPr>
          <a:xfrm>
            <a:off x="0" y="3571876"/>
            <a:ext cx="385762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Старинное окно из слюды</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3857620" y="0"/>
            <a:ext cx="5286380" cy="6463308"/>
          </a:xfrm>
          <a:prstGeom prst="rect">
            <a:avLst/>
          </a:prstGeom>
        </p:spPr>
        <p:txBody>
          <a:bodyPr wrap="square">
            <a:spAutoFit/>
          </a:bodyPr>
          <a:lstStyle/>
          <a:p>
            <a:pPr algn="just"/>
            <a:r>
              <a:rPr lang="ru-RU" dirty="0" smtClean="0"/>
              <a:t>В отношении использования слюды В. Севергин, с ссылкой на академика И. Георги, путешествовавшего по Сибири в 1760-1770 гг., писал:"Хотя от заведенных мало - помалу стеклянных фабрик и от привоза оконных стекол употребление слюды для окон весьма умалилось, однако ж оно остается еще весьма значительно для корабельных окон, для фонарей и окон малых домов по городам и деревням, особливо в Сибири. Слюдяные окна зимой не обмерзают, и могут быть чищены мыльной водой; малые листы сшивают вместе для составления больших; также и дыры в больших листах зашивают малыми. Слюдяные листы на открытом воздухе становятся мутны, но как каждый лист, сколь бы он тонок ни был, состоит еще из большего числа листков, то через ощипывание оных можно верхние листы по нескольку раз возобновлять. Поелику большие листы имеют всегда более или менее волнистую плоскость, то сквозь них хотя из комнаты и хорошо видно, но в комнату не видно". </a:t>
            </a:r>
            <a:endParaRPr lang="ru-RU" dirty="0"/>
          </a:p>
        </p:txBody>
      </p:sp>
      <p:sp>
        <p:nvSpPr>
          <p:cNvPr id="8" name="Стрелка вправо 7"/>
          <p:cNvSpPr/>
          <p:nvPr/>
        </p:nvSpPr>
        <p:spPr>
          <a:xfrm>
            <a:off x="0" y="4286256"/>
            <a:ext cx="3857620" cy="2571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Сравнение слюдяных окон со стеклянными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428595" y="714355"/>
          <a:ext cx="8286810" cy="5929356"/>
        </p:xfrm>
        <a:graphic>
          <a:graphicData uri="http://schemas.openxmlformats.org/drawingml/2006/table">
            <a:tbl>
              <a:tblPr/>
              <a:tblGrid>
                <a:gridCol w="2762270"/>
                <a:gridCol w="2762270"/>
                <a:gridCol w="2762270"/>
              </a:tblGrid>
              <a:tr h="282968">
                <a:tc>
                  <a:txBody>
                    <a:bodyPr/>
                    <a:lstStyle/>
                    <a:p>
                      <a:r>
                        <a:rPr lang="ru-RU" sz="1200" dirty="0"/>
                        <a:t>Фракция</a:t>
                      </a:r>
                    </a:p>
                  </a:txBody>
                  <a:tcPr marL="5866" marR="5866" marT="5866" marB="5866" anchor="ctr">
                    <a:lnL>
                      <a:noFill/>
                    </a:lnL>
                    <a:lnR>
                      <a:noFill/>
                    </a:lnR>
                    <a:lnT>
                      <a:noFill/>
                    </a:lnT>
                    <a:lnB>
                      <a:noFill/>
                    </a:lnB>
                  </a:tcPr>
                </a:tc>
                <a:tc>
                  <a:txBody>
                    <a:bodyPr/>
                    <a:lstStyle/>
                    <a:p>
                      <a:r>
                        <a:rPr lang="ru-RU" sz="1200"/>
                        <a:t>№ сита (</a:t>
                      </a:r>
                      <a:r>
                        <a:rPr lang="en-US" sz="1200"/>
                        <a:t>mesh)</a:t>
                      </a:r>
                    </a:p>
                  </a:txBody>
                  <a:tcPr marL="5866" marR="5866" marT="5866" marB="5866" anchor="ctr">
                    <a:lnL>
                      <a:noFill/>
                    </a:lnL>
                    <a:lnR>
                      <a:noFill/>
                    </a:lnR>
                    <a:lnT>
                      <a:noFill/>
                    </a:lnT>
                    <a:lnB>
                      <a:noFill/>
                    </a:lnB>
                  </a:tcPr>
                </a:tc>
                <a:tc>
                  <a:txBody>
                    <a:bodyPr/>
                    <a:lstStyle/>
                    <a:p>
                      <a:r>
                        <a:rPr lang="ru-RU" sz="1200"/>
                        <a:t>Типичные области применения</a:t>
                      </a:r>
                    </a:p>
                  </a:txBody>
                  <a:tcPr marL="5866" marR="5866" marT="5866" marB="5866" anchor="ctr">
                    <a:lnL>
                      <a:noFill/>
                    </a:lnL>
                    <a:lnR>
                      <a:noFill/>
                    </a:lnR>
                    <a:lnT>
                      <a:noFill/>
                    </a:lnT>
                    <a:lnB>
                      <a:noFill/>
                    </a:lnB>
                  </a:tcPr>
                </a:tc>
              </a:tr>
              <a:tr h="508346">
                <a:tc>
                  <a:txBody>
                    <a:bodyPr/>
                    <a:lstStyle/>
                    <a:p>
                      <a:r>
                        <a:rPr lang="ru-RU" sz="1200" dirty="0"/>
                        <a:t>Грубые хлопья (</a:t>
                      </a:r>
                      <a:r>
                        <a:rPr lang="en-US" sz="1200" dirty="0"/>
                        <a:t>coarse flakes)</a:t>
                      </a:r>
                    </a:p>
                  </a:txBody>
                  <a:tcPr marL="5866" marR="5866" marT="5866" marB="5866" anchor="ctr">
                    <a:lnL>
                      <a:noFill/>
                    </a:lnL>
                    <a:lnR>
                      <a:noFill/>
                    </a:lnR>
                    <a:lnT>
                      <a:noFill/>
                    </a:lnT>
                    <a:lnB>
                      <a:noFill/>
                    </a:lnB>
                  </a:tcPr>
                </a:tc>
                <a:tc>
                  <a:txBody>
                    <a:bodyPr/>
                    <a:lstStyle/>
                    <a:p>
                      <a:r>
                        <a:rPr lang="ru-RU" sz="1200"/>
                        <a:t>6</a:t>
                      </a:r>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Буровые растворы, искусственный снег</a:t>
                      </a:r>
                    </a:p>
                  </a:txBody>
                  <a:tcPr marL="5866" marR="5866" marT="5866" marB="5866" anchor="ctr">
                    <a:lnL>
                      <a:noFill/>
                    </a:lnL>
                    <a:lnR>
                      <a:noFill/>
                    </a:lnR>
                    <a:lnT>
                      <a:noFill/>
                    </a:lnT>
                    <a:lnB>
                      <a:noFill/>
                    </a:lnB>
                  </a:tcPr>
                </a:tc>
              </a:tr>
              <a:tr h="385523">
                <a:tc>
                  <a:txBody>
                    <a:bodyPr/>
                    <a:lstStyle/>
                    <a:p>
                      <a:r>
                        <a:rPr lang="ru-RU" sz="1200" dirty="0"/>
                        <a:t>Средние хлопья (</a:t>
                      </a:r>
                      <a:r>
                        <a:rPr lang="en-US" sz="1200" dirty="0"/>
                        <a:t>mid-coarse flakes)</a:t>
                      </a:r>
                    </a:p>
                  </a:txBody>
                  <a:tcPr marL="5866" marR="5866" marT="5866" marB="5866" anchor="ctr">
                    <a:lnL>
                      <a:noFill/>
                    </a:lnL>
                    <a:lnR>
                      <a:noFill/>
                    </a:lnR>
                    <a:lnT>
                      <a:noFill/>
                    </a:lnT>
                    <a:lnB>
                      <a:noFill/>
                    </a:lnB>
                  </a:tcPr>
                </a:tc>
                <a:tc>
                  <a:txBody>
                    <a:bodyPr/>
                    <a:lstStyle/>
                    <a:p>
                      <a:r>
                        <a:rPr lang="ru-RU" sz="1200"/>
                        <a:t>10</a:t>
                      </a:r>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Декоративно-прикладное искусство</a:t>
                      </a:r>
                    </a:p>
                  </a:txBody>
                  <a:tcPr marL="5866" marR="5866" marT="5866" marB="5866" anchor="ctr">
                    <a:lnL>
                      <a:noFill/>
                    </a:lnL>
                    <a:lnR>
                      <a:noFill/>
                    </a:lnR>
                    <a:lnT>
                      <a:noFill/>
                    </a:lnT>
                    <a:lnB>
                      <a:noFill/>
                    </a:lnB>
                  </a:tcPr>
                </a:tc>
              </a:tr>
              <a:tr h="631168">
                <a:tc>
                  <a:txBody>
                    <a:bodyPr/>
                    <a:lstStyle/>
                    <a:p>
                      <a:r>
                        <a:rPr lang="ru-RU" sz="1200" dirty="0"/>
                        <a:t>Тонкие хлопья (</a:t>
                      </a:r>
                      <a:r>
                        <a:rPr lang="en-US" sz="1200" dirty="0"/>
                        <a:t>fine-coarse flakes)</a:t>
                      </a:r>
                    </a:p>
                  </a:txBody>
                  <a:tcPr marL="5866" marR="5866" marT="5866" marB="5866" anchor="ctr">
                    <a:lnL>
                      <a:noFill/>
                    </a:lnL>
                    <a:lnR>
                      <a:noFill/>
                    </a:lnR>
                    <a:lnT>
                      <a:noFill/>
                    </a:lnT>
                    <a:lnB>
                      <a:noFill/>
                    </a:lnB>
                  </a:tcPr>
                </a:tc>
                <a:tc>
                  <a:txBody>
                    <a:bodyPr/>
                    <a:lstStyle/>
                    <a:p>
                      <a:r>
                        <a:rPr lang="ru-RU" sz="1200" dirty="0"/>
                        <a:t>16</a:t>
                      </a:r>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Наполнители бетонных смесей, огнеупорный кирпич, </a:t>
                      </a:r>
                      <a:r>
                        <a:rPr lang="ru-RU" sz="1400" dirty="0" err="1">
                          <a:latin typeface="Times New Roman" pitchFamily="18" charset="0"/>
                          <a:cs typeface="Times New Roman" pitchFamily="18" charset="0"/>
                        </a:rPr>
                        <a:t>гипсокартон</a:t>
                      </a:r>
                      <a:endParaRPr lang="ru-RU" sz="1400" dirty="0">
                        <a:latin typeface="Times New Roman" pitchFamily="18" charset="0"/>
                        <a:cs typeface="Times New Roman" pitchFamily="18" charset="0"/>
                      </a:endParaRPr>
                    </a:p>
                  </a:txBody>
                  <a:tcPr marL="5866" marR="5866" marT="5866" marB="5866" anchor="ctr">
                    <a:lnL>
                      <a:noFill/>
                    </a:lnL>
                    <a:lnR>
                      <a:noFill/>
                    </a:lnR>
                    <a:lnT>
                      <a:noFill/>
                    </a:lnT>
                    <a:lnB>
                      <a:noFill/>
                    </a:lnB>
                  </a:tcPr>
                </a:tc>
              </a:tr>
              <a:tr h="876811">
                <a:tc>
                  <a:txBody>
                    <a:bodyPr/>
                    <a:lstStyle/>
                    <a:p>
                      <a:r>
                        <a:rPr lang="ru-RU" sz="1200" dirty="0"/>
                        <a:t>Грубый порошок (</a:t>
                      </a:r>
                      <a:r>
                        <a:rPr lang="en-US" sz="1200" dirty="0"/>
                        <a:t>coarse powder)</a:t>
                      </a:r>
                    </a:p>
                  </a:txBody>
                  <a:tcPr marL="5866" marR="5866" marT="5866" marB="5866" anchor="ctr">
                    <a:lnL>
                      <a:noFill/>
                    </a:lnL>
                    <a:lnR>
                      <a:noFill/>
                    </a:lnR>
                    <a:lnT>
                      <a:noFill/>
                    </a:lnT>
                    <a:lnB>
                      <a:noFill/>
                    </a:lnB>
                  </a:tcPr>
                </a:tc>
                <a:tc>
                  <a:txBody>
                    <a:bodyPr/>
                    <a:lstStyle/>
                    <a:p>
                      <a:r>
                        <a:rPr lang="ru-RU" sz="1200" dirty="0"/>
                        <a:t>30</a:t>
                      </a:r>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Отжиг металлов, абсорбент во взрывчатых веществах, </a:t>
                      </a:r>
                      <a:r>
                        <a:rPr lang="ru-RU" sz="1400" dirty="0" err="1">
                          <a:latin typeface="Times New Roman" pitchFamily="18" charset="0"/>
                          <a:cs typeface="Times New Roman" pitchFamily="18" charset="0"/>
                        </a:rPr>
                        <a:t>дезинфектанты</a:t>
                      </a:r>
                      <a:r>
                        <a:rPr lang="ru-RU" sz="1400" dirty="0">
                          <a:latin typeface="Times New Roman" pitchFamily="18" charset="0"/>
                          <a:cs typeface="Times New Roman" pitchFamily="18" charset="0"/>
                        </a:rPr>
                        <a:t>, автомобильные компоненты</a:t>
                      </a:r>
                    </a:p>
                  </a:txBody>
                  <a:tcPr marL="5866" marR="5866" marT="5866" marB="5866" anchor="ctr">
                    <a:lnL>
                      <a:noFill/>
                    </a:lnL>
                    <a:lnR>
                      <a:noFill/>
                    </a:lnR>
                    <a:lnT>
                      <a:noFill/>
                    </a:lnT>
                    <a:lnB>
                      <a:noFill/>
                    </a:lnB>
                  </a:tcPr>
                </a:tc>
              </a:tr>
              <a:tr h="1613740">
                <a:tc>
                  <a:txBody>
                    <a:bodyPr/>
                    <a:lstStyle/>
                    <a:p>
                      <a:r>
                        <a:rPr lang="ru-RU" sz="1200" dirty="0"/>
                        <a:t>Средний порошок</a:t>
                      </a:r>
                    </a:p>
                  </a:txBody>
                  <a:tcPr marL="5866" marR="5866" marT="5866" marB="5866" anchor="ctr">
                    <a:lnL>
                      <a:noFill/>
                    </a:lnL>
                    <a:lnR>
                      <a:noFill/>
                    </a:lnR>
                    <a:lnT>
                      <a:noFill/>
                    </a:lnT>
                    <a:lnB>
                      <a:noFill/>
                    </a:lnB>
                  </a:tcPr>
                </a:tc>
                <a:tc>
                  <a:txBody>
                    <a:bodyPr/>
                    <a:lstStyle/>
                    <a:p>
                      <a:r>
                        <a:rPr lang="ru-RU" sz="1200" dirty="0" smtClean="0"/>
                        <a:t>60</a:t>
                      </a:r>
                      <a:endParaRPr lang="ru-RU" sz="1200" dirty="0"/>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Сварочные электроды, кабели, формовочные смеси для литейного производства, эмали для покрытия труб, смазочные материалы, клеящие вещества</a:t>
                      </a:r>
                    </a:p>
                  </a:txBody>
                  <a:tcPr marL="5866" marR="5866" marT="5866" marB="5866" anchor="ctr">
                    <a:lnL>
                      <a:noFill/>
                    </a:lnL>
                    <a:lnR>
                      <a:noFill/>
                    </a:lnR>
                    <a:lnT>
                      <a:noFill/>
                    </a:lnT>
                    <a:lnB>
                      <a:noFill/>
                    </a:lnB>
                  </a:tcPr>
                </a:tc>
              </a:tr>
              <a:tr h="753989">
                <a:tc>
                  <a:txBody>
                    <a:bodyPr/>
                    <a:lstStyle/>
                    <a:p>
                      <a:r>
                        <a:rPr lang="ru-RU" sz="1200" dirty="0"/>
                        <a:t>Тонкий порошок</a:t>
                      </a:r>
                    </a:p>
                  </a:txBody>
                  <a:tcPr marL="5866" marR="5866" marT="5866" marB="5866" anchor="ctr">
                    <a:lnL>
                      <a:noFill/>
                    </a:lnL>
                    <a:lnR>
                      <a:noFill/>
                    </a:lnR>
                    <a:lnT>
                      <a:noFill/>
                    </a:lnT>
                    <a:lnB>
                      <a:noFill/>
                    </a:lnB>
                  </a:tcPr>
                </a:tc>
                <a:tc>
                  <a:txBody>
                    <a:bodyPr/>
                    <a:lstStyle/>
                    <a:p>
                      <a:r>
                        <a:rPr lang="ru-RU" sz="1200" dirty="0" smtClean="0"/>
                        <a:t>100</a:t>
                      </a:r>
                      <a:endParaRPr lang="ru-RU" sz="1200" dirty="0"/>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Текстурные краски, акустический штукатурный гипс, потолочная плитка</a:t>
                      </a:r>
                    </a:p>
                  </a:txBody>
                  <a:tcPr marL="5866" marR="5866" marT="5866" marB="5866" anchor="ctr">
                    <a:lnL>
                      <a:noFill/>
                    </a:lnL>
                    <a:lnR>
                      <a:noFill/>
                    </a:lnR>
                    <a:lnT>
                      <a:noFill/>
                    </a:lnT>
                    <a:lnB>
                      <a:noFill/>
                    </a:lnB>
                  </a:tcPr>
                </a:tc>
              </a:tr>
              <a:tr h="876811">
                <a:tc>
                  <a:txBody>
                    <a:bodyPr/>
                    <a:lstStyle/>
                    <a:p>
                      <a:r>
                        <a:rPr lang="ru-RU" sz="1200" dirty="0"/>
                        <a:t>Сверхтонкий порошок</a:t>
                      </a:r>
                    </a:p>
                  </a:txBody>
                  <a:tcPr marL="5866" marR="5866" marT="5866" marB="5866" anchor="ctr">
                    <a:lnL>
                      <a:noFill/>
                    </a:lnL>
                    <a:lnR>
                      <a:noFill/>
                    </a:lnR>
                    <a:lnT>
                      <a:noFill/>
                    </a:lnT>
                    <a:lnB>
                      <a:noFill/>
                    </a:lnB>
                  </a:tcPr>
                </a:tc>
                <a:tc>
                  <a:txBody>
                    <a:bodyPr/>
                    <a:lstStyle/>
                    <a:p>
                      <a:r>
                        <a:rPr lang="ru-RU" sz="1200" dirty="0"/>
                        <a:t>325</a:t>
                      </a:r>
                    </a:p>
                  </a:txBody>
                  <a:tcPr marL="5866" marR="5866" marT="5866" marB="5866" anchor="ctr">
                    <a:lnL>
                      <a:noFill/>
                    </a:lnL>
                    <a:lnR>
                      <a:noFill/>
                    </a:lnR>
                    <a:lnT>
                      <a:noFill/>
                    </a:lnT>
                    <a:lnB>
                      <a:noFill/>
                    </a:lnB>
                  </a:tcPr>
                </a:tc>
                <a:tc>
                  <a:txBody>
                    <a:bodyPr/>
                    <a:lstStyle/>
                    <a:p>
                      <a:r>
                        <a:rPr lang="ru-RU" sz="1400" dirty="0">
                          <a:latin typeface="Times New Roman" pitchFamily="18" charset="0"/>
                          <a:cs typeface="Times New Roman" pitchFamily="18" charset="0"/>
                        </a:rPr>
                        <a:t>Лакокрасочные материалы, пластмассы, резинотехнические изделия, бумага, косметические товары</a:t>
                      </a:r>
                    </a:p>
                  </a:txBody>
                  <a:tcPr marL="5866" marR="5866" marT="5866" marB="5866" anchor="ctr">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64633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Основные направления использования молотой слюды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cs typeface="Arial" charset="0"/>
            </a:endParaRPr>
          </a:p>
        </p:txBody>
      </p:sp>
      <p:pic>
        <p:nvPicPr>
          <p:cNvPr id="7" name="irc_mi" descr="http://s019.radikal.ru/i600/1208/70/4620d352b25e.jpg"/>
          <p:cNvPicPr/>
          <p:nvPr/>
        </p:nvPicPr>
        <p:blipFill>
          <a:blip r:embed="rId2"/>
          <a:srcRect l="8456" t="17742" r="47468" b="45768"/>
          <a:stretch>
            <a:fillRect/>
          </a:stretch>
        </p:blipFill>
        <p:spPr bwMode="auto">
          <a:xfrm>
            <a:off x="3714744" y="5286388"/>
            <a:ext cx="2037052" cy="1362974"/>
          </a:xfrm>
          <a:prstGeom prst="rect">
            <a:avLst/>
          </a:prstGeom>
          <a:noFill/>
          <a:ln w="9525">
            <a:noFill/>
            <a:miter lim="800000"/>
            <a:headEnd/>
            <a:tailEnd/>
          </a:ln>
        </p:spPr>
      </p:pic>
      <p:pic>
        <p:nvPicPr>
          <p:cNvPr id="8" name="irc_mi" descr="https://b-a.d-cd.net/5e0e5du-960.jpg"/>
          <p:cNvPicPr/>
          <p:nvPr/>
        </p:nvPicPr>
        <p:blipFill>
          <a:blip r:embed="rId3"/>
          <a:srcRect l="13121" t="43411" r="34768" b="3615"/>
          <a:stretch>
            <a:fillRect/>
          </a:stretch>
        </p:blipFill>
        <p:spPr bwMode="auto">
          <a:xfrm>
            <a:off x="2714612" y="2285992"/>
            <a:ext cx="3096883" cy="176841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i="1" dirty="0" smtClean="0">
                <a:solidFill>
                  <a:schemeClr val="accent1">
                    <a:lumMod val="75000"/>
                  </a:schemeClr>
                </a:solidFill>
              </a:rPr>
              <a:t>1-ая штольня, исследованная нами</a:t>
            </a:r>
            <a:endParaRPr lang="ru-RU" b="1" i="1" dirty="0">
              <a:solidFill>
                <a:schemeClr val="accent1">
                  <a:lumMod val="75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43173" y="2571743"/>
            <a:ext cx="4214843" cy="2928959"/>
          </a:xfrm>
          <a:effectLst>
            <a:glow rad="228600">
              <a:schemeClr val="accent6">
                <a:satMod val="175000"/>
                <a:alpha val="40000"/>
              </a:schemeClr>
            </a:glow>
          </a:effectLst>
        </p:spPr>
      </p:pic>
    </p:spTree>
    <p:extLst>
      <p:ext uri="{BB962C8B-B14F-4D97-AF65-F5344CB8AC3E}">
        <p14:creationId xmlns="" xmlns:p14="http://schemas.microsoft.com/office/powerpoint/2010/main" val="33080858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10351" r="9663" b="16345"/>
          <a:stretch>
            <a:fillRect/>
          </a:stretch>
        </p:blipFill>
        <p:spPr>
          <a:xfrm>
            <a:off x="1357290" y="1071546"/>
            <a:ext cx="3500462" cy="2214578"/>
          </a:xfrm>
          <a:effectLst>
            <a:glow rad="228600">
              <a:schemeClr val="accent6">
                <a:satMod val="175000"/>
                <a:alpha val="40000"/>
              </a:schemeClr>
            </a:glow>
          </a:effectLst>
        </p:spPr>
      </p:pic>
      <p:sp>
        <p:nvSpPr>
          <p:cNvPr id="11" name="Прямоугольник 10"/>
          <p:cNvSpPr/>
          <p:nvPr/>
        </p:nvSpPr>
        <p:spPr>
          <a:xfrm>
            <a:off x="0" y="3786190"/>
            <a:ext cx="9144000"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Разработка слюды на первых этапах велась в открытых карьерах , но очень скоро началась подземная добыча. Шахты пробивались вдоль жил, причем извлекался весь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слюдосодержащий</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 материал. Особенно богатой была жила, расположенная в пади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Улунтуй</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itchFamily="18" charset="0"/>
              </a:rPr>
              <a:t>, но после нескольких лет отработки в ней появилась вода. Большой приток воды и уменьшение содержания слюды привели к тому, что в конце шестидесятых годов месторождение пришлось законсервировать, и сейчас только по старым отвалам, да по заросшим травою карьерам и остаткам штолен можно узнать те места, где недавно велась добыча слюды. </a:t>
            </a:r>
          </a:p>
          <a:p>
            <a:pPr algn="ctr"/>
            <a:endParaRPr lang="ru-RU" dirty="0">
              <a:latin typeface="+mj-lt"/>
              <a:cs typeface="Times New Roman" pitchFamily="18" charset="0"/>
            </a:endParaRPr>
          </a:p>
        </p:txBody>
      </p:sp>
      <p:sp>
        <p:nvSpPr>
          <p:cNvPr id="13" name="Прямоугольник 12"/>
          <p:cNvSpPr/>
          <p:nvPr/>
        </p:nvSpPr>
        <p:spPr>
          <a:xfrm>
            <a:off x="6143636" y="0"/>
            <a:ext cx="3000364" cy="3643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mj-lt"/>
              </a:rPr>
              <a:t>Добыча слюды на </a:t>
            </a:r>
            <a:r>
              <a:rPr lang="ru-RU" dirty="0" err="1" smtClean="0">
                <a:latin typeface="+mj-lt"/>
              </a:rPr>
              <a:t>Слюдянке</a:t>
            </a:r>
            <a:r>
              <a:rPr lang="ru-RU" dirty="0" smtClean="0">
                <a:latin typeface="+mj-lt"/>
              </a:rPr>
              <a:t> прекратилась, но </a:t>
            </a:r>
            <a:r>
              <a:rPr lang="ru-RU" dirty="0" err="1" smtClean="0">
                <a:latin typeface="+mj-lt"/>
              </a:rPr>
              <a:t>Слюдянка</a:t>
            </a:r>
            <a:r>
              <a:rPr lang="ru-RU" dirty="0" smtClean="0">
                <a:latin typeface="+mj-lt"/>
              </a:rPr>
              <a:t> не перестала быть горнопромышленным районом. Горные породы, выходящие на дневную поверхность близ г. </a:t>
            </a:r>
            <a:r>
              <a:rPr lang="ru-RU" dirty="0" err="1" smtClean="0">
                <a:latin typeface="+mj-lt"/>
              </a:rPr>
              <a:t>Слюдянки</a:t>
            </a:r>
            <a:r>
              <a:rPr lang="ru-RU" dirty="0" smtClean="0">
                <a:latin typeface="+mj-lt"/>
              </a:rPr>
              <a:t>, представляют собой большую ценность -это мрамор. </a:t>
            </a:r>
            <a:endParaRPr lang="ru-RU" dirty="0">
              <a:latin typeface="+mj-lt"/>
            </a:endParaRPr>
          </a:p>
        </p:txBody>
      </p:sp>
    </p:spTree>
    <p:extLst>
      <p:ext uri="{BB962C8B-B14F-4D97-AF65-F5344CB8AC3E}">
        <p14:creationId xmlns="" xmlns:p14="http://schemas.microsoft.com/office/powerpoint/2010/main" val="135737523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c.pics.livejournal.com/mishainik/27670587/1194562/1194562_original.jpg"/>
          <p:cNvPicPr>
            <a:picLocks noChangeAspect="1" noChangeArrowheads="1"/>
          </p:cNvPicPr>
          <p:nvPr/>
        </p:nvPicPr>
        <p:blipFill>
          <a:blip r:embed="rId2"/>
          <a:srcRect/>
          <a:stretch>
            <a:fillRect/>
          </a:stretch>
        </p:blipFill>
        <p:spPr bwMode="auto">
          <a:xfrm>
            <a:off x="2714612" y="1857364"/>
            <a:ext cx="4071966" cy="3143272"/>
          </a:xfrm>
          <a:prstGeom prst="rect">
            <a:avLst/>
          </a:prstGeom>
          <a:noFill/>
        </p:spPr>
      </p:pic>
      <p:sp>
        <p:nvSpPr>
          <p:cNvPr id="5" name="Волна 4"/>
          <p:cNvSpPr/>
          <p:nvPr/>
        </p:nvSpPr>
        <p:spPr>
          <a:xfrm>
            <a:off x="0" y="0"/>
            <a:ext cx="9144000" cy="1214422"/>
          </a:xfrm>
          <a:prstGeom prst="wave">
            <a:avLst>
              <a:gd name="adj1" fmla="val 12500"/>
              <a:gd name="adj2" fmla="val -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Так выглядит слюдяная жила</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43174" y="2428867"/>
            <a:ext cx="4000528" cy="2714645"/>
          </a:xfrm>
          <a:ln>
            <a:solidFill>
              <a:schemeClr val="accent6"/>
            </a:solidFill>
          </a:ln>
          <a:effectLst>
            <a:glow rad="228600">
              <a:schemeClr val="accent6">
                <a:satMod val="175000"/>
                <a:alpha val="40000"/>
              </a:schemeClr>
            </a:glow>
          </a:effectLst>
        </p:spPr>
      </p:pic>
      <p:sp>
        <p:nvSpPr>
          <p:cNvPr id="5" name="Волна 4"/>
          <p:cNvSpPr/>
          <p:nvPr/>
        </p:nvSpPr>
        <p:spPr>
          <a:xfrm>
            <a:off x="0" y="0"/>
            <a:ext cx="9144000" cy="13430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Долина реки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Слюдянки</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2683579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http://gallery.baikalgem.ru/images/log1.gif"/>
          <p:cNvPicPr>
            <a:picLocks noChangeAspect="1" noChangeArrowheads="1"/>
          </p:cNvPicPr>
          <p:nvPr/>
        </p:nvPicPr>
        <p:blipFill>
          <a:blip r:embed="rId2"/>
          <a:srcRect/>
          <a:stretch>
            <a:fillRect/>
          </a:stretch>
        </p:blipFill>
        <p:spPr bwMode="auto">
          <a:xfrm>
            <a:off x="0" y="0"/>
            <a:ext cx="3524250" cy="628650"/>
          </a:xfrm>
          <a:prstGeom prst="rect">
            <a:avLst/>
          </a:prstGeom>
          <a:noFill/>
        </p:spPr>
      </p:pic>
      <p:pic>
        <p:nvPicPr>
          <p:cNvPr id="45058" name="Picture 2" descr="http://gallery.baikalgem.ru/images/ecry1.gif"/>
          <p:cNvPicPr>
            <a:picLocks noChangeAspect="1" noChangeArrowheads="1"/>
          </p:cNvPicPr>
          <p:nvPr/>
        </p:nvPicPr>
        <p:blipFill>
          <a:blip r:embed="rId3"/>
          <a:srcRect/>
          <a:stretch>
            <a:fillRect/>
          </a:stretch>
        </p:blipFill>
        <p:spPr bwMode="auto">
          <a:xfrm>
            <a:off x="0" y="0"/>
            <a:ext cx="952500" cy="466725"/>
          </a:xfrm>
          <a:prstGeom prst="rect">
            <a:avLst/>
          </a:prstGeom>
          <a:noFill/>
        </p:spPr>
      </p:pic>
      <p:pic>
        <p:nvPicPr>
          <p:cNvPr id="45059" name="Picture 3" descr="http://gallery.baikalgem.ru/images/upload/gallery/photo3863_tn.jpg"/>
          <p:cNvPicPr>
            <a:picLocks noChangeAspect="1" noChangeArrowheads="1"/>
          </p:cNvPicPr>
          <p:nvPr/>
        </p:nvPicPr>
        <p:blipFill>
          <a:blip r:embed="rId4"/>
          <a:srcRect/>
          <a:stretch>
            <a:fillRect/>
          </a:stretch>
        </p:blipFill>
        <p:spPr bwMode="auto">
          <a:xfrm>
            <a:off x="0" y="0"/>
            <a:ext cx="666750" cy="666750"/>
          </a:xfrm>
          <a:prstGeom prst="rect">
            <a:avLst/>
          </a:prstGeom>
          <a:noFill/>
        </p:spPr>
      </p:pic>
      <p:pic>
        <p:nvPicPr>
          <p:cNvPr id="45060" name="Picture 4" descr="http://gallery.baikalgem.ru/images/upload/gallery/photo3865_tn.jpg"/>
          <p:cNvPicPr>
            <a:picLocks noChangeAspect="1" noChangeArrowheads="1"/>
          </p:cNvPicPr>
          <p:nvPr/>
        </p:nvPicPr>
        <p:blipFill>
          <a:blip r:embed="rId5"/>
          <a:srcRect/>
          <a:stretch>
            <a:fillRect/>
          </a:stretch>
        </p:blipFill>
        <p:spPr bwMode="auto">
          <a:xfrm>
            <a:off x="0" y="0"/>
            <a:ext cx="666750" cy="666750"/>
          </a:xfrm>
          <a:prstGeom prst="rect">
            <a:avLst/>
          </a:prstGeom>
          <a:noFill/>
        </p:spPr>
      </p:pic>
      <p:pic>
        <p:nvPicPr>
          <p:cNvPr id="45061" name="Picture 5" descr="http://gallery.baikalgem.ru/images/upload/gallery/photo3866_tn.jpg"/>
          <p:cNvPicPr>
            <a:picLocks noChangeAspect="1" noChangeArrowheads="1"/>
          </p:cNvPicPr>
          <p:nvPr/>
        </p:nvPicPr>
        <p:blipFill>
          <a:blip r:embed="rId6"/>
          <a:srcRect/>
          <a:stretch>
            <a:fillRect/>
          </a:stretch>
        </p:blipFill>
        <p:spPr bwMode="auto">
          <a:xfrm>
            <a:off x="0" y="0"/>
            <a:ext cx="666750" cy="666750"/>
          </a:xfrm>
          <a:prstGeom prst="rect">
            <a:avLst/>
          </a:prstGeom>
          <a:noFill/>
        </p:spPr>
      </p:pic>
      <p:pic>
        <p:nvPicPr>
          <p:cNvPr id="45062" name="Picture 6" descr="http://gallery.baikalgem.ru/images/upload/gallery/photo3867_tn.jpg"/>
          <p:cNvPicPr>
            <a:picLocks noChangeAspect="1" noChangeArrowheads="1"/>
          </p:cNvPicPr>
          <p:nvPr/>
        </p:nvPicPr>
        <p:blipFill>
          <a:blip r:embed="rId7"/>
          <a:srcRect/>
          <a:stretch>
            <a:fillRect/>
          </a:stretch>
        </p:blipFill>
        <p:spPr bwMode="auto">
          <a:xfrm>
            <a:off x="0" y="0"/>
            <a:ext cx="666750" cy="666750"/>
          </a:xfrm>
          <a:prstGeom prst="rect">
            <a:avLst/>
          </a:prstGeom>
          <a:noFill/>
        </p:spPr>
      </p:pic>
      <p:pic>
        <p:nvPicPr>
          <p:cNvPr id="45063" name="Picture 7" descr="http://gallery.baikalgem.ru/images/upload/gallery/photo3868_tn.jpg"/>
          <p:cNvPicPr>
            <a:picLocks noChangeAspect="1" noChangeArrowheads="1"/>
          </p:cNvPicPr>
          <p:nvPr/>
        </p:nvPicPr>
        <p:blipFill>
          <a:blip r:embed="rId8"/>
          <a:srcRect/>
          <a:stretch>
            <a:fillRect/>
          </a:stretch>
        </p:blipFill>
        <p:spPr bwMode="auto">
          <a:xfrm>
            <a:off x="0" y="0"/>
            <a:ext cx="666750" cy="666750"/>
          </a:xfrm>
          <a:prstGeom prst="rect">
            <a:avLst/>
          </a:prstGeom>
          <a:noFill/>
        </p:spPr>
      </p:pic>
      <p:pic>
        <p:nvPicPr>
          <p:cNvPr id="45064" name="Picture 8" descr="http://gallery.baikalgem.ru/images/upload/gallery/photo3869_tn.jpg"/>
          <p:cNvPicPr>
            <a:picLocks noChangeAspect="1" noChangeArrowheads="1"/>
          </p:cNvPicPr>
          <p:nvPr/>
        </p:nvPicPr>
        <p:blipFill>
          <a:blip r:embed="rId9"/>
          <a:srcRect/>
          <a:stretch>
            <a:fillRect/>
          </a:stretch>
        </p:blipFill>
        <p:spPr bwMode="auto">
          <a:xfrm>
            <a:off x="0" y="0"/>
            <a:ext cx="666750" cy="666750"/>
          </a:xfrm>
          <a:prstGeom prst="rect">
            <a:avLst/>
          </a:prstGeom>
          <a:noFill/>
        </p:spPr>
      </p:pic>
      <p:pic>
        <p:nvPicPr>
          <p:cNvPr id="45065" name="Picture 9" descr="http://gallery.baikalgem.ru/images/upload/gallery/photo3870_tn.jpg"/>
          <p:cNvPicPr>
            <a:picLocks noChangeAspect="1" noChangeArrowheads="1"/>
          </p:cNvPicPr>
          <p:nvPr/>
        </p:nvPicPr>
        <p:blipFill>
          <a:blip r:embed="rId10"/>
          <a:srcRect/>
          <a:stretch>
            <a:fillRect/>
          </a:stretch>
        </p:blipFill>
        <p:spPr bwMode="auto">
          <a:xfrm>
            <a:off x="0" y="0"/>
            <a:ext cx="666750" cy="666750"/>
          </a:xfrm>
          <a:prstGeom prst="rect">
            <a:avLst/>
          </a:prstGeom>
          <a:noFill/>
        </p:spPr>
      </p:pic>
      <p:pic>
        <p:nvPicPr>
          <p:cNvPr id="45066" name="Picture 10" descr="http://gallery.baikalgem.ru/images/upload/gallery/photo3871_tn.jpg"/>
          <p:cNvPicPr>
            <a:picLocks noChangeAspect="1" noChangeArrowheads="1"/>
          </p:cNvPicPr>
          <p:nvPr/>
        </p:nvPicPr>
        <p:blipFill>
          <a:blip r:embed="rId11"/>
          <a:srcRect/>
          <a:stretch>
            <a:fillRect/>
          </a:stretch>
        </p:blipFill>
        <p:spPr bwMode="auto">
          <a:xfrm>
            <a:off x="0" y="0"/>
            <a:ext cx="666750" cy="666750"/>
          </a:xfrm>
          <a:prstGeom prst="rect">
            <a:avLst/>
          </a:prstGeom>
          <a:noFill/>
        </p:spPr>
      </p:pic>
      <p:pic>
        <p:nvPicPr>
          <p:cNvPr id="45067" name="Picture 11" descr="http://gallery.baikalgem.ru/images/upload/gallery/photo3872_tn.jpg"/>
          <p:cNvPicPr>
            <a:picLocks noChangeAspect="1" noChangeArrowheads="1"/>
          </p:cNvPicPr>
          <p:nvPr/>
        </p:nvPicPr>
        <p:blipFill>
          <a:blip r:embed="rId12"/>
          <a:srcRect/>
          <a:stretch>
            <a:fillRect/>
          </a:stretch>
        </p:blipFill>
        <p:spPr bwMode="auto">
          <a:xfrm>
            <a:off x="0" y="0"/>
            <a:ext cx="666750" cy="666750"/>
          </a:xfrm>
          <a:prstGeom prst="rect">
            <a:avLst/>
          </a:prstGeom>
          <a:noFill/>
        </p:spPr>
      </p:pic>
      <p:pic>
        <p:nvPicPr>
          <p:cNvPr id="45068" name="Picture 12" descr="http://gallery.baikalgem.ru/images/upload/gallery/photo3873_tn.jpg"/>
          <p:cNvPicPr>
            <a:picLocks noChangeAspect="1" noChangeArrowheads="1"/>
          </p:cNvPicPr>
          <p:nvPr/>
        </p:nvPicPr>
        <p:blipFill>
          <a:blip r:embed="rId13"/>
          <a:srcRect/>
          <a:stretch>
            <a:fillRect/>
          </a:stretch>
        </p:blipFill>
        <p:spPr bwMode="auto">
          <a:xfrm>
            <a:off x="0" y="0"/>
            <a:ext cx="666750" cy="666750"/>
          </a:xfrm>
          <a:prstGeom prst="rect">
            <a:avLst/>
          </a:prstGeom>
          <a:noFill/>
        </p:spPr>
      </p:pic>
      <p:pic>
        <p:nvPicPr>
          <p:cNvPr id="45069" name="Picture 13" descr="http://gallery.baikalgem.ru/images/upload/gallery/photo3874_tn.jpg"/>
          <p:cNvPicPr>
            <a:picLocks noChangeAspect="1" noChangeArrowheads="1"/>
          </p:cNvPicPr>
          <p:nvPr/>
        </p:nvPicPr>
        <p:blipFill>
          <a:blip r:embed="rId14"/>
          <a:srcRect/>
          <a:stretch>
            <a:fillRect/>
          </a:stretch>
        </p:blipFill>
        <p:spPr bwMode="auto">
          <a:xfrm>
            <a:off x="0" y="0"/>
            <a:ext cx="666750" cy="666750"/>
          </a:xfrm>
          <a:prstGeom prst="rect">
            <a:avLst/>
          </a:prstGeom>
          <a:noFill/>
        </p:spPr>
      </p:pic>
      <p:pic>
        <p:nvPicPr>
          <p:cNvPr id="45070" name="Picture 14" descr="http://gallery.baikalgem.ru/images/upload/gallery/photo3875_tn.jpg"/>
          <p:cNvPicPr>
            <a:picLocks noChangeAspect="1" noChangeArrowheads="1"/>
          </p:cNvPicPr>
          <p:nvPr/>
        </p:nvPicPr>
        <p:blipFill>
          <a:blip r:embed="rId15"/>
          <a:srcRect/>
          <a:stretch>
            <a:fillRect/>
          </a:stretch>
        </p:blipFill>
        <p:spPr bwMode="auto">
          <a:xfrm>
            <a:off x="0" y="0"/>
            <a:ext cx="666750" cy="666750"/>
          </a:xfrm>
          <a:prstGeom prst="rect">
            <a:avLst/>
          </a:prstGeom>
          <a:noFill/>
        </p:spPr>
      </p:pic>
      <p:pic>
        <p:nvPicPr>
          <p:cNvPr id="45071" name="Picture 15" descr="http://gallery.baikalgem.ru/images/upload/gallery/photo3878_tn.jpg"/>
          <p:cNvPicPr>
            <a:picLocks noChangeAspect="1" noChangeArrowheads="1"/>
          </p:cNvPicPr>
          <p:nvPr/>
        </p:nvPicPr>
        <p:blipFill>
          <a:blip r:embed="rId16"/>
          <a:srcRect/>
          <a:stretch>
            <a:fillRect/>
          </a:stretch>
        </p:blipFill>
        <p:spPr bwMode="auto">
          <a:xfrm>
            <a:off x="0" y="0"/>
            <a:ext cx="666750" cy="666750"/>
          </a:xfrm>
          <a:prstGeom prst="rect">
            <a:avLst/>
          </a:prstGeom>
          <a:noFill/>
        </p:spPr>
      </p:pic>
      <p:pic>
        <p:nvPicPr>
          <p:cNvPr id="45072" name="Picture 16" descr="http://gallery.baikalgem.ru/images/upload/gallery/photo3879_tn.jpg"/>
          <p:cNvPicPr>
            <a:picLocks noChangeAspect="1" noChangeArrowheads="1"/>
          </p:cNvPicPr>
          <p:nvPr/>
        </p:nvPicPr>
        <p:blipFill>
          <a:blip r:embed="rId17"/>
          <a:srcRect/>
          <a:stretch>
            <a:fillRect/>
          </a:stretch>
        </p:blipFill>
        <p:spPr bwMode="auto">
          <a:xfrm>
            <a:off x="0" y="0"/>
            <a:ext cx="666750" cy="666750"/>
          </a:xfrm>
          <a:prstGeom prst="rect">
            <a:avLst/>
          </a:prstGeom>
          <a:noFill/>
        </p:spPr>
      </p:pic>
      <p:pic>
        <p:nvPicPr>
          <p:cNvPr id="45073" name="Picture 17" descr="http://gallery.baikalgem.ru/images/upload/gallery/photo3880_tn.jpg"/>
          <p:cNvPicPr>
            <a:picLocks noChangeAspect="1" noChangeArrowheads="1"/>
          </p:cNvPicPr>
          <p:nvPr/>
        </p:nvPicPr>
        <p:blipFill>
          <a:blip r:embed="rId18"/>
          <a:srcRect/>
          <a:stretch>
            <a:fillRect/>
          </a:stretch>
        </p:blipFill>
        <p:spPr bwMode="auto">
          <a:xfrm>
            <a:off x="0" y="0"/>
            <a:ext cx="666750" cy="666750"/>
          </a:xfrm>
          <a:prstGeom prst="rect">
            <a:avLst/>
          </a:prstGeom>
          <a:noFill/>
        </p:spPr>
      </p:pic>
      <p:pic>
        <p:nvPicPr>
          <p:cNvPr id="45074" name="Picture 18" descr="http://gallery.baikalgem.ru/images/upload/gallery/photo3881_tn.jpg"/>
          <p:cNvPicPr>
            <a:picLocks noChangeAspect="1" noChangeArrowheads="1"/>
          </p:cNvPicPr>
          <p:nvPr/>
        </p:nvPicPr>
        <p:blipFill>
          <a:blip r:embed="rId19"/>
          <a:srcRect/>
          <a:stretch>
            <a:fillRect/>
          </a:stretch>
        </p:blipFill>
        <p:spPr bwMode="auto">
          <a:xfrm>
            <a:off x="0" y="0"/>
            <a:ext cx="666750" cy="666750"/>
          </a:xfrm>
          <a:prstGeom prst="rect">
            <a:avLst/>
          </a:prstGeom>
          <a:noFill/>
        </p:spPr>
      </p:pic>
      <p:pic>
        <p:nvPicPr>
          <p:cNvPr id="45075" name="Picture 19" descr="http://gallery.baikalgem.ru/images/upload/gallery/photo3882_tn.jpg"/>
          <p:cNvPicPr>
            <a:picLocks noChangeAspect="1" noChangeArrowheads="1"/>
          </p:cNvPicPr>
          <p:nvPr/>
        </p:nvPicPr>
        <p:blipFill>
          <a:blip r:embed="rId20"/>
          <a:srcRect/>
          <a:stretch>
            <a:fillRect/>
          </a:stretch>
        </p:blipFill>
        <p:spPr bwMode="auto">
          <a:xfrm>
            <a:off x="0" y="0"/>
            <a:ext cx="666750" cy="666750"/>
          </a:xfrm>
          <a:prstGeom prst="rect">
            <a:avLst/>
          </a:prstGeom>
          <a:noFill/>
        </p:spPr>
      </p:pic>
      <p:pic>
        <p:nvPicPr>
          <p:cNvPr id="45076" name="Picture 20" descr="http://gallery.baikalgem.ru/images/upload/gallery/photo3883_tn.jpg"/>
          <p:cNvPicPr>
            <a:picLocks noChangeAspect="1" noChangeArrowheads="1"/>
          </p:cNvPicPr>
          <p:nvPr/>
        </p:nvPicPr>
        <p:blipFill>
          <a:blip r:embed="rId21"/>
          <a:srcRect/>
          <a:stretch>
            <a:fillRect/>
          </a:stretch>
        </p:blipFill>
        <p:spPr bwMode="auto">
          <a:xfrm>
            <a:off x="0" y="0"/>
            <a:ext cx="666750" cy="666750"/>
          </a:xfrm>
          <a:prstGeom prst="rect">
            <a:avLst/>
          </a:prstGeom>
          <a:noFill/>
        </p:spPr>
      </p:pic>
      <p:pic>
        <p:nvPicPr>
          <p:cNvPr id="45077" name="Picture 21" descr="http://gallery.baikalgem.ru/images/upload/gallery/photo3884_tn.jpg"/>
          <p:cNvPicPr>
            <a:picLocks noChangeAspect="1" noChangeArrowheads="1"/>
          </p:cNvPicPr>
          <p:nvPr/>
        </p:nvPicPr>
        <p:blipFill>
          <a:blip r:embed="rId22"/>
          <a:srcRect/>
          <a:stretch>
            <a:fillRect/>
          </a:stretch>
        </p:blipFill>
        <p:spPr bwMode="auto">
          <a:xfrm>
            <a:off x="0" y="0"/>
            <a:ext cx="666750" cy="666750"/>
          </a:xfrm>
          <a:prstGeom prst="rect">
            <a:avLst/>
          </a:prstGeom>
          <a:noFill/>
        </p:spPr>
      </p:pic>
      <p:pic>
        <p:nvPicPr>
          <p:cNvPr id="45078" name="Picture 22" descr="http://gallery.baikalgem.ru/images/upload/gallery/photo3885_tn.jpg"/>
          <p:cNvPicPr>
            <a:picLocks noChangeAspect="1" noChangeArrowheads="1"/>
          </p:cNvPicPr>
          <p:nvPr/>
        </p:nvPicPr>
        <p:blipFill>
          <a:blip r:embed="rId23"/>
          <a:srcRect/>
          <a:stretch>
            <a:fillRect/>
          </a:stretch>
        </p:blipFill>
        <p:spPr bwMode="auto">
          <a:xfrm>
            <a:off x="0" y="0"/>
            <a:ext cx="666750" cy="666750"/>
          </a:xfrm>
          <a:prstGeom prst="rect">
            <a:avLst/>
          </a:prstGeom>
          <a:noFill/>
        </p:spPr>
      </p:pic>
      <p:pic>
        <p:nvPicPr>
          <p:cNvPr id="45079" name="Picture 23" descr="http://gallery.baikalgem.ru/images/upload/gallery/photo3886_tn.jpg"/>
          <p:cNvPicPr>
            <a:picLocks noChangeAspect="1" noChangeArrowheads="1"/>
          </p:cNvPicPr>
          <p:nvPr/>
        </p:nvPicPr>
        <p:blipFill>
          <a:blip r:embed="rId24"/>
          <a:srcRect/>
          <a:stretch>
            <a:fillRect/>
          </a:stretch>
        </p:blipFill>
        <p:spPr bwMode="auto">
          <a:xfrm>
            <a:off x="0" y="0"/>
            <a:ext cx="666750" cy="666750"/>
          </a:xfrm>
          <a:prstGeom prst="rect">
            <a:avLst/>
          </a:prstGeom>
          <a:noFill/>
        </p:spPr>
      </p:pic>
      <p:pic>
        <p:nvPicPr>
          <p:cNvPr id="45080" name="Picture 24" descr="http://gallery.baikalgem.ru/images/upload/gallery/photo3887_tn.jpg"/>
          <p:cNvPicPr>
            <a:picLocks noChangeAspect="1" noChangeArrowheads="1"/>
          </p:cNvPicPr>
          <p:nvPr/>
        </p:nvPicPr>
        <p:blipFill>
          <a:blip r:embed="rId25"/>
          <a:srcRect/>
          <a:stretch>
            <a:fillRect/>
          </a:stretch>
        </p:blipFill>
        <p:spPr bwMode="auto">
          <a:xfrm>
            <a:off x="0" y="0"/>
            <a:ext cx="666750" cy="666750"/>
          </a:xfrm>
          <a:prstGeom prst="rect">
            <a:avLst/>
          </a:prstGeom>
          <a:noFill/>
        </p:spPr>
      </p:pic>
      <p:pic>
        <p:nvPicPr>
          <p:cNvPr id="45081" name="Picture 25" descr="http://gallery.baikalgem.ru/images/upload/gallery/photo3888_tn.jpg"/>
          <p:cNvPicPr>
            <a:picLocks noChangeAspect="1" noChangeArrowheads="1"/>
          </p:cNvPicPr>
          <p:nvPr/>
        </p:nvPicPr>
        <p:blipFill>
          <a:blip r:embed="rId26"/>
          <a:srcRect/>
          <a:stretch>
            <a:fillRect/>
          </a:stretch>
        </p:blipFill>
        <p:spPr bwMode="auto">
          <a:xfrm>
            <a:off x="0" y="0"/>
            <a:ext cx="666750" cy="666750"/>
          </a:xfrm>
          <a:prstGeom prst="rect">
            <a:avLst/>
          </a:prstGeom>
          <a:noFill/>
        </p:spPr>
      </p:pic>
      <p:pic>
        <p:nvPicPr>
          <p:cNvPr id="45082" name="Picture 26" descr="http://gallery.baikalgem.ru/images/upload/gallery/photo3889_tn.jpg"/>
          <p:cNvPicPr>
            <a:picLocks noChangeAspect="1" noChangeArrowheads="1"/>
          </p:cNvPicPr>
          <p:nvPr/>
        </p:nvPicPr>
        <p:blipFill>
          <a:blip r:embed="rId27"/>
          <a:srcRect/>
          <a:stretch>
            <a:fillRect/>
          </a:stretch>
        </p:blipFill>
        <p:spPr bwMode="auto">
          <a:xfrm>
            <a:off x="0" y="0"/>
            <a:ext cx="666750" cy="666750"/>
          </a:xfrm>
          <a:prstGeom prst="rect">
            <a:avLst/>
          </a:prstGeom>
          <a:noFill/>
        </p:spPr>
      </p:pic>
      <p:pic>
        <p:nvPicPr>
          <p:cNvPr id="45083" name="Picture 27"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4" name="Picture 28"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5" name="Picture 29"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6" name="Picture 30"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7" name="Picture 31"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8" name="Picture 32"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89" name="Picture 33" descr="http://gallery.baikalgem.ru/images/tri1.jpg"/>
          <p:cNvPicPr>
            <a:picLocks noChangeAspect="1" noChangeArrowheads="1"/>
          </p:cNvPicPr>
          <p:nvPr/>
        </p:nvPicPr>
        <p:blipFill>
          <a:blip r:embed="rId28"/>
          <a:srcRect/>
          <a:stretch>
            <a:fillRect/>
          </a:stretch>
        </p:blipFill>
        <p:spPr bwMode="auto">
          <a:xfrm>
            <a:off x="0" y="0"/>
            <a:ext cx="38100" cy="85725"/>
          </a:xfrm>
          <a:prstGeom prst="rect">
            <a:avLst/>
          </a:prstGeom>
          <a:noFill/>
        </p:spPr>
      </p:pic>
      <p:pic>
        <p:nvPicPr>
          <p:cNvPr id="45090" name="Picture 34" descr="http://gallery.baikalgem.ru/images/upload/gallery/photo3888.jpg"/>
          <p:cNvPicPr>
            <a:picLocks noChangeAspect="1" noChangeArrowheads="1"/>
          </p:cNvPicPr>
          <p:nvPr/>
        </p:nvPicPr>
        <p:blipFill>
          <a:blip r:embed="rId29"/>
          <a:srcRect/>
          <a:stretch>
            <a:fillRect/>
          </a:stretch>
        </p:blipFill>
        <p:spPr bwMode="auto">
          <a:xfrm>
            <a:off x="2428860" y="1571612"/>
            <a:ext cx="4143404" cy="3000396"/>
          </a:xfrm>
          <a:prstGeom prst="rect">
            <a:avLst/>
          </a:prstGeom>
          <a:noFill/>
        </p:spPr>
      </p:pic>
      <p:sp>
        <p:nvSpPr>
          <p:cNvPr id="45091" name="Rectangle 35">
            <a:hlinkClick r:id="rId30"/>
          </p:cNvPr>
          <p:cNvSpPr>
            <a:spLocks noChangeArrowheads="1"/>
          </p:cNvSpPr>
          <p:nvPr/>
        </p:nvSpPr>
        <p:spPr bwMode="auto">
          <a:xfrm>
            <a:off x="0" y="26128663"/>
            <a:ext cx="6157913"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МУЗЕЙ №4. ДЕТИЩЕ МОЕЙ ЖИЗНИ. И КОНЕЧНО ВСЕГДА МНЕ В ПОМОЩЬ МАМАН.Фотография 23 из 24</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hlinkClick r:id="rId30"/>
              </a:rPr>
              <a:t>  </a:t>
            </a:r>
            <a:r>
              <a:rPr kumimoji="0" lang="ru-RU" sz="1300" b="0" i="0" u="none" strike="noStrike" cap="none" normalizeH="0" baseline="0" smtClean="0">
                <a:ln>
                  <a:noFill/>
                </a:ln>
                <a:solidFill>
                  <a:schemeClr val="tx1"/>
                </a:solidFill>
                <a:effectLst/>
                <a:latin typeface="Arial" charset="0"/>
                <a:cs typeface="Arial" charset="0"/>
              </a:rPr>
              <a:t> </a:t>
            </a:r>
            <a:r>
              <a:rPr kumimoji="0" lang="ru-RU" sz="1800" b="0" i="0" u="none" strike="noStrike" cap="none" normalizeH="0" baseline="0" smtClean="0">
                <a:ln>
                  <a:noFill/>
                </a:ln>
                <a:solidFill>
                  <a:schemeClr val="tx1"/>
                </a:solidFill>
                <a:effectLst/>
                <a:latin typeface="Arial" charset="0"/>
                <a:cs typeface="Arial" charset="0"/>
              </a:rPr>
              <a:t>        </a:t>
            </a:r>
          </a:p>
        </p:txBody>
      </p:sp>
      <p:sp>
        <p:nvSpPr>
          <p:cNvPr id="40" name="Волна 39"/>
          <p:cNvSpPr/>
          <p:nvPr/>
        </p:nvSpPr>
        <p:spPr>
          <a:xfrm>
            <a:off x="0" y="5857892"/>
            <a:ext cx="9144000" cy="1200152"/>
          </a:xfrm>
          <a:prstGeom prst="wave">
            <a:avLst>
              <a:gd name="adj1" fmla="val 12500"/>
              <a:gd name="adj2" fmla="val -44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В.А.Жигалов – основатель первого в России частного музея минералов. Год основания 2 мая 1990г.</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itka-bycin.ru/wp-content/uploads/image/Polydragocennye%20kamni/Lazurit/001.jpg"/>
          <p:cNvPicPr>
            <a:picLocks noChangeAspect="1" noChangeArrowheads="1"/>
          </p:cNvPicPr>
          <p:nvPr/>
        </p:nvPicPr>
        <p:blipFill>
          <a:blip r:embed="rId2"/>
          <a:srcRect/>
          <a:stretch>
            <a:fillRect/>
          </a:stretch>
        </p:blipFill>
        <p:spPr bwMode="auto">
          <a:xfrm>
            <a:off x="5072066" y="928670"/>
            <a:ext cx="3810000" cy="2767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8" name="Picture 4" descr="http://ic.pics.livejournal.com/naturalsmog/10761485/107589/107589_original.jpg"/>
          <p:cNvPicPr>
            <a:picLocks noChangeAspect="1" noChangeArrowheads="1"/>
          </p:cNvPicPr>
          <p:nvPr/>
        </p:nvPicPr>
        <p:blipFill>
          <a:blip r:embed="rId3"/>
          <a:srcRect l="2206" t="3374" r="2940"/>
          <a:stretch>
            <a:fillRect/>
          </a:stretch>
        </p:blipFill>
        <p:spPr bwMode="auto">
          <a:xfrm>
            <a:off x="1428728" y="3857628"/>
            <a:ext cx="6143668" cy="30003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30" name="Picture 6" descr="http://i036.radikal.ru/1109/35/aa6f2151cf5e.jpg"/>
          <p:cNvPicPr>
            <a:picLocks noChangeAspect="1" noChangeArrowheads="1"/>
          </p:cNvPicPr>
          <p:nvPr/>
        </p:nvPicPr>
        <p:blipFill>
          <a:blip r:embed="rId4"/>
          <a:srcRect/>
          <a:stretch>
            <a:fillRect/>
          </a:stretch>
        </p:blipFill>
        <p:spPr bwMode="auto">
          <a:xfrm>
            <a:off x="928662" y="0"/>
            <a:ext cx="3357586" cy="38147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Прямоугольник с двумя скругленными противолежащими углами 6"/>
          <p:cNvSpPr/>
          <p:nvPr/>
        </p:nvSpPr>
        <p:spPr>
          <a:xfrm>
            <a:off x="4643438" y="0"/>
            <a:ext cx="4286280" cy="7143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ЛАЗУРИТ  ( БАЙКАЛИТ )</a:t>
            </a:r>
            <a:endParaRPr lang="ru-RU"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0" y="0"/>
            <a:ext cx="9144000" cy="2786058"/>
          </a:xfrm>
          <a:prstGeom prst="wave">
            <a:avLst>
              <a:gd name="adj1" fmla="val 12500"/>
              <a:gd name="adj2" fmla="val 770"/>
            </a:avLst>
          </a:prstGeom>
        </p:spPr>
        <p:style>
          <a:lnRef idx="0">
            <a:schemeClr val="accent6"/>
          </a:lnRef>
          <a:fillRef idx="3">
            <a:schemeClr val="accent6"/>
          </a:fillRef>
          <a:effectRef idx="3">
            <a:schemeClr val="accent6"/>
          </a:effectRef>
          <a:fontRef idx="minor">
            <a:schemeClr val="lt1"/>
          </a:fontRef>
        </p:style>
        <p:txBody>
          <a:bodyPr rtlCol="0" anchor="ctr"/>
          <a:lstStyle/>
          <a:p>
            <a:pPr algn="just"/>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 нас 40 месторождений, на каждом из них не менее 40 точек (мест), где можно поискать определённый минерал, а на карьере Перевал их не меньше 140. Недаром  Южное Прибайкалье геологи называют минералогическим раем. Возьмём, к примеру, слюду(флогопит) здесь её 9 сортов – разновидностей.  </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6082" name="Picture 2" descr="http://big.dp.ua/img/news/2038.jpg"/>
          <p:cNvPicPr>
            <a:picLocks noChangeAspect="1" noChangeArrowheads="1"/>
          </p:cNvPicPr>
          <p:nvPr/>
        </p:nvPicPr>
        <p:blipFill>
          <a:blip r:embed="rId2"/>
          <a:srcRect/>
          <a:stretch>
            <a:fillRect/>
          </a:stretch>
        </p:blipFill>
        <p:spPr bwMode="auto">
          <a:xfrm>
            <a:off x="642910" y="3286124"/>
            <a:ext cx="2786082" cy="2133598"/>
          </a:xfrm>
          <a:prstGeom prst="rect">
            <a:avLst/>
          </a:prstGeom>
          <a:noFill/>
        </p:spPr>
      </p:pic>
      <p:pic>
        <p:nvPicPr>
          <p:cNvPr id="46084" name="Picture 4" descr="http://go2.imgsmail.ru/imgpreview?key=20017c91d84e56f2&amp;mb=imgdb_preview_1891"/>
          <p:cNvPicPr>
            <a:picLocks noChangeAspect="1" noChangeArrowheads="1"/>
          </p:cNvPicPr>
          <p:nvPr/>
        </p:nvPicPr>
        <p:blipFill>
          <a:blip r:embed="rId3"/>
          <a:srcRect/>
          <a:stretch>
            <a:fillRect/>
          </a:stretch>
        </p:blipFill>
        <p:spPr bwMode="auto">
          <a:xfrm>
            <a:off x="5429256" y="3643314"/>
            <a:ext cx="3000396" cy="2214578"/>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p:cNvSpPr/>
          <p:nvPr/>
        </p:nvSpPr>
        <p:spPr>
          <a:xfrm>
            <a:off x="0" y="0"/>
            <a:ext cx="9144000" cy="307183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smtClean="0">
                <a:latin typeface="Times New Roman" pitchFamily="18" charset="0"/>
                <a:cs typeface="Times New Roman" pitchFamily="18" charset="0"/>
              </a:rPr>
              <a:t>Слюда – минерал, который входит в состав некоторых пород вулканического происхождения, они образуются при остывании расплавленной лавы. Слюду добывают в виде тонких пластов  из - под земли. Она может быть перламутровой, матовой или блестящей. Для того чтобы получить новые оттенки, ее смешивают с оксидами железа. Слюду в основном добывают в Канаде, США, Мадагаскаре, Южной Африке.</a:t>
            </a:r>
            <a:endParaRPr lang="ru-RU" sz="2000" dirty="0">
              <a:latin typeface="Times New Roman" pitchFamily="18" charset="0"/>
              <a:cs typeface="Times New Roman" pitchFamily="18" charset="0"/>
            </a:endParaRPr>
          </a:p>
        </p:txBody>
      </p:sp>
      <p:pic>
        <p:nvPicPr>
          <p:cNvPr id="47106" name="Picture 2" descr="&amp;Scy;&amp;lcy;&amp;yucy;&amp;dcy;&amp;acy;"/>
          <p:cNvPicPr>
            <a:picLocks noChangeAspect="1" noChangeArrowheads="1"/>
          </p:cNvPicPr>
          <p:nvPr/>
        </p:nvPicPr>
        <p:blipFill>
          <a:blip r:embed="rId2"/>
          <a:srcRect/>
          <a:stretch>
            <a:fillRect/>
          </a:stretch>
        </p:blipFill>
        <p:spPr bwMode="auto">
          <a:xfrm>
            <a:off x="285720" y="2928934"/>
            <a:ext cx="2857500" cy="1962150"/>
          </a:xfrm>
          <a:prstGeom prst="rect">
            <a:avLst/>
          </a:prstGeom>
          <a:noFill/>
        </p:spPr>
      </p:pic>
      <p:pic>
        <p:nvPicPr>
          <p:cNvPr id="47108" name="Picture 4" descr="http://upload.wikimedia.org/wikipedia/commons/5/50/MicaSheetUSGOV.jpg"/>
          <p:cNvPicPr>
            <a:picLocks noChangeAspect="1" noChangeArrowheads="1"/>
          </p:cNvPicPr>
          <p:nvPr/>
        </p:nvPicPr>
        <p:blipFill>
          <a:blip r:embed="rId3"/>
          <a:srcRect/>
          <a:stretch>
            <a:fillRect/>
          </a:stretch>
        </p:blipFill>
        <p:spPr bwMode="auto">
          <a:xfrm>
            <a:off x="3429000" y="2928934"/>
            <a:ext cx="3000388" cy="2000264"/>
          </a:xfrm>
          <a:prstGeom prst="rect">
            <a:avLst/>
          </a:prstGeom>
          <a:noFill/>
        </p:spPr>
      </p:pic>
      <p:pic>
        <p:nvPicPr>
          <p:cNvPr id="47112" name="Picture 8" descr="&amp;Pcy;&amp;ucy;&amp;dcy;&amp;rcy;&amp;acy; &amp;pcy;&amp;rcy;&amp;iecy;&amp;scy;&amp;scy;&amp;ocy;&amp;vcy;&amp;acy;&amp;ncy;&amp;ncy;&amp;acy;&amp;yacy;"/>
          <p:cNvPicPr>
            <a:picLocks noChangeAspect="1" noChangeArrowheads="1"/>
          </p:cNvPicPr>
          <p:nvPr/>
        </p:nvPicPr>
        <p:blipFill>
          <a:blip r:embed="rId4"/>
          <a:srcRect t="17355" r="11956" b="23140"/>
          <a:stretch>
            <a:fillRect/>
          </a:stretch>
        </p:blipFill>
        <p:spPr bwMode="auto">
          <a:xfrm>
            <a:off x="6786578" y="3143248"/>
            <a:ext cx="1928826" cy="1714512"/>
          </a:xfrm>
          <a:prstGeom prst="rect">
            <a:avLst/>
          </a:prstGeom>
          <a:noFill/>
        </p:spPr>
      </p:pic>
      <p:pic>
        <p:nvPicPr>
          <p:cNvPr id="47114" name="Picture 10" descr="&amp;Pcy;&amp;rcy;&amp;iecy;&amp;scy;&amp;scy;&amp;ocy;&amp;vcy;&amp;acy;&amp;ncy;&amp;ncy;&amp;ycy;&amp;iecy; &amp;tcy;&amp;iecy;&amp;ncy;&amp;icy; &amp;dcy;&amp;lcy;&amp;yacy; &amp;vcy;&amp;iecy;&amp;kcy; "/>
          <p:cNvPicPr>
            <a:picLocks noChangeAspect="1" noChangeArrowheads="1"/>
          </p:cNvPicPr>
          <p:nvPr/>
        </p:nvPicPr>
        <p:blipFill>
          <a:blip r:embed="rId5"/>
          <a:srcRect t="19355" r="2173" b="22580"/>
          <a:stretch>
            <a:fillRect/>
          </a:stretch>
        </p:blipFill>
        <p:spPr bwMode="auto">
          <a:xfrm>
            <a:off x="6786578" y="4929198"/>
            <a:ext cx="2143140" cy="1714512"/>
          </a:xfrm>
          <a:prstGeom prst="rect">
            <a:avLst/>
          </a:prstGeom>
          <a:noFill/>
        </p:spPr>
      </p:pic>
      <p:pic>
        <p:nvPicPr>
          <p:cNvPr id="47116" name="Picture 12" descr="&amp;scy;&amp;lcy;&amp;yucy;&amp;dcy;&amp;acy;-&amp;bcy;&amp;icy;&amp;ocy;&amp;tcy;&amp;icy;&amp;tcy;"/>
          <p:cNvPicPr>
            <a:picLocks noChangeAspect="1" noChangeArrowheads="1"/>
          </p:cNvPicPr>
          <p:nvPr/>
        </p:nvPicPr>
        <p:blipFill>
          <a:blip r:embed="rId6"/>
          <a:srcRect l="15275" t="21428" r="11405" b="19642"/>
          <a:stretch>
            <a:fillRect/>
          </a:stretch>
        </p:blipFill>
        <p:spPr bwMode="auto">
          <a:xfrm>
            <a:off x="1714480" y="5000636"/>
            <a:ext cx="3143272" cy="1857364"/>
          </a:xfrm>
          <a:prstGeom prst="rect">
            <a:avLst/>
          </a:prstGeom>
          <a:noFill/>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radiusfm.by/data/pictures/zvuki_mu.jpg"/>
          <p:cNvPicPr>
            <a:picLocks noChangeAspect="1" noChangeArrowheads="1"/>
          </p:cNvPicPr>
          <p:nvPr/>
        </p:nvPicPr>
        <p:blipFill>
          <a:blip r:embed="rId2"/>
          <a:srcRect/>
          <a:stretch>
            <a:fillRect/>
          </a:stretch>
        </p:blipFill>
        <p:spPr bwMode="auto">
          <a:xfrm>
            <a:off x="428596" y="714356"/>
            <a:ext cx="2500330" cy="2214578"/>
          </a:xfrm>
          <a:prstGeom prst="rect">
            <a:avLst/>
          </a:prstGeom>
          <a:noFill/>
        </p:spPr>
      </p:pic>
      <p:sp>
        <p:nvSpPr>
          <p:cNvPr id="6" name="Волна 5"/>
          <p:cNvSpPr/>
          <p:nvPr/>
        </p:nvSpPr>
        <p:spPr>
          <a:xfrm>
            <a:off x="3500430" y="0"/>
            <a:ext cx="5643570" cy="1357298"/>
          </a:xfrm>
          <a:prstGeom prst="wave">
            <a:avLst>
              <a:gd name="adj1" fmla="val 12500"/>
              <a:gd name="adj2"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2400" dirty="0" smtClean="0">
                <a:latin typeface="Times New Roman" pitchFamily="18" charset="0"/>
                <a:cs typeface="Times New Roman" pitchFamily="18" charset="0"/>
              </a:rPr>
              <a:t>свойства слюды</a:t>
            </a:r>
            <a:endParaRPr lang="ru-RU" sz="2400" dirty="0">
              <a:latin typeface="Times New Roman" pitchFamily="18" charset="0"/>
              <a:cs typeface="Times New Roman" pitchFamily="18" charset="0"/>
            </a:endParaRPr>
          </a:p>
        </p:txBody>
      </p:sp>
      <p:sp>
        <p:nvSpPr>
          <p:cNvPr id="7" name="Прямоугольник 6"/>
          <p:cNvSpPr/>
          <p:nvPr/>
        </p:nvSpPr>
        <p:spPr>
          <a:xfrm>
            <a:off x="3500430" y="1571612"/>
            <a:ext cx="5429288" cy="1754326"/>
          </a:xfrm>
          <a:prstGeom prst="rect">
            <a:avLst/>
          </a:prstGeom>
        </p:spPr>
        <p:txBody>
          <a:bodyPr wrap="square">
            <a:spAutoFit/>
          </a:bodyPr>
          <a:lstStyle/>
          <a:p>
            <a:pPr algn="just"/>
            <a:r>
              <a:rPr lang="ru-RU" dirty="0" smtClean="0">
                <a:latin typeface="Times New Roman" pitchFamily="18" charset="0"/>
                <a:cs typeface="Times New Roman" pitchFamily="18" charset="0"/>
              </a:rPr>
              <a:t>1.Слюдяная мембрана старого граммофона является яркой иллюстрацией практических свойств слюды. Тонкая, совершенно ровная, упругая пластинка слюды - граммофонная мембрана - очень четко реагировала на колебания иглы, сама колебалась и пружинила, создавая звук в трубе граммофона. </a:t>
            </a:r>
            <a:endParaRPr lang="ru-RU" dirty="0">
              <a:latin typeface="Times New Roman" pitchFamily="18" charset="0"/>
              <a:cs typeface="Times New Roman" pitchFamily="18" charset="0"/>
            </a:endParaRPr>
          </a:p>
        </p:txBody>
      </p:sp>
      <p:pic>
        <p:nvPicPr>
          <p:cNvPr id="48136" name="Picture 8" descr="http://22-91.ru/upload/images/photo/42/b5/8241cac4a8768e2cac0677e968041316005217.jpg"/>
          <p:cNvPicPr>
            <a:picLocks noChangeAspect="1" noChangeArrowheads="1"/>
          </p:cNvPicPr>
          <p:nvPr/>
        </p:nvPicPr>
        <p:blipFill>
          <a:blip r:embed="rId3"/>
          <a:srcRect l="9375" t="3125" r="40234" b="20312"/>
          <a:stretch>
            <a:fillRect/>
          </a:stretch>
        </p:blipFill>
        <p:spPr bwMode="auto">
          <a:xfrm>
            <a:off x="571472" y="3786190"/>
            <a:ext cx="2143140" cy="2428892"/>
          </a:xfrm>
          <a:prstGeom prst="rect">
            <a:avLst/>
          </a:prstGeom>
          <a:noFill/>
        </p:spPr>
      </p:pic>
      <p:sp>
        <p:nvSpPr>
          <p:cNvPr id="10" name="Прямоугольник 9"/>
          <p:cNvSpPr/>
          <p:nvPr/>
        </p:nvSpPr>
        <p:spPr>
          <a:xfrm>
            <a:off x="3428992" y="3429000"/>
            <a:ext cx="5715008" cy="3139321"/>
          </a:xfrm>
          <a:prstGeom prst="rect">
            <a:avLst/>
          </a:prstGeom>
        </p:spPr>
        <p:txBody>
          <a:bodyPr wrap="square">
            <a:spAutoFit/>
          </a:bodyPr>
          <a:lstStyle/>
          <a:p>
            <a:pPr algn="just"/>
            <a:r>
              <a:rPr lang="ru-RU" dirty="0" smtClean="0">
                <a:latin typeface="Times New Roman" pitchFamily="18" charset="0"/>
                <a:cs typeface="Times New Roman" pitchFamily="18" charset="0"/>
              </a:rPr>
              <a:t>2. Со слюдой тогда, в двадцатые годы, приходилось встречаться и в повседневной жизни. Все горожане готовили пищу на керосинках, фитиль в которых постоянно приходилось регулировать по высоте. Для этого в жестяной стенке керосинки делалось "окошко", закрывавшееся тонким листочком слюды, через которое хорошо был виден и фитиль, и характер пламени керосинки. Этот пример иллюстрирует еще одно свойство слюды - ее тугоплавкость. Температуры до 500-700°С слюда выдерживает довольно хорошо и не теряет прозрачности.</a:t>
            </a:r>
            <a:endParaRPr lang="ru-RU"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avepic.ru/4349322m.jpg"/>
          <p:cNvPicPr>
            <a:picLocks noChangeAspect="1" noChangeArrowheads="1"/>
          </p:cNvPicPr>
          <p:nvPr/>
        </p:nvPicPr>
        <p:blipFill>
          <a:blip r:embed="rId3"/>
          <a:srcRect/>
          <a:stretch>
            <a:fillRect/>
          </a:stretch>
        </p:blipFill>
        <p:spPr bwMode="auto">
          <a:xfrm>
            <a:off x="0" y="0"/>
            <a:ext cx="2357422" cy="2786058"/>
          </a:xfrm>
          <a:prstGeom prst="rect">
            <a:avLst/>
          </a:prstGeom>
          <a:noFill/>
        </p:spPr>
      </p:pic>
      <p:sp>
        <p:nvSpPr>
          <p:cNvPr id="5" name="Прямоугольник 4"/>
          <p:cNvSpPr/>
          <p:nvPr/>
        </p:nvSpPr>
        <p:spPr>
          <a:xfrm>
            <a:off x="2428860" y="0"/>
            <a:ext cx="6715140" cy="3416320"/>
          </a:xfrm>
          <a:prstGeom prst="rect">
            <a:avLst/>
          </a:prstGeom>
        </p:spPr>
        <p:txBody>
          <a:bodyPr wrap="square">
            <a:spAutoFit/>
          </a:bodyPr>
          <a:lstStyle/>
          <a:p>
            <a:pPr algn="just"/>
            <a:r>
              <a:rPr lang="ru-RU" dirty="0" smtClean="0">
                <a:latin typeface="Times New Roman" pitchFamily="18" charset="0"/>
                <a:cs typeface="Times New Roman" pitchFamily="18" charset="0"/>
              </a:rPr>
              <a:t>3.Слюда - прекрасный </a:t>
            </a:r>
            <a:r>
              <a:rPr lang="ru-RU" dirty="0" err="1" smtClean="0">
                <a:latin typeface="Times New Roman" pitchFamily="18" charset="0"/>
                <a:cs typeface="Times New Roman" pitchFamily="18" charset="0"/>
              </a:rPr>
              <a:t>электроизолятор</a:t>
            </a:r>
            <a:r>
              <a:rPr lang="ru-RU" dirty="0" smtClean="0">
                <a:latin typeface="Times New Roman" pitchFamily="18" charset="0"/>
                <a:cs typeface="Times New Roman" pitchFamily="18" charset="0"/>
              </a:rPr>
              <a:t>. Ее листочки очень прочны, и для того, чтобы их разорвать в поперечном направлении, необходимо приложить очень большие усилия. Все эти свойства слюды широко использовали в </a:t>
            </a:r>
            <a:r>
              <a:rPr lang="ru-RU" dirty="0" err="1" smtClean="0">
                <a:latin typeface="Times New Roman" pitchFamily="18" charset="0"/>
                <a:cs typeface="Times New Roman" pitchFamily="18" charset="0"/>
              </a:rPr>
              <a:t>электро</a:t>
            </a:r>
            <a:r>
              <a:rPr lang="ru-RU" dirty="0" smtClean="0">
                <a:latin typeface="Times New Roman" pitchFamily="18" charset="0"/>
                <a:cs typeface="Times New Roman" pitchFamily="18" charset="0"/>
              </a:rPr>
              <a:t>- и радиотехнике. Тонкие пластинки слюды, обрезанные точно по шаблону, использовали как изолирующую прокладку конденсаторов, из них также штамповали очень сложные детали - изоляторы, на которых монтировали электроды радиоламп и различные радиодетали. Большое количество слюды используется как изоляторы в электромоторах и трансформаторах, при этом применяется как листовая слюда, так и различные комбинации из мелкой слюды. </a:t>
            </a:r>
            <a:endParaRPr lang="ru-RU" dirty="0">
              <a:latin typeface="Times New Roman" pitchFamily="18" charset="0"/>
              <a:cs typeface="Times New Roman" pitchFamily="18" charset="0"/>
            </a:endParaRPr>
          </a:p>
        </p:txBody>
      </p:sp>
      <p:pic>
        <p:nvPicPr>
          <p:cNvPr id="33794" name="Picture 2" descr="http://go4.imgsmail.ru/imgpreview?key=f20926485838cfe&amp;mb=imgdb_preview_1526&amp;q=90&amp;w=236"/>
          <p:cNvPicPr>
            <a:picLocks noChangeAspect="1" noChangeArrowheads="1"/>
          </p:cNvPicPr>
          <p:nvPr/>
        </p:nvPicPr>
        <p:blipFill>
          <a:blip r:embed="rId4"/>
          <a:srcRect/>
          <a:stretch>
            <a:fillRect/>
          </a:stretch>
        </p:blipFill>
        <p:spPr bwMode="auto">
          <a:xfrm>
            <a:off x="0" y="3643314"/>
            <a:ext cx="2571736" cy="2143140"/>
          </a:xfrm>
          <a:prstGeom prst="rect">
            <a:avLst/>
          </a:prstGeom>
          <a:noFill/>
        </p:spPr>
      </p:pic>
      <p:sp>
        <p:nvSpPr>
          <p:cNvPr id="8" name="Стрелка влево 7"/>
          <p:cNvSpPr/>
          <p:nvPr/>
        </p:nvSpPr>
        <p:spPr>
          <a:xfrm>
            <a:off x="2428860" y="3000372"/>
            <a:ext cx="6500858" cy="4286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сменные слюдяные пластины-изоляторы в наше время используются для магнетрона в СВЧ печах. Отличаясь значительной площадью при не очень большой цене, эти пластины позволяют реализовать любые изоляционные элементы для организации теплообмена электронных компонентов в устройствах, работающих при высоком напряжении.</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TotalTime>
  <Words>882</Words>
  <Application>Microsoft Office PowerPoint</Application>
  <PresentationFormat>Экран (4:3)</PresentationFormat>
  <Paragraphs>48</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1-ая штольня, исследованная нами</vt:lpstr>
      <vt:lpstr>Слайд 13</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Поход В Рудо В  Поисках Красивых Камней!</dc:title>
  <dc:creator>User</dc:creator>
  <cp:lastModifiedBy>1</cp:lastModifiedBy>
  <cp:revision>62</cp:revision>
  <dcterms:created xsi:type="dcterms:W3CDTF">2014-04-26T14:48:00Z</dcterms:created>
  <dcterms:modified xsi:type="dcterms:W3CDTF">2014-08-30T11:26:13Z</dcterms:modified>
</cp:coreProperties>
</file>