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8" r:id="rId2"/>
    <p:sldId id="380" r:id="rId3"/>
    <p:sldId id="333" r:id="rId4"/>
    <p:sldId id="360" r:id="rId5"/>
    <p:sldId id="357" r:id="rId6"/>
    <p:sldId id="355" r:id="rId7"/>
    <p:sldId id="378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64" r:id="rId17"/>
    <p:sldId id="401" r:id="rId18"/>
    <p:sldId id="411" r:id="rId19"/>
    <p:sldId id="371" r:id="rId20"/>
    <p:sldId id="398" r:id="rId21"/>
    <p:sldId id="3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325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5" autoAdjust="0"/>
    <p:restoredTop sz="94681" autoAdjust="0"/>
  </p:normalViewPr>
  <p:slideViewPr>
    <p:cSldViewPr>
      <p:cViewPr varScale="1">
        <p:scale>
          <a:sx n="102" d="100"/>
          <a:sy n="102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9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33ABD-DE07-4968-A0EC-2C889B79BD84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0DE42D-C734-48F2-B58B-89A9145D4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C357B8-CF4C-4F1C-80F0-0411EA32E01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1D959A-F01C-406A-9EE9-CF688BB66AA8}" type="slidenum">
              <a:rPr lang="ru-RU" sz="1200"/>
              <a:pPr algn="r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6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310B68-D991-464E-BDDB-D8F0A798DFF7}" type="slidenum">
              <a:rPr lang="ru-RU" sz="1200"/>
              <a:pPr algn="r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39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A08770-3AE0-4D9E-BC31-58AD58DEED02}" type="slidenum">
              <a:rPr lang="ru-RU" sz="1200"/>
              <a:pPr algn="r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E505E1-3F24-47DC-AE8E-281570FA1E54}" type="slidenum">
              <a:rPr lang="ru-RU" sz="1200"/>
              <a:pPr algn="r"/>
              <a:t>21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E83D-4908-404E-9F08-4CE94693EF69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4581-5638-49BC-AF26-CA104D837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62A4-1333-4357-9EB1-7CC1CB25F3F7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B8FF-CC29-4E8D-81A6-41C9B9F9F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AAEA-990B-4120-AE4E-35CCD73F80AC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193-2983-461A-8341-77B739E8A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B119-EDE4-4384-A8CB-98437657D526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C11A-34E3-43D0-A25B-91CE675EF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783C-2615-423A-839B-8EFFECCC36A2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C6E5-BD9E-49F4-B9A8-2AD437DD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967A-8B0E-4821-A212-19CED3428FDD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9184-E857-400E-9BB7-C0423D7E0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2B7E-DC8E-4F0C-AE44-A1D0D47466F6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BBD5-B91D-48FE-8B36-C35755509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BF20-434E-4142-A1AE-8A3EF41F0EB9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9236-23F4-482E-9A14-64EB9307F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780A-5FA3-4463-A3B4-16E065A7503E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3798-5DAE-44FD-BAF1-08BAF4C50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BFAD-859F-4781-8038-2B151C925900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6E76-E20D-46ED-843D-8F36218D2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CCF8-935F-4B24-B54D-62769B77ABF9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1E4F-E83B-403B-BB9E-F1FCE7CD6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84E379-62DE-4235-9878-76E0C152836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70187D4-48D0-472F-B316-3B71678EB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upload.wikimedia.org/wikipedia/commons/thumb/9/95/Jean_Armour_-_Mauchline.JPG/323px-Jean_Armour_-_Mauchline.JPG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450" y="549275"/>
            <a:ext cx="7345363" cy="5089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chemeClr val="tx1"/>
                </a:solidFill>
              </a:rPr>
              <a:t>ГБОУ  гимназия   №  114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chemeClr val="tx1"/>
                </a:solidFill>
              </a:rPr>
              <a:t>Выборгского района Санкт-Петербурга</a:t>
            </a:r>
          </a:p>
          <a:p>
            <a:pPr eaLnBrk="1" hangingPunct="1">
              <a:lnSpc>
                <a:spcPct val="80000"/>
              </a:lnSpc>
            </a:pPr>
            <a:endParaRPr lang="ru-RU" sz="15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5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9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b="1" smtClean="0">
                <a:solidFill>
                  <a:schemeClr val="tx1"/>
                </a:solidFill>
              </a:rPr>
              <a:t>«Без фальши в звуках струн</a:t>
            </a:r>
            <a:r>
              <a:rPr lang="ru-RU" sz="3600" b="1" smtClean="0">
                <a:solidFill>
                  <a:schemeClr val="tx1"/>
                </a:solidFill>
                <a:latin typeface="Arial" charset="0"/>
              </a:rPr>
              <a:t>…</a:t>
            </a:r>
            <a:r>
              <a:rPr lang="ru-RU" sz="3600" b="1" smtClean="0">
                <a:solidFill>
                  <a:schemeClr val="tx1"/>
                </a:solidFill>
              </a:rPr>
              <a:t>»</a:t>
            </a:r>
            <a:r>
              <a:rPr lang="en-US" sz="3600" b="1" smtClean="0">
                <a:solidFill>
                  <a:schemeClr val="tx1"/>
                </a:solidFill>
              </a:rPr>
              <a:t>  </a:t>
            </a:r>
            <a:endParaRPr lang="ru-RU" sz="36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b="1" smtClean="0">
                <a:solidFill>
                  <a:schemeClr val="tx1"/>
                </a:solidFill>
              </a:rPr>
              <a:t>«</a:t>
            </a:r>
            <a:r>
              <a:rPr lang="en-US" sz="3600" b="1" smtClean="0">
                <a:solidFill>
                  <a:schemeClr val="tx1"/>
                </a:solidFill>
              </a:rPr>
              <a:t>That’s Sweetly Play’d in Tune</a:t>
            </a:r>
            <a:r>
              <a:rPr lang="ru-RU" sz="3600" b="1" smtClean="0">
                <a:solidFill>
                  <a:schemeClr val="tx1"/>
                </a:solidFill>
                <a:latin typeface="Arial" charset="0"/>
              </a:rPr>
              <a:t>…</a:t>
            </a:r>
            <a:r>
              <a:rPr lang="ru-RU" sz="3600" b="1" smtClean="0">
                <a:solidFill>
                  <a:schemeClr val="tx1"/>
                </a:solidFill>
              </a:rPr>
              <a:t>»</a:t>
            </a:r>
            <a:endParaRPr lang="ru-RU" sz="3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Интегрированный урок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(английский язык и литература)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в 11 классе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   </a:t>
            </a:r>
            <a:r>
              <a:rPr lang="ru-RU" sz="1700" u="sng" smtClean="0">
                <a:solidFill>
                  <a:schemeClr val="tx1"/>
                </a:solidFill>
              </a:rPr>
              <a:t>Тимофеева Оксана Николаевна</a:t>
            </a:r>
            <a:r>
              <a:rPr lang="ru-RU" sz="1700" smtClean="0">
                <a:solidFill>
                  <a:schemeClr val="tx1"/>
                </a:solidFill>
              </a:rPr>
              <a:t>, </a:t>
            </a:r>
            <a:r>
              <a:rPr lang="ru-RU" sz="1700" i="1" smtClean="0">
                <a:solidFill>
                  <a:schemeClr val="tx1"/>
                </a:solidFill>
              </a:rPr>
              <a:t>учитель литературы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700" i="1" smtClean="0">
                <a:solidFill>
                  <a:schemeClr val="tx1"/>
                </a:solidFill>
              </a:rPr>
              <a:t>                     </a:t>
            </a:r>
            <a:r>
              <a:rPr lang="ru-RU" sz="1700" u="sng" smtClean="0">
                <a:solidFill>
                  <a:schemeClr val="tx1"/>
                </a:solidFill>
              </a:rPr>
              <a:t>Захарченко Ольга Сергеевна</a:t>
            </a:r>
            <a:r>
              <a:rPr lang="ru-RU" sz="1700" smtClean="0">
                <a:solidFill>
                  <a:schemeClr val="tx1"/>
                </a:solidFill>
              </a:rPr>
              <a:t>, </a:t>
            </a:r>
            <a:r>
              <a:rPr lang="ru-RU" sz="1700" i="1" smtClean="0">
                <a:solidFill>
                  <a:schemeClr val="tx1"/>
                </a:solidFill>
              </a:rPr>
              <a:t>учитель английского языка</a:t>
            </a:r>
            <a:endParaRPr lang="ru-RU" sz="1700" u="sng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700" smtClean="0">
                <a:solidFill>
                  <a:schemeClr val="tx1"/>
                </a:solidFill>
              </a:rPr>
              <a:t>                    </a:t>
            </a:r>
            <a:r>
              <a:rPr lang="ru-RU" sz="1700" u="sng" smtClean="0">
                <a:solidFill>
                  <a:schemeClr val="tx1"/>
                </a:solidFill>
              </a:rPr>
              <a:t>Коркина Ирина Николаевна</a:t>
            </a:r>
            <a:r>
              <a:rPr lang="ru-RU" sz="1700" smtClean="0">
                <a:solidFill>
                  <a:schemeClr val="tx1"/>
                </a:solidFill>
              </a:rPr>
              <a:t>, </a:t>
            </a:r>
            <a:r>
              <a:rPr lang="ru-RU" sz="1700" i="1" smtClean="0">
                <a:solidFill>
                  <a:schemeClr val="tx1"/>
                </a:solidFill>
              </a:rPr>
              <a:t>учитель английского языка</a:t>
            </a:r>
            <a:endParaRPr lang="en-US" sz="1700" i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700" smtClean="0">
                <a:solidFill>
                  <a:schemeClr val="tx1"/>
                </a:solidFill>
              </a:rPr>
              <a:t>                   </a:t>
            </a:r>
            <a:r>
              <a:rPr lang="ru-RU" sz="1700" u="sng" smtClean="0">
                <a:solidFill>
                  <a:schemeClr val="tx1"/>
                </a:solidFill>
              </a:rPr>
              <a:t>Фомина Анастасия Евгеньевна</a:t>
            </a:r>
            <a:r>
              <a:rPr lang="ru-RU" sz="170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sz="1700" i="1" smtClean="0">
                <a:solidFill>
                  <a:schemeClr val="tx1"/>
                </a:solidFill>
              </a:rPr>
              <a:t>зам.директора по ВР</a:t>
            </a:r>
            <a:endParaRPr lang="ru-RU" sz="17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3000" smtClean="0">
              <a:solidFill>
                <a:srgbClr val="898989"/>
              </a:solidFill>
            </a:endParaRPr>
          </a:p>
        </p:txBody>
      </p:sp>
      <p:pic>
        <p:nvPicPr>
          <p:cNvPr id="14340" name="Рисунок 2" descr="gimn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8913"/>
            <a:ext cx="158432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663300"/>
                </a:solidFill>
              </a:rPr>
              <a:t>Переводчик Бытка Виктория</a:t>
            </a:r>
            <a:r>
              <a:rPr lang="ru-RU" sz="4000" i="1" smtClean="0">
                <a:solidFill>
                  <a:srgbClr val="663300"/>
                </a:solidFill>
              </a:rPr>
              <a:t> </a:t>
            </a:r>
            <a:r>
              <a:rPr lang="ru-RU" sz="4000" b="1" i="1" smtClean="0">
                <a:solidFill>
                  <a:srgbClr val="663300"/>
                </a:solidFill>
              </a:rPr>
              <a:t>«Красная, красная роза»</a:t>
            </a:r>
            <a:r>
              <a:rPr lang="ru-RU" sz="4000" smtClean="0"/>
              <a:t> 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</a:t>
            </a:r>
            <a:r>
              <a:rPr lang="ru-RU" sz="2000" b="1" smtClean="0"/>
              <a:t>О, моя любовь, как роза красная,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    Расцветает в начале весны.</a:t>
            </a:r>
            <a:br>
              <a:rPr lang="ru-RU" sz="2000" b="1" smtClean="0"/>
            </a:br>
            <a:r>
              <a:rPr lang="ru-RU" sz="2000" b="1" smtClean="0"/>
              <a:t>Сердце моё мелодией любви переливается,</a:t>
            </a:r>
            <a:br>
              <a:rPr lang="ru-RU" sz="2000" b="1" smtClean="0"/>
            </a:br>
            <a:r>
              <a:rPr lang="ru-RU" sz="2000" b="1" smtClean="0"/>
              <a:t>Тебе я хочу посвятить эти стихи.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И любовь моя безгранична.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    И пусть нежные о тебе я вижу сны,</a:t>
            </a:r>
            <a:br>
              <a:rPr lang="ru-RU" sz="2000" b="1" smtClean="0"/>
            </a:br>
            <a:r>
              <a:rPr lang="ru-RU" sz="2000" b="1" smtClean="0"/>
              <a:t>Любовь моя не иссякнет,</a:t>
            </a:r>
            <a:br>
              <a:rPr lang="ru-RU" sz="2000" b="1" smtClean="0"/>
            </a:br>
            <a:r>
              <a:rPr lang="ru-RU" sz="2000" b="1" smtClean="0"/>
              <a:t>Даже тогда, когда засохнут цветы.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Любовь моя не завянет, не увянет,</a:t>
            </a:r>
            <a:br>
              <a:rPr lang="ru-RU" sz="2000" b="1" smtClean="0"/>
            </a:br>
            <a:r>
              <a:rPr lang="ru-RU" sz="2000" b="1" smtClean="0"/>
              <a:t>Вечно буду любить я тебя.</a:t>
            </a:r>
            <a:br>
              <a:rPr lang="ru-RU" sz="2000" b="1" smtClean="0"/>
            </a:br>
            <a:r>
              <a:rPr lang="ru-RU" sz="2000" b="1" smtClean="0"/>
              <a:t>Оберегать и беречь тебя я обязан,</a:t>
            </a:r>
            <a:br>
              <a:rPr lang="ru-RU" sz="2000" b="1" smtClean="0"/>
            </a:br>
            <a:r>
              <a:rPr lang="ru-RU" sz="2000" b="1" smtClean="0"/>
              <a:t>И даже пропасть мне не страшна. 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Лишь бы была ты со мною рядом, </a:t>
            </a:r>
            <a:br>
              <a:rPr lang="ru-RU" sz="2000" b="1" smtClean="0"/>
            </a:br>
            <a:r>
              <a:rPr lang="ru-RU" sz="2000" b="1" smtClean="0"/>
              <a:t>Всегда и ещё раз всегда.</a:t>
            </a:r>
            <a:br>
              <a:rPr lang="ru-RU" sz="2000" b="1" smtClean="0"/>
            </a:br>
            <a:r>
              <a:rPr lang="ru-RU" sz="2000" b="1" smtClean="0"/>
              <a:t>Могу бежать за тобою вечность,</a:t>
            </a:r>
            <a:br>
              <a:rPr lang="ru-RU" sz="2000" b="1" smtClean="0"/>
            </a:br>
            <a:r>
              <a:rPr lang="ru-RU" sz="2000" b="1" smtClean="0"/>
              <a:t>Продолжая любить тебя. </a:t>
            </a:r>
          </a:p>
        </p:txBody>
      </p:sp>
      <p:pic>
        <p:nvPicPr>
          <p:cNvPr id="62467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213100"/>
            <a:ext cx="31273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</a:rPr>
              <a:t>Переводчик </a:t>
            </a:r>
            <a:r>
              <a:rPr lang="ru-RU" sz="4000" b="1" i="1" smtClean="0">
                <a:solidFill>
                  <a:srgbClr val="663300"/>
                </a:solidFill>
              </a:rPr>
              <a:t>Джилл Валентайн</a:t>
            </a:r>
            <a:r>
              <a:rPr lang="ru-RU" sz="4000" smtClean="0">
                <a:solidFill>
                  <a:srgbClr val="663300"/>
                </a:solidFill>
              </a:rPr>
              <a:t> </a:t>
            </a:r>
            <a:r>
              <a:rPr lang="ru-RU" sz="4000" b="1" smtClean="0">
                <a:solidFill>
                  <a:srgbClr val="663300"/>
                </a:solidFill>
              </a:rPr>
              <a:t>«Роза алая»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	Словно алая роза, любовь моя,</a:t>
            </a:r>
            <a:br>
              <a:rPr lang="ru-RU" sz="2000" b="1" smtClean="0"/>
            </a:br>
            <a:r>
              <a:rPr lang="ru-RU" sz="2000" b="1" smtClean="0"/>
              <a:t>Расцветаешь с июнем.</a:t>
            </a:r>
            <a:br>
              <a:rPr lang="ru-RU" sz="2000" b="1" smtClean="0"/>
            </a:br>
            <a:r>
              <a:rPr lang="ru-RU" sz="2000" b="1" smtClean="0"/>
              <a:t>Словно сладостная симфония,</a:t>
            </a:r>
            <a:br>
              <a:rPr lang="ru-RU" sz="2000" b="1" smtClean="0"/>
            </a:br>
            <a:r>
              <a:rPr lang="ru-RU" sz="2000" b="1" smtClean="0"/>
              <a:t>Ты играешь, колдунья.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И красот твоих глубины</a:t>
            </a:r>
            <a:br>
              <a:rPr lang="ru-RU" sz="2000" b="1" smtClean="0"/>
            </a:br>
            <a:r>
              <a:rPr lang="ru-RU" sz="2000" b="1" smtClean="0"/>
              <a:t>Меня нежно чаруют.</a:t>
            </a:r>
            <a:br>
              <a:rPr lang="ru-RU" sz="2000" b="1" smtClean="0"/>
            </a:br>
            <a:r>
              <a:rPr lang="ru-RU" sz="2000" b="1" smtClean="0"/>
              <a:t>Моя любовь к тебе, милая,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    Переживет всех рек струи.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Моя любовь к тебе, милая,</a:t>
            </a:r>
            <a:br>
              <a:rPr lang="ru-RU" sz="2000" b="1" smtClean="0"/>
            </a:br>
            <a:r>
              <a:rPr lang="ru-RU" sz="2000" b="1" smtClean="0"/>
              <a:t>Как горы не свернется!</a:t>
            </a:r>
            <a:br>
              <a:rPr lang="ru-RU" sz="2000" b="1" smtClean="0"/>
            </a:br>
            <a:r>
              <a:rPr lang="ru-RU" sz="2000" b="1" smtClean="0"/>
              <a:t>Не покину я милую,</a:t>
            </a:r>
            <a:br>
              <a:rPr lang="ru-RU" sz="2000" b="1" smtClean="0"/>
            </a:br>
            <a:r>
              <a:rPr lang="ru-RU" sz="2000" b="1" smtClean="0"/>
              <a:t>Пока сердце бьется.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Я прощаюсь, любимая,</a:t>
            </a:r>
            <a:br>
              <a:rPr lang="ru-RU" sz="2000" b="1" smtClean="0"/>
            </a:br>
            <a:r>
              <a:rPr lang="ru-RU" sz="2000" b="1" smtClean="0"/>
              <a:t>Но говорю - до свиданья.</a:t>
            </a:r>
            <a:br>
              <a:rPr lang="ru-RU" sz="2000" b="1" smtClean="0"/>
            </a:br>
            <a:r>
              <a:rPr lang="ru-RU" sz="2000" b="1" smtClean="0"/>
              <a:t>Я вернусь, любимая,</a:t>
            </a:r>
            <a:br>
              <a:rPr lang="ru-RU" sz="2000" b="1" smtClean="0"/>
            </a:br>
            <a:r>
              <a:rPr lang="ru-RU" sz="2000" b="1" smtClean="0"/>
              <a:t>Минуя все расстоянья! </a:t>
            </a:r>
          </a:p>
        </p:txBody>
      </p:sp>
      <p:pic>
        <p:nvPicPr>
          <p:cNvPr id="63491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068638"/>
            <a:ext cx="31273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</a:rPr>
              <a:t>Переводчик Артур Гордиюк</a:t>
            </a:r>
            <a:br>
              <a:rPr lang="ru-RU" sz="4000" b="1" smtClean="0">
                <a:solidFill>
                  <a:srgbClr val="663300"/>
                </a:solidFill>
              </a:rPr>
            </a:br>
            <a:r>
              <a:rPr lang="ru-RU" sz="4000" b="1" smtClean="0">
                <a:solidFill>
                  <a:srgbClr val="663300"/>
                </a:solidFill>
              </a:rPr>
              <a:t>«Красная, Красная роза»</a:t>
            </a:r>
            <a:r>
              <a:rPr lang="ru-RU" sz="4000" smtClean="0"/>
              <a:t> 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	Любовь моя как красная, красная роза,</a:t>
            </a:r>
            <a:br>
              <a:rPr lang="ru-RU" sz="2000" b="1" smtClean="0"/>
            </a:br>
            <a:r>
              <a:rPr lang="ru-RU" sz="2000" b="1" smtClean="0"/>
              <a:t>Которая в июне распустилась.</a:t>
            </a:r>
            <a:br>
              <a:rPr lang="ru-RU" sz="2000" b="1" smtClean="0"/>
            </a:br>
            <a:r>
              <a:rPr lang="ru-RU" sz="2000" b="1" smtClean="0"/>
              <a:t>Любовь моя на мелодию похожа,</a:t>
            </a:r>
            <a:br>
              <a:rPr lang="ru-RU" sz="2000" b="1" smtClean="0"/>
            </a:br>
            <a:r>
              <a:rPr lang="ru-RU" sz="2000" b="1" smtClean="0"/>
              <a:t>Которая так сладко нам явилась.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Любимая - перед искусством опасенье.</a:t>
            </a:r>
            <a:br>
              <a:rPr lang="ru-RU" sz="2000" b="1" smtClean="0"/>
            </a:br>
            <a:r>
              <a:rPr lang="ru-RU" sz="2000" b="1" smtClean="0"/>
              <a:t>О, как влюблён же я.</a:t>
            </a:r>
            <a:br>
              <a:rPr lang="ru-RU" sz="2000" b="1" smtClean="0"/>
            </a:br>
            <a:r>
              <a:rPr lang="ru-RU" sz="2000" b="1" smtClean="0"/>
              <a:t>Любить я буду до времён,</a:t>
            </a:r>
            <a:br>
              <a:rPr lang="ru-RU" sz="2000" b="1" smtClean="0"/>
            </a:br>
            <a:r>
              <a:rPr lang="ru-RU" sz="2000" b="1" smtClean="0"/>
              <a:t>Пока не высохнут моря.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Пока же сохнут все моря,</a:t>
            </a:r>
            <a:br>
              <a:rPr lang="ru-RU" sz="2000" b="1" smtClean="0"/>
            </a:br>
            <a:r>
              <a:rPr lang="ru-RU" sz="2000" b="1" smtClean="0"/>
              <a:t>А горы тают от лучей!</a:t>
            </a:r>
            <a:br>
              <a:rPr lang="ru-RU" sz="2000" b="1" smtClean="0"/>
            </a:br>
            <a:r>
              <a:rPr lang="ru-RU" sz="2000" b="1" smtClean="0"/>
              <a:t>Любить я буду до тех пор тебя,</a:t>
            </a:r>
            <a:br>
              <a:rPr lang="ru-RU" sz="2000" b="1" smtClean="0"/>
            </a:br>
            <a:r>
              <a:rPr lang="ru-RU" sz="2000" b="1" smtClean="0"/>
              <a:t>Пока песка не станет от морей.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И поживи, моя любовь, </a:t>
            </a:r>
            <a:br>
              <a:rPr lang="ru-RU" sz="2000" b="1" smtClean="0"/>
            </a:br>
            <a:r>
              <a:rPr lang="ru-RU" sz="2000" b="1" smtClean="0"/>
              <a:t>Ещё чуть-чуть ты потерпи!</a:t>
            </a:r>
            <a:br>
              <a:rPr lang="ru-RU" sz="2000" b="1" smtClean="0"/>
            </a:br>
            <a:r>
              <a:rPr lang="ru-RU" sz="2000" b="1" smtClean="0"/>
              <a:t>Но я вернусь, любовь моя.</a:t>
            </a:r>
            <a:br>
              <a:rPr lang="ru-RU" sz="2000" b="1" smtClean="0"/>
            </a:br>
            <a:r>
              <a:rPr lang="ru-RU" sz="2000" b="1" smtClean="0"/>
              <a:t>И я пройду хоть тысячи миль! </a:t>
            </a:r>
          </a:p>
        </p:txBody>
      </p:sp>
      <p:pic>
        <p:nvPicPr>
          <p:cNvPr id="64515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357563"/>
            <a:ext cx="31273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3300"/>
                </a:solidFill>
              </a:rPr>
              <a:t>Переводчик Дмитрий Тиме</a:t>
            </a:r>
            <a:r>
              <a:rPr lang="ru-RU" smtClean="0"/>
              <a:t> 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   Любовь моя – как пламя роз,</a:t>
            </a:r>
            <a:br>
              <a:rPr lang="ru-RU" sz="2000" b="1" smtClean="0"/>
            </a:br>
            <a:r>
              <a:rPr lang="ru-RU" sz="2000" b="1" smtClean="0"/>
              <a:t>что расцвели в июнь!</a:t>
            </a:r>
            <a:br>
              <a:rPr lang="ru-RU" sz="2000" b="1" smtClean="0"/>
            </a:br>
            <a:r>
              <a:rPr lang="ru-RU" sz="2000" b="1" smtClean="0"/>
              <a:t>Она – как сладостный мотив –</a:t>
            </a:r>
            <a:br>
              <a:rPr lang="ru-RU" sz="2000" b="1" smtClean="0"/>
            </a:br>
            <a:r>
              <a:rPr lang="ru-RU" sz="2000" b="1" smtClean="0"/>
              <a:t>без фальши в звуках струн!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Сколь ты - вершина красоты,</a:t>
            </a:r>
            <a:br>
              <a:rPr lang="ru-RU" sz="2000" b="1" smtClean="0"/>
            </a:br>
            <a:r>
              <a:rPr lang="ru-RU" sz="2000" b="1" smtClean="0"/>
              <a:t>столь я в любви глубок,</a:t>
            </a:r>
            <a:br>
              <a:rPr lang="ru-RU" sz="2000" b="1" smtClean="0"/>
            </a:br>
            <a:r>
              <a:rPr lang="ru-RU" sz="2000" b="1" smtClean="0"/>
              <a:t>пока бег дней не превратит</a:t>
            </a:r>
            <a:br>
              <a:rPr lang="ru-RU" sz="2000" b="1" smtClean="0"/>
            </a:br>
            <a:r>
              <a:rPr lang="ru-RU" sz="2000" b="1" smtClean="0"/>
              <a:t>моря в сухой песок...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Моря – в сухой песок, мой друг,</a:t>
            </a:r>
            <a:br>
              <a:rPr lang="ru-RU" sz="2000" b="1" smtClean="0"/>
            </a:br>
            <a:r>
              <a:rPr lang="ru-RU" sz="2000" b="1" smtClean="0"/>
              <a:t>гранит – под солнцем – в пыль!</a:t>
            </a:r>
            <a:br>
              <a:rPr lang="ru-RU" sz="2000" b="1" smtClean="0"/>
            </a:br>
            <a:r>
              <a:rPr lang="ru-RU" sz="2000" b="1" smtClean="0"/>
              <a:t>Пока считать песчинки дней</a:t>
            </a:r>
            <a:br>
              <a:rPr lang="ru-RU" sz="2000" b="1" smtClean="0"/>
            </a:br>
            <a:r>
              <a:rPr lang="ru-RU" sz="2000" b="1" smtClean="0"/>
              <a:t>у жизни хватит сил!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До встречи же, Любовь моя!</a:t>
            </a:r>
            <a:br>
              <a:rPr lang="ru-RU" sz="2000" b="1" smtClean="0"/>
            </a:br>
            <a:r>
              <a:rPr lang="ru-RU" sz="2000" b="1" smtClean="0"/>
              <a:t>Опять на твой порог</a:t>
            </a:r>
            <a:br>
              <a:rPr lang="ru-RU" sz="2000" b="1" smtClean="0"/>
            </a:br>
            <a:r>
              <a:rPr lang="ru-RU" sz="2000" b="1" smtClean="0"/>
              <a:t>вернусь, хотя б пришлось пройти</a:t>
            </a:r>
            <a:br>
              <a:rPr lang="ru-RU" sz="2000" b="1" smtClean="0"/>
            </a:br>
            <a:r>
              <a:rPr lang="ru-RU" sz="2000" b="1" smtClean="0"/>
              <a:t>три тысячи дорог!</a:t>
            </a:r>
            <a:r>
              <a:rPr lang="ru-RU" sz="2000" smtClean="0"/>
              <a:t> </a:t>
            </a:r>
          </a:p>
        </p:txBody>
      </p:sp>
      <p:pic>
        <p:nvPicPr>
          <p:cNvPr id="65539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068638"/>
            <a:ext cx="31273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</a:rPr>
              <a:t>Переводчик Самуил Маршак</a:t>
            </a:r>
            <a:br>
              <a:rPr lang="ru-RU" sz="4000" b="1" smtClean="0">
                <a:solidFill>
                  <a:srgbClr val="663300"/>
                </a:solidFill>
              </a:rPr>
            </a:br>
            <a:r>
              <a:rPr lang="ru-RU" sz="4000" b="1" smtClean="0">
                <a:solidFill>
                  <a:srgbClr val="663300"/>
                </a:solidFill>
              </a:rPr>
              <a:t>«Любовь»</a:t>
            </a:r>
          </a:p>
        </p:txBody>
      </p:sp>
      <p:sp>
        <p:nvSpPr>
          <p:cNvPr id="6656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Любовь, как роза, роза красная,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Цветет в моем саду.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Любовь моя - как песенка,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С которой в путь иду.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Сильнее красоты твоей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Моя любовь одна.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Она с тобой, пока моря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Не высохнут до дна.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Не высохнут моря, мой друг,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Не рушится гранит,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Не остановится песок,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А он, как жизнь бежит...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Будь счастлива, моя любовь,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Прощай и не грусти.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Вернусь к тебе, хоть целый свет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Пришлось бы мне пройти! </a:t>
            </a:r>
          </a:p>
        </p:txBody>
      </p:sp>
      <p:pic>
        <p:nvPicPr>
          <p:cNvPr id="66563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565400"/>
            <a:ext cx="31273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819400" cy="22177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32523"/>
                </a:solidFill>
              </a:rPr>
              <a:t>Самуил Маршак</a:t>
            </a:r>
            <a:endParaRPr lang="ru-RU" smtClean="0">
              <a:solidFill>
                <a:srgbClr val="632523"/>
              </a:solidFill>
            </a:endParaRPr>
          </a:p>
        </p:txBody>
      </p:sp>
      <p:pic>
        <p:nvPicPr>
          <p:cNvPr id="67586" name="Picture 2" descr="C:\Users\Кассиопея\Desktop\Presentations 2.1\1\nadpis04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852738"/>
            <a:ext cx="2735262" cy="3600450"/>
          </a:xfrm>
        </p:spPr>
      </p:pic>
      <p:pic>
        <p:nvPicPr>
          <p:cNvPr id="67587" name="Picture 3" descr="C:\Users\Кассиопея\Desktop\Presentations 2.1\1\0_70582_5e7b4944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60350"/>
            <a:ext cx="52959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Любовь, как роза красная….</a:t>
            </a:r>
            <a:endParaRPr lang="en-GB" sz="4000" b="1" i="1" smtClean="0">
              <a:solidFill>
                <a:srgbClr val="632523"/>
              </a:solidFill>
              <a:latin typeface="Blackadder ITC" pitchFamily="82" charset="0"/>
            </a:endParaRPr>
          </a:p>
        </p:txBody>
      </p:sp>
      <p:pic>
        <p:nvPicPr>
          <p:cNvPr id="69634" name="Picture 3" descr="C:\Users\Кассиопея\Desktop\1\68723531_1294082716_With_Love_by_Alephun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374491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692150"/>
            <a:ext cx="483552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Jean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Armour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0658" name="Picture 3" descr="C:\Users\Кассиопея\Desktop\1\Jean_Armour_Statue,_Dumfries_-_geograph_org_uk_-_151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81300"/>
            <a:ext cx="48974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1" descr="File:Jean Armour - Mauchline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580063" y="260350"/>
            <a:ext cx="3363912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96975"/>
            <a:ext cx="5111750" cy="57626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632523"/>
                </a:solidFill>
                <a:latin typeface="Monotype Corsiva" pitchFamily="66" charset="0"/>
              </a:rPr>
              <a:t>Западный ветер</a:t>
            </a:r>
            <a:endParaRPr lang="ru-RU" sz="2500" b="1" i="1" smtClean="0">
              <a:solidFill>
                <a:srgbClr val="632523"/>
              </a:solidFill>
              <a:latin typeface="Monotype Corsiva" pitchFamily="66" charset="0"/>
            </a:endParaRPr>
          </a:p>
        </p:txBody>
      </p:sp>
      <p:pic>
        <p:nvPicPr>
          <p:cNvPr id="82946" name="Picture 2" descr="C:\Users\Кассиопея\Desktop\1\marshak_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333375"/>
            <a:ext cx="3302000" cy="3302000"/>
          </a:xfrm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39750" y="2508250"/>
            <a:ext cx="73453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Из всех ветров, какие есть, </a:t>
            </a:r>
          </a:p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Мне западный милей. </a:t>
            </a:r>
          </a:p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Он о тебе приносит весть, </a:t>
            </a:r>
          </a:p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О девушке моей.</a:t>
            </a:r>
          </a:p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Леса шумят, ручьи журчат </a:t>
            </a:r>
          </a:p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В тиши твоих долин. </a:t>
            </a:r>
          </a:p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И, как ручьи, мечты мои </a:t>
            </a:r>
          </a:p>
          <a:p>
            <a:r>
              <a:rPr lang="ru-RU" sz="2800" i="1">
                <a:solidFill>
                  <a:srgbClr val="632523"/>
                </a:solidFill>
                <a:latin typeface="Monotype Corsiva" pitchFamily="66" charset="0"/>
              </a:rPr>
              <a:t>К тебе стремятся, Джин.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6372225" y="3860800"/>
            <a:ext cx="1497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С.Я.Маршак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4140200" cy="2420937"/>
          </a:xfrm>
        </p:spPr>
        <p:txBody>
          <a:bodyPr/>
          <a:lstStyle/>
          <a:p>
            <a:pPr algn="l"/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Роберт Бернс</a:t>
            </a:r>
            <a:r>
              <a:rPr lang="en-GB" sz="4000" b="1" i="1" smtClean="0">
                <a:solidFill>
                  <a:srgbClr val="632523"/>
                </a:solidFill>
                <a:latin typeface="Blackadder ITC" pitchFamily="82" charset="0"/>
              </a:rPr>
              <a:t>- </a:t>
            </a: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/>
            </a:r>
            <a:b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солнце </a:t>
            </a:r>
            <a:b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шотландской </a:t>
            </a:r>
            <a:b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поэзии</a:t>
            </a:r>
            <a:r>
              <a:rPr lang="ru-RU" sz="4000" smtClean="0"/>
              <a:t> </a:t>
            </a:r>
            <a:endParaRPr lang="en-GB" sz="4000" smtClean="0"/>
          </a:p>
        </p:txBody>
      </p:sp>
      <p:pic>
        <p:nvPicPr>
          <p:cNvPr id="84994" name="Picture 2" descr="C:\Users\Кассиопея\Desktop\1\548173ad7fab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8913"/>
            <a:ext cx="4175125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684213" y="4149725"/>
            <a:ext cx="323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632523"/>
                </a:solidFill>
              </a:rPr>
              <a:t>Robert </a:t>
            </a:r>
            <a:r>
              <a:rPr lang="ru-RU" sz="3600" b="1">
                <a:solidFill>
                  <a:srgbClr val="632523"/>
                </a:solidFill>
              </a:rPr>
              <a:t> </a:t>
            </a:r>
            <a:r>
              <a:rPr lang="en-US" sz="3600" b="1">
                <a:solidFill>
                  <a:srgbClr val="632523"/>
                </a:solidFill>
              </a:rPr>
              <a:t>Burns</a:t>
            </a:r>
            <a:r>
              <a:rPr lang="ru-RU" sz="3600" b="1">
                <a:solidFill>
                  <a:srgbClr val="632523"/>
                </a:solidFill>
              </a:rPr>
              <a:t/>
            </a:r>
            <a:br>
              <a:rPr lang="ru-RU" sz="3600" b="1">
                <a:solidFill>
                  <a:srgbClr val="632523"/>
                </a:solidFill>
              </a:rPr>
            </a:br>
            <a:r>
              <a:rPr lang="en-US" sz="3600">
                <a:solidFill>
                  <a:srgbClr val="632523"/>
                </a:solidFill>
              </a:rPr>
              <a:t> </a:t>
            </a:r>
            <a:r>
              <a:rPr lang="en-US" sz="3600" b="1">
                <a:solidFill>
                  <a:srgbClr val="632523"/>
                </a:solidFill>
              </a:rPr>
              <a:t>1759-</a:t>
            </a:r>
            <a:r>
              <a:rPr lang="ru-RU" sz="3600" b="1">
                <a:solidFill>
                  <a:srgbClr val="632523"/>
                </a:solidFill>
              </a:rPr>
              <a:t>17</a:t>
            </a:r>
            <a:r>
              <a:rPr lang="en-US" sz="3600" b="1">
                <a:solidFill>
                  <a:srgbClr val="632523"/>
                </a:solidFill>
              </a:rPr>
              <a:t>96</a:t>
            </a:r>
            <a:endParaRPr lang="en-GB" sz="3600" b="1">
              <a:solidFill>
                <a:srgbClr val="632523"/>
              </a:solidFill>
            </a:endParaRPr>
          </a:p>
        </p:txBody>
      </p:sp>
      <p:pic>
        <p:nvPicPr>
          <p:cNvPr id="16386" name="Picture 5" descr="the-man-of-independent-mind-razmyshlenija-orobert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49275"/>
            <a:ext cx="377983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32523"/>
                </a:solidFill>
                <a:latin typeface="Blackadder ITC" pitchFamily="82" charset="0"/>
              </a:rPr>
              <a:t>Сделайте выводы по уроку</a:t>
            </a:r>
            <a:endParaRPr lang="en-GB" b="1" i="1" smtClean="0">
              <a:solidFill>
                <a:srgbClr val="632523"/>
              </a:solidFill>
              <a:latin typeface="Blackadder ITC" pitchFamily="82" charset="0"/>
            </a:endParaRPr>
          </a:p>
        </p:txBody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291512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632523"/>
                </a:solidFill>
                <a:latin typeface="Monotype Corsiva" pitchFamily="66" charset="0"/>
              </a:rPr>
              <a:t>С чем ассоциируется у вас имя Роберта Бернса и его поэзия и почему?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632523"/>
                </a:solidFill>
                <a:latin typeface="Monotype Corsiva" pitchFamily="66" charset="0"/>
              </a:rPr>
              <a:t>Я люблю Роберта Бернса за…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632523"/>
                </a:solidFill>
                <a:latin typeface="Monotype Corsiva" pitchFamily="66" charset="0"/>
              </a:rPr>
              <a:t>Мне интересна его поэзия, потому что…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632523"/>
                </a:solidFill>
                <a:latin typeface="Monotype Corsiva" pitchFamily="66" charset="0"/>
              </a:rPr>
              <a:t>Мне запомнились такие строки из его стихотворений, как…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632523"/>
                </a:solidFill>
                <a:latin typeface="Monotype Corsiva" pitchFamily="66" charset="0"/>
              </a:rPr>
              <a:t>Сегодня я задумался над вопросом…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632523"/>
                </a:solidFill>
                <a:latin typeface="Monotype Corsiva" pitchFamily="66" charset="0"/>
              </a:rPr>
              <a:t>Для меня Роберт Бернс – это…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632523"/>
                </a:solidFill>
                <a:latin typeface="Monotype Corsiva" pitchFamily="66" charset="0"/>
              </a:rPr>
              <a:t>Творчество Роберта Бернса актуально  для современного человека, потому что…</a:t>
            </a:r>
          </a:p>
          <a:p>
            <a:pPr>
              <a:lnSpc>
                <a:spcPct val="80000"/>
              </a:lnSpc>
            </a:pPr>
            <a:endParaRPr lang="ru-RU" sz="2800" b="1" i="1" smtClean="0">
              <a:solidFill>
                <a:srgbClr val="632523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Спасибо за внимание</a:t>
            </a:r>
          </a:p>
        </p:txBody>
      </p:sp>
      <p:pic>
        <p:nvPicPr>
          <p:cNvPr id="94210" name="Picture 2" descr="C:\Users\Кассиопея\Desktop\Presentations 2.1\1\1773259corbczlvv9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2565400"/>
            <a:ext cx="3236912" cy="3465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3059113" y="1989138"/>
            <a:ext cx="5795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632523"/>
                </a:solidFill>
                <a:latin typeface="Monotype Corsiva" pitchFamily="66" charset="0"/>
              </a:rPr>
              <a:t>Роберт Бернс – удивительное и </a:t>
            </a:r>
            <a:endParaRPr lang="en-US" sz="2400" b="1" i="1">
              <a:solidFill>
                <a:srgbClr val="632523"/>
              </a:solidFill>
              <a:latin typeface="Monotype Corsiva" pitchFamily="66" charset="0"/>
            </a:endParaRPr>
          </a:p>
          <a:p>
            <a:r>
              <a:rPr lang="ru-RU" sz="2400" b="1" i="1">
                <a:solidFill>
                  <a:srgbClr val="632523"/>
                </a:solidFill>
                <a:latin typeface="Monotype Corsiva" pitchFamily="66" charset="0"/>
              </a:rPr>
              <a:t>редкостное явление в поэзии. </a:t>
            </a:r>
            <a:endParaRPr lang="en-US" sz="2400" b="1" i="1">
              <a:solidFill>
                <a:srgbClr val="632523"/>
              </a:solidFill>
              <a:latin typeface="Monotype Corsiva" pitchFamily="66" charset="0"/>
            </a:endParaRPr>
          </a:p>
          <a:p>
            <a:r>
              <a:rPr lang="ru-RU" sz="2400" b="1" i="1">
                <a:solidFill>
                  <a:srgbClr val="632523"/>
                </a:solidFill>
                <a:latin typeface="Monotype Corsiva" pitchFamily="66" charset="0"/>
              </a:rPr>
              <a:t>Сын шотландского крестьянина и сам крестьянин, нередко слагавший свои стихи за работой  в поле, он – живое и яркое свидетельство огромной духовной творческой силы своего народа… </a:t>
            </a:r>
            <a:r>
              <a:rPr lang="ru-RU" sz="2400" b="1" i="1">
                <a:latin typeface="Monotype Corsiva" pitchFamily="66" charset="0"/>
              </a:rPr>
              <a:t>					</a:t>
            </a:r>
            <a:r>
              <a:rPr lang="ru-RU" sz="2400" b="1" i="1">
                <a:solidFill>
                  <a:srgbClr val="632523"/>
                </a:solidFill>
                <a:latin typeface="Monotype Corsiva" pitchFamily="66" charset="0"/>
              </a:rPr>
              <a:t>А.Т. Твардовский</a:t>
            </a:r>
          </a:p>
        </p:txBody>
      </p:sp>
      <p:pic>
        <p:nvPicPr>
          <p:cNvPr id="17410" name="Picture 6" descr="a0b4cf38ae5bb529afd788b49a0d1355511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474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765175"/>
            <a:ext cx="4859337" cy="1873250"/>
          </a:xfrm>
        </p:spPr>
        <p:txBody>
          <a:bodyPr/>
          <a:lstStyle/>
          <a:p>
            <a:pPr algn="l"/>
            <a:r>
              <a:rPr lang="en-US" sz="4000" b="1" i="1" smtClean="0">
                <a:latin typeface="Blackadder ITC" pitchFamily="82" charset="0"/>
              </a:rPr>
              <a:t>  </a:t>
            </a: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Любовь, Гармония, </a:t>
            </a:r>
            <a: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  <a:t/>
            </a:r>
            <a:b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Свобода пусть вечно </a:t>
            </a:r>
            <a: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  <a:t/>
            </a:r>
            <a:b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греют вам сердца…</a:t>
            </a:r>
            <a:r>
              <a:rPr lang="ru-RU" sz="4000" smtClean="0"/>
              <a:t> </a:t>
            </a:r>
            <a:endParaRPr lang="en-GB" sz="4000" smtClean="0"/>
          </a:p>
        </p:txBody>
      </p:sp>
      <p:pic>
        <p:nvPicPr>
          <p:cNvPr id="18434" name="Picture 6" descr="2_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76250"/>
            <a:ext cx="37719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32523"/>
                </a:solidFill>
                <a:latin typeface="Blackadder ITC" pitchFamily="82" charset="0"/>
              </a:rPr>
              <a:t>Ответьте на вопросы:</a:t>
            </a:r>
            <a:endParaRPr lang="en-GB" b="1" i="1" smtClean="0">
              <a:solidFill>
                <a:srgbClr val="632523"/>
              </a:solidFill>
              <a:latin typeface="Blackadder ITC" pitchFamily="82" charset="0"/>
            </a:endParaRPr>
          </a:p>
        </p:txBody>
      </p:sp>
      <p:sp>
        <p:nvSpPr>
          <p:cNvPr id="34818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В чем же заключается, по мнению поэта, настоящее, подлинное богатство человека?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Чем измеряет Роберт Бернс истинную ценность человека? 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Почему Роберта Бёрнса можно считать самобытным поэтом?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Кто герои его песен? 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Почему шотландцы считают поэта своим национальным героем? 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Удалось ли Роберту Бернсу раскрыть душу народа, передать чувства простого труженика, его мечту о свободной и счастливой жизни? 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Связана ли проблема народности в произведениях Роберта Бернса с историей страны и самого народа?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Опирается ли поэзия Роберта Бернса на художественные традиции народа?</a:t>
            </a:r>
          </a:p>
          <a:p>
            <a:r>
              <a:rPr lang="ru-RU" sz="2000" b="1" smtClean="0">
                <a:solidFill>
                  <a:srgbClr val="632523"/>
                </a:solidFill>
                <a:latin typeface="Monotype Corsiva" pitchFamily="66" charset="0"/>
              </a:rPr>
              <a:t>Каким, по-вашему, должен быть народный поэт, и можно ли считать таковым Роберта Бернса? </a:t>
            </a:r>
            <a:endParaRPr lang="en-GB" sz="2000" b="1" smtClean="0">
              <a:solidFill>
                <a:srgbClr val="63252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316912" cy="3744912"/>
          </a:xfrm>
        </p:spPr>
        <p:txBody>
          <a:bodyPr/>
          <a:lstStyle/>
          <a:p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Проблематика перевода стихотворения Р. Бернса </a:t>
            </a:r>
            <a: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  <a:t/>
            </a:r>
            <a:b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«</a:t>
            </a:r>
            <a:r>
              <a:rPr lang="en-US" sz="4000" b="1" i="1" smtClean="0">
                <a:solidFill>
                  <a:srgbClr val="632523"/>
                </a:solidFill>
                <a:latin typeface="Monotype Corsiva" pitchFamily="66" charset="0"/>
              </a:rPr>
              <a:t>A Red</a:t>
            </a:r>
            <a:r>
              <a:rPr lang="ru-RU" sz="4000" b="1" i="1" smtClean="0">
                <a:solidFill>
                  <a:srgbClr val="632523"/>
                </a:solidFill>
                <a:latin typeface="Monotype Corsiva" pitchFamily="66" charset="0"/>
              </a:rPr>
              <a:t>, </a:t>
            </a:r>
            <a:r>
              <a:rPr lang="en-US" sz="4000" b="1" i="1" smtClean="0">
                <a:solidFill>
                  <a:srgbClr val="632523"/>
                </a:solidFill>
                <a:latin typeface="Monotype Corsiva" pitchFamily="66" charset="0"/>
              </a:rPr>
              <a:t>Red Rose</a:t>
            </a: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» </a:t>
            </a:r>
            <a: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  <a:t/>
            </a:r>
            <a:b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(«</a:t>
            </a:r>
            <a:r>
              <a:rPr lang="ru-RU" sz="4000" b="1" i="1" smtClean="0">
                <a:solidFill>
                  <a:srgbClr val="632523"/>
                </a:solidFill>
                <a:latin typeface="Monotype Corsiva" pitchFamily="66" charset="0"/>
              </a:rPr>
              <a:t>Красная, красная роза</a:t>
            </a: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») </a:t>
            </a:r>
            <a: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  <a:t/>
            </a:r>
            <a:br>
              <a:rPr lang="en-US" sz="4000" b="1" i="1" smtClean="0">
                <a:solidFill>
                  <a:srgbClr val="632523"/>
                </a:solidFill>
                <a:latin typeface="Blackadder ITC" pitchFamily="82" charset="0"/>
              </a:rPr>
            </a:br>
            <a:r>
              <a:rPr lang="ru-RU" sz="4000" b="1" i="1" smtClean="0">
                <a:solidFill>
                  <a:srgbClr val="632523"/>
                </a:solidFill>
                <a:latin typeface="Blackadder ITC" pitchFamily="82" charset="0"/>
              </a:rPr>
              <a:t>в современном литературоведении</a:t>
            </a:r>
            <a:r>
              <a:rPr lang="ru-RU" sz="4000" smtClean="0"/>
              <a:t> </a:t>
            </a:r>
            <a:endParaRPr lang="en-GB" sz="4000" smtClean="0"/>
          </a:p>
        </p:txBody>
      </p:sp>
      <p:pic>
        <p:nvPicPr>
          <p:cNvPr id="38914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73463"/>
            <a:ext cx="31273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140200" y="3716338"/>
            <a:ext cx="442753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Учащиеся 11 «Б» класса</a:t>
            </a:r>
          </a:p>
          <a:p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Булаева Маша, Смирнова Аня, </a:t>
            </a:r>
          </a:p>
          <a:p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Чернов Герман, Чолокава Лиза</a:t>
            </a:r>
            <a:endParaRPr lang="en-US" b="1" i="1">
              <a:solidFill>
                <a:srgbClr val="632523"/>
              </a:solidFill>
              <a:latin typeface="Blackadder ITC" pitchFamily="82" charset="0"/>
            </a:endParaRPr>
          </a:p>
          <a:p>
            <a:endParaRPr lang="ru-RU" b="1" i="1">
              <a:solidFill>
                <a:srgbClr val="632523"/>
              </a:solidFill>
              <a:latin typeface="Blackadder ITC" pitchFamily="82" charset="0"/>
            </a:endParaRPr>
          </a:p>
          <a:p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Багрий</a:t>
            </a:r>
            <a:r>
              <a:rPr lang="en-US" b="1" i="1">
                <a:solidFill>
                  <a:srgbClr val="632523"/>
                </a:solidFill>
                <a:latin typeface="Blackadder ITC" pitchFamily="82" charset="0"/>
              </a:rPr>
              <a:t> </a:t>
            </a:r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О.</a:t>
            </a:r>
            <a:r>
              <a:rPr lang="en-US" b="1" i="1">
                <a:solidFill>
                  <a:srgbClr val="632523"/>
                </a:solidFill>
                <a:latin typeface="Blackadder ITC" pitchFamily="82" charset="0"/>
              </a:rPr>
              <a:t> </a:t>
            </a:r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Г., учитель литературы</a:t>
            </a:r>
          </a:p>
          <a:p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Тимофеева О. Н., учитель литературы</a:t>
            </a:r>
          </a:p>
          <a:p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Андреева Я.</a:t>
            </a:r>
            <a:r>
              <a:rPr lang="en-US" b="1" i="1">
                <a:solidFill>
                  <a:srgbClr val="632523"/>
                </a:solidFill>
                <a:latin typeface="Blackadder ITC" pitchFamily="82" charset="0"/>
              </a:rPr>
              <a:t> </a:t>
            </a:r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В., учитель английского языка</a:t>
            </a:r>
          </a:p>
          <a:p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Коркина И.</a:t>
            </a:r>
            <a:r>
              <a:rPr lang="en-US" b="1" i="1">
                <a:solidFill>
                  <a:srgbClr val="632523"/>
                </a:solidFill>
                <a:latin typeface="Blackadder ITC" pitchFamily="82" charset="0"/>
              </a:rPr>
              <a:t> </a:t>
            </a:r>
            <a:r>
              <a:rPr lang="ru-RU" b="1" i="1">
                <a:solidFill>
                  <a:srgbClr val="632523"/>
                </a:solidFill>
                <a:latin typeface="Blackadder ITC" pitchFamily="82" charset="0"/>
              </a:rPr>
              <a:t>Н., учитель английского языка</a:t>
            </a:r>
          </a:p>
          <a:p>
            <a:endParaRPr lang="en-GB" b="1" i="1">
              <a:solidFill>
                <a:srgbClr val="632523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26035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755650" y="515778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3300"/>
                </a:solidFill>
              </a:rPr>
              <a:t>И. Козлов </a:t>
            </a:r>
          </a:p>
          <a:p>
            <a:r>
              <a:rPr lang="ru-RU">
                <a:solidFill>
                  <a:srgbClr val="663300"/>
                </a:solidFill>
              </a:rPr>
              <a:t>1779 -1840</a:t>
            </a:r>
            <a:r>
              <a:rPr lang="ru-RU"/>
              <a:t> </a:t>
            </a:r>
          </a:p>
        </p:txBody>
      </p:sp>
      <p:sp>
        <p:nvSpPr>
          <p:cNvPr id="54275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32523"/>
                </a:solidFill>
              </a:rPr>
              <a:t>Русские переводчики Р.Бернса</a:t>
            </a:r>
            <a:br>
              <a:rPr lang="ru-RU" b="1" i="1" smtClean="0">
                <a:solidFill>
                  <a:srgbClr val="632523"/>
                </a:solidFill>
              </a:rPr>
            </a:br>
            <a:endParaRPr lang="ru-RU" b="1" i="1" smtClean="0">
              <a:solidFill>
                <a:srgbClr val="632523"/>
              </a:solidFill>
            </a:endParaRPr>
          </a:p>
        </p:txBody>
      </p:sp>
      <p:pic>
        <p:nvPicPr>
          <p:cNvPr id="54276" name="Picture 9" descr="4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125538"/>
            <a:ext cx="34464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3924300" y="4868863"/>
            <a:ext cx="154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3300"/>
                </a:solidFill>
              </a:rPr>
              <a:t>В.Жуковский</a:t>
            </a:r>
          </a:p>
          <a:p>
            <a:r>
              <a:rPr lang="ru-RU">
                <a:solidFill>
                  <a:srgbClr val="663300"/>
                </a:solidFill>
              </a:rPr>
              <a:t>  1783 -1852</a:t>
            </a:r>
          </a:p>
        </p:txBody>
      </p:sp>
      <p:pic>
        <p:nvPicPr>
          <p:cNvPr id="54278" name="Picture 14" descr="Михаил Ларионович Михайл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700213"/>
            <a:ext cx="2446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15"/>
          <p:cNvSpPr txBox="1">
            <a:spLocks noChangeArrowheads="1"/>
          </p:cNvSpPr>
          <p:nvPr/>
        </p:nvSpPr>
        <p:spPr bwMode="auto">
          <a:xfrm>
            <a:off x="6948488" y="5084763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3300"/>
                </a:solidFill>
              </a:rPr>
              <a:t>М.Л.Михайлов </a:t>
            </a:r>
          </a:p>
          <a:p>
            <a:r>
              <a:rPr lang="ru-RU">
                <a:solidFill>
                  <a:srgbClr val="663300"/>
                </a:solidFill>
              </a:rPr>
              <a:t>   1829- 1865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3300"/>
                </a:solidFill>
              </a:rPr>
              <a:t>«Красная, красная роза»</a:t>
            </a:r>
            <a:r>
              <a:rPr lang="en-US" b="1" smtClean="0">
                <a:solidFill>
                  <a:srgbClr val="663300"/>
                </a:solidFill>
              </a:rPr>
              <a:t/>
            </a:r>
            <a:br>
              <a:rPr lang="en-US" b="1" smtClean="0">
                <a:solidFill>
                  <a:srgbClr val="663300"/>
                </a:solidFill>
              </a:rPr>
            </a:br>
            <a:r>
              <a:rPr lang="en-US" sz="2400" b="1" smtClean="0">
                <a:solidFill>
                  <a:srgbClr val="663300"/>
                </a:solidFill>
              </a:rPr>
              <a:t>(</a:t>
            </a:r>
            <a:r>
              <a:rPr lang="ru-RU" sz="2400" b="1" smtClean="0">
                <a:solidFill>
                  <a:srgbClr val="663300"/>
                </a:solidFill>
              </a:rPr>
              <a:t>Подстрочный перевод</a:t>
            </a:r>
            <a:r>
              <a:rPr lang="ru-RU" sz="2400" smtClean="0">
                <a:solidFill>
                  <a:srgbClr val="663300"/>
                </a:solidFill>
              </a:rPr>
              <a:t> </a:t>
            </a:r>
            <a:r>
              <a:rPr lang="en-US" sz="2400" b="1" smtClean="0">
                <a:solidFill>
                  <a:srgbClr val="663300"/>
                </a:solidFill>
              </a:rPr>
              <a:t>)</a:t>
            </a:r>
            <a:endParaRPr lang="ru-RU" sz="2400" b="1" smtClean="0">
              <a:solidFill>
                <a:srgbClr val="663300"/>
              </a:solidFill>
            </a:endParaRP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О, моя любовь подобна красной, красной розе.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Что вновь расцвела в июне;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О, моя любовь подобна мелодии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Что сладкозвучно чисто играет.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Насколько ты прекрасна, моя милая возлюбленная,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Настолько я влюблен;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И я буду любить тебя, моя дорогая,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пока все моря (не) высохнут.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Пока все моря не высохнут, моя дорогая,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И камни не расплавятся от солнца: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Я буду любить тебя, моя дорогая,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Пока пески жизни текут.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Прощай, моя единственная Любовь!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Расстаемся на время!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А я вернусь, моя Любовь,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даже если за десять тысяч миль! </a:t>
            </a:r>
          </a:p>
        </p:txBody>
      </p:sp>
      <p:pic>
        <p:nvPicPr>
          <p:cNvPr id="60419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924175"/>
            <a:ext cx="31273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765175"/>
            <a:ext cx="8229600" cy="1790700"/>
          </a:xfrm>
        </p:spPr>
        <p:txBody>
          <a:bodyPr/>
          <a:lstStyle/>
          <a:p>
            <a:r>
              <a:rPr lang="ru-RU" sz="4000" b="1" i="1" smtClean="0">
                <a:solidFill>
                  <a:srgbClr val="663300"/>
                </a:solidFill>
              </a:rPr>
              <a:t>Анализ переводов стихотворения Р.Бернса «</a:t>
            </a:r>
            <a:r>
              <a:rPr lang="en-US" sz="4000" b="1" i="1" smtClean="0">
                <a:solidFill>
                  <a:srgbClr val="663300"/>
                </a:solidFill>
              </a:rPr>
              <a:t>A Red</a:t>
            </a:r>
            <a:r>
              <a:rPr lang="ru-RU" sz="4000" b="1" i="1" smtClean="0">
                <a:solidFill>
                  <a:srgbClr val="663300"/>
                </a:solidFill>
              </a:rPr>
              <a:t>, </a:t>
            </a:r>
            <a:r>
              <a:rPr lang="en-US" sz="4000" b="1" i="1" smtClean="0">
                <a:solidFill>
                  <a:srgbClr val="663300"/>
                </a:solidFill>
              </a:rPr>
              <a:t>Red Rose</a:t>
            </a:r>
            <a:r>
              <a:rPr lang="ru-RU" sz="4000" b="1" i="1" smtClean="0">
                <a:solidFill>
                  <a:srgbClr val="663300"/>
                </a:solidFill>
              </a:rPr>
              <a:t>»</a:t>
            </a:r>
            <a:br>
              <a:rPr lang="ru-RU" sz="4000" b="1" i="1" smtClean="0">
                <a:solidFill>
                  <a:srgbClr val="663300"/>
                </a:solidFill>
              </a:rPr>
            </a:br>
            <a:r>
              <a:rPr lang="ru-RU" sz="3200" b="1" smtClean="0">
                <a:solidFill>
                  <a:srgbClr val="663300"/>
                </a:solidFill>
              </a:rPr>
              <a:t>Переводчики:</a:t>
            </a: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952750"/>
            <a:ext cx="8229600" cy="3284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</a:rPr>
              <a:t>Виктория Бытка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</a:rPr>
              <a:t>Джилл Валентайн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</a:rPr>
              <a:t>Артур Гордиюк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</a:rPr>
              <a:t>Дмитрий Тиме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</a:rPr>
              <a:t>Самуил Маршак</a:t>
            </a:r>
          </a:p>
        </p:txBody>
      </p:sp>
      <p:pic>
        <p:nvPicPr>
          <p:cNvPr id="61443" name="Picture 4" descr="C:\Users\Кассиопея\Desktop\1\752ace6a94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068638"/>
            <a:ext cx="31273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1384</TotalTime>
  <Words>700</Words>
  <Application>Microsoft Office PowerPoint</Application>
  <PresentationFormat>Экран (4:3)</PresentationFormat>
  <Paragraphs>134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</vt:lpstr>
      <vt:lpstr>Слайд 2</vt:lpstr>
      <vt:lpstr>Слайд 3</vt:lpstr>
      <vt:lpstr>  Любовь, Гармония,  Свобода пусть вечно  греют вам сердца… </vt:lpstr>
      <vt:lpstr>Ответьте на вопросы:</vt:lpstr>
      <vt:lpstr>Проблематика перевода стихотворения Р. Бернса  «A Red, Red Rose»  («Красная, красная роза»)  в современном литературоведении </vt:lpstr>
      <vt:lpstr>Русские переводчики Р.Бернса </vt:lpstr>
      <vt:lpstr>«Красная, красная роза» (Подстрочный перевод )</vt:lpstr>
      <vt:lpstr>Анализ переводов стихотворения Р.Бернса «A Red, Red Rose» Переводчики: </vt:lpstr>
      <vt:lpstr>Переводчик Бытка Виктория «Красная, красная роза» </vt:lpstr>
      <vt:lpstr>Переводчик Джилл Валентайн «Роза алая»</vt:lpstr>
      <vt:lpstr>Переводчик Артур Гордиюк «Красная, Красная роза» </vt:lpstr>
      <vt:lpstr>Переводчик Дмитрий Тиме </vt:lpstr>
      <vt:lpstr>Переводчик Самуил Маршак «Любовь»</vt:lpstr>
      <vt:lpstr>Самуил Маршак</vt:lpstr>
      <vt:lpstr>Любовь, как роза красная….</vt:lpstr>
      <vt:lpstr>Jean Armour</vt:lpstr>
      <vt:lpstr>Западный ветер</vt:lpstr>
      <vt:lpstr>Роберт Бернс-  солнце  шотландской  поэзии </vt:lpstr>
      <vt:lpstr>Сделайте выводы по уроку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Avataris</dc:creator>
  <cp:lastModifiedBy>Оксана</cp:lastModifiedBy>
  <cp:revision>356</cp:revision>
  <dcterms:created xsi:type="dcterms:W3CDTF">2012-02-21T19:25:39Z</dcterms:created>
  <dcterms:modified xsi:type="dcterms:W3CDTF">2014-10-20T08:28:41Z</dcterms:modified>
</cp:coreProperties>
</file>