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1" r:id="rId9"/>
    <p:sldId id="267" r:id="rId10"/>
    <p:sldId id="268" r:id="rId11"/>
    <p:sldId id="269" r:id="rId12"/>
    <p:sldId id="286" r:id="rId13"/>
    <p:sldId id="270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5" r:id="rId23"/>
    <p:sldId id="282" r:id="rId24"/>
    <p:sldId id="283" r:id="rId25"/>
    <p:sldId id="284" r:id="rId26"/>
    <p:sldId id="294" r:id="rId27"/>
    <p:sldId id="292" r:id="rId28"/>
    <p:sldId id="266" r:id="rId29"/>
    <p:sldId id="288" r:id="rId30"/>
    <p:sldId id="289" r:id="rId31"/>
    <p:sldId id="290" r:id="rId32"/>
    <p:sldId id="291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30" y="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5066F-4126-4286-B1EB-922BD47CF7E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5DD7-A5DE-44CC-8D11-6D9613C3C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5066F-4126-4286-B1EB-922BD47CF7E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5DD7-A5DE-44CC-8D11-6D9613C3C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5066F-4126-4286-B1EB-922BD47CF7E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5DD7-A5DE-44CC-8D11-6D9613C3C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B8353-264C-4F8B-B14A-E8E57085D5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5066F-4126-4286-B1EB-922BD47CF7E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5DD7-A5DE-44CC-8D11-6D9613C3C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5066F-4126-4286-B1EB-922BD47CF7E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5DD7-A5DE-44CC-8D11-6D9613C3C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5066F-4126-4286-B1EB-922BD47CF7E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5DD7-A5DE-44CC-8D11-6D9613C3C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5066F-4126-4286-B1EB-922BD47CF7E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5DD7-A5DE-44CC-8D11-6D9613C3C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5066F-4126-4286-B1EB-922BD47CF7E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E15DD7-A5DE-44CC-8D11-6D9613C3C5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5066F-4126-4286-B1EB-922BD47CF7E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5DD7-A5DE-44CC-8D11-6D9613C3C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5066F-4126-4286-B1EB-922BD47CF7E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FE15DD7-A5DE-44CC-8D11-6D9613C3C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285066F-4126-4286-B1EB-922BD47CF7E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5DD7-A5DE-44CC-8D11-6D9613C3C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285066F-4126-4286-B1EB-922BD47CF7E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FE15DD7-A5DE-44CC-8D11-6D9613C3C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ozon.ru/multimedia/books_covers/1000091817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covers.allshops.ru/m/mb/mbi/mbiblio014big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zone5.ru/picture/295-226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labirint-shop.ru/images/books/108340/big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ozon.ru/multimedia/books_covers/1000023419.jpg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bookin.org.ru/books/img/920207662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knigirossii.ru/pictures/17/217/big-1370994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929618" cy="23012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Исторические предпосылки возникновения романтизма. Разновидности романтизма и национальное своеобразие.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500570"/>
            <a:ext cx="8305800" cy="1857388"/>
          </a:xfrm>
        </p:spPr>
        <p:txBody>
          <a:bodyPr/>
          <a:lstStyle/>
          <a:p>
            <a:pPr algn="r"/>
            <a:r>
              <a:rPr lang="ru-RU" dirty="0" smtClean="0"/>
              <a:t>Работу выполнила </a:t>
            </a:r>
          </a:p>
          <a:p>
            <a:pPr algn="r"/>
            <a:r>
              <a:rPr lang="ru-RU" dirty="0" err="1" smtClean="0"/>
              <a:t>Беломестнова</a:t>
            </a:r>
            <a:r>
              <a:rPr lang="ru-RU" dirty="0" smtClean="0"/>
              <a:t>  С.А.</a:t>
            </a:r>
          </a:p>
          <a:p>
            <a:pPr algn="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 smtClean="0"/>
              <a:t>Черты романтизма: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600" dirty="0" smtClean="0"/>
              <a:t>Ценность человеческой личности заключается в способности разглядеть ДУШУ человека, вещи, понять, что именно душа является главным;</a:t>
            </a:r>
          </a:p>
          <a:p>
            <a:pPr>
              <a:lnSpc>
                <a:spcPct val="90000"/>
              </a:lnSpc>
            </a:pPr>
            <a:r>
              <a:rPr lang="ru-RU" sz="1600" dirty="0" smtClean="0"/>
              <a:t>Частое несоответствие внешней формы внутренней сущности героя;</a:t>
            </a:r>
          </a:p>
          <a:p>
            <a:pPr>
              <a:lnSpc>
                <a:spcPct val="90000"/>
              </a:lnSpc>
            </a:pPr>
            <a:r>
              <a:rPr lang="ru-RU" sz="1600" dirty="0" smtClean="0"/>
              <a:t>Принцип исторического романтизма: обращение к прошлому с целью понять настоящее;</a:t>
            </a:r>
          </a:p>
          <a:p>
            <a:endParaRPr lang="ru-RU" dirty="0"/>
          </a:p>
        </p:txBody>
      </p:sp>
      <p:pic>
        <p:nvPicPr>
          <p:cNvPr id="5" name="Содержимое 4" descr="0005-008-Mtsyri-byl-On-strashno-bleden-byl-i-khud-I-slab-kak-budto-novyj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812800" y="1704181"/>
            <a:ext cx="2946400" cy="431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684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100" u="sng" dirty="0" smtClean="0"/>
              <a:t>Основные черты романтического героя</a:t>
            </a:r>
            <a:r>
              <a:rPr lang="ru-RU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6"/>
                </a:solidFill>
                <a:latin typeface="ArtScript"/>
              </a:rPr>
              <a:t/>
            </a:r>
            <a:br>
              <a:rPr lang="ru-RU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6"/>
                </a:solidFill>
                <a:latin typeface="ArtScript"/>
              </a:rPr>
            </a:br>
            <a:endParaRPr lang="ru-RU" dirty="0"/>
          </a:p>
        </p:txBody>
      </p:sp>
      <p:pic>
        <p:nvPicPr>
          <p:cNvPr id="5" name="Содержимое 4" descr="romanticism_wip_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620902" y="1643050"/>
            <a:ext cx="3429024" cy="457203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</a:pPr>
            <a:r>
              <a:rPr lang="ru-RU" sz="1700" dirty="0" smtClean="0"/>
              <a:t>неприятие идеалов общества</a:t>
            </a:r>
          </a:p>
          <a:p>
            <a:pPr marL="609600" indent="-609600">
              <a:lnSpc>
                <a:spcPct val="90000"/>
              </a:lnSpc>
            </a:pPr>
            <a:r>
              <a:rPr lang="ru-RU" sz="1700" dirty="0" smtClean="0"/>
              <a:t>трагическое одиночество</a:t>
            </a:r>
          </a:p>
          <a:p>
            <a:pPr marL="609600" indent="-609600">
              <a:lnSpc>
                <a:spcPct val="90000"/>
              </a:lnSpc>
            </a:pPr>
            <a:r>
              <a:rPr lang="ru-RU" sz="1700" dirty="0" smtClean="0"/>
              <a:t>герой всегда яркая, исключительная личность</a:t>
            </a:r>
          </a:p>
          <a:p>
            <a:pPr marL="609600" indent="-609600">
              <a:lnSpc>
                <a:spcPct val="90000"/>
              </a:lnSpc>
            </a:pPr>
            <a:r>
              <a:rPr lang="ru-RU" sz="1700" dirty="0" smtClean="0"/>
              <a:t>свободолюбие героя</a:t>
            </a:r>
          </a:p>
          <a:p>
            <a:pPr marL="609600" indent="-609600">
              <a:lnSpc>
                <a:spcPct val="90000"/>
              </a:lnSpc>
            </a:pPr>
            <a:r>
              <a:rPr lang="ru-RU" sz="1700" dirty="0" smtClean="0"/>
              <a:t>герой всегда находится в неразрешимом конфликте со своим окружением, обществом, эпохой. </a:t>
            </a:r>
          </a:p>
          <a:p>
            <a:pPr marL="609600" indent="-609600">
              <a:lnSpc>
                <a:spcPct val="90000"/>
              </a:lnSpc>
            </a:pPr>
            <a:r>
              <a:rPr lang="ru-RU" sz="1700" dirty="0" smtClean="0"/>
              <a:t>необычные, исключительные обстоятельства жизни</a:t>
            </a:r>
          </a:p>
          <a:p>
            <a:pPr marL="609600" indent="-609600">
              <a:lnSpc>
                <a:spcPct val="90000"/>
              </a:lnSpc>
            </a:pPr>
            <a:r>
              <a:rPr lang="ru-RU" sz="1700" dirty="0" smtClean="0"/>
              <a:t>В романтизме отсутствует </a:t>
            </a:r>
            <a:r>
              <a:rPr lang="ru-RU" sz="1600" dirty="0" smtClean="0"/>
              <a:t>эволюция героя, т.к. обстоятельства не влияют на личность.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Konstantinov00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904875" y="1958181"/>
            <a:ext cx="2762250" cy="3810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часто находится в пути;</a:t>
            </a:r>
          </a:p>
          <a:p>
            <a:r>
              <a:rPr lang="ru-RU" sz="1600" dirty="0" smtClean="0"/>
              <a:t>это сильная личность, человек, одержимый какой-либо страстью;</a:t>
            </a:r>
          </a:p>
          <a:p>
            <a:r>
              <a:rPr lang="ru-RU" sz="1600" dirty="0" smtClean="0"/>
              <a:t>показан в развитии, т.е. изображается диалектика его души;</a:t>
            </a:r>
          </a:p>
          <a:p>
            <a:r>
              <a:rPr lang="ru-RU" sz="1600" dirty="0" smtClean="0"/>
              <a:t>может быть и положительным, и отрицательным.</a:t>
            </a:r>
          </a:p>
          <a:p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u="sng" dirty="0" smtClean="0"/>
              <a:t>Романтики открыли для литературы:</a:t>
            </a:r>
            <a:br>
              <a:rPr lang="ru-RU" u="sng" dirty="0" smtClean="0"/>
            </a:br>
            <a:endParaRPr lang="ru-RU" u="sng" dirty="0" smtClean="0"/>
          </a:p>
        </p:txBody>
      </p:sp>
      <p:pic>
        <p:nvPicPr>
          <p:cNvPr id="5" name="Содержимое 4" descr="600px-Karl_Julius_von_Leypold_00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494629"/>
            <a:ext cx="3657600" cy="273710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Диалектику психологических состояний;</a:t>
            </a:r>
          </a:p>
          <a:p>
            <a:pPr marL="342900" indent="-342900"/>
            <a:r>
              <a:rPr lang="ru-RU" sz="1600" dirty="0" smtClean="0"/>
              <a:t>характеры, основу которых составляли глубокие  внутренние противоречия;</a:t>
            </a:r>
          </a:p>
          <a:p>
            <a:pPr marL="342900" indent="-342900"/>
            <a:r>
              <a:rPr lang="ru-RU" sz="1600" dirty="0" smtClean="0"/>
              <a:t>тему «униженных и оскорбленных»;</a:t>
            </a:r>
          </a:p>
          <a:p>
            <a:pPr marL="342900" indent="-342900"/>
            <a:r>
              <a:rPr lang="ru-RU" sz="1600" dirty="0" smtClean="0"/>
              <a:t>исторический роман;</a:t>
            </a:r>
          </a:p>
          <a:p>
            <a:pPr marL="342900" indent="-342900"/>
            <a:r>
              <a:rPr lang="ru-RU" sz="1600" dirty="0" smtClean="0"/>
              <a:t>философскую сказку;</a:t>
            </a:r>
          </a:p>
          <a:p>
            <a:pPr marL="342900" indent="-342900"/>
            <a:r>
              <a:rPr lang="ru-RU" sz="1600" dirty="0" smtClean="0"/>
              <a:t>научно – фантастический роман;</a:t>
            </a:r>
          </a:p>
          <a:p>
            <a:pPr marL="342900" indent="-342900"/>
            <a:r>
              <a:rPr lang="ru-RU" sz="1600" dirty="0" smtClean="0"/>
              <a:t>психологический детектив;</a:t>
            </a:r>
          </a:p>
          <a:p>
            <a:pPr marL="342900" indent="-342900"/>
            <a:r>
              <a:rPr lang="ru-RU" sz="1600" dirty="0" smtClean="0"/>
              <a:t>романтическую поэму.</a:t>
            </a:r>
          </a:p>
          <a:p>
            <a:pPr marL="342900" indent="-342900">
              <a:buNone/>
            </a:pPr>
            <a:endParaRPr lang="en-US" sz="1600" dirty="0" smtClean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ветлана\Мои документы\Мои рисунки\Романтизм\0005-007-Mtsyri-byl-On-strashno-bleden-byl-i-khud-I-slab-kak-budto-novyj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000108"/>
            <a:ext cx="5238750" cy="3600450"/>
          </a:xfrm>
          <a:prstGeom prst="rect">
            <a:avLst/>
          </a:prstGeom>
          <a:noFill/>
        </p:spPr>
      </p:pic>
      <p:pic>
        <p:nvPicPr>
          <p:cNvPr id="32777" name="Picture 9" descr="Konstantinov-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72132" y="2500306"/>
            <a:ext cx="2808287" cy="3532187"/>
          </a:xfrm>
          <a:prstGeom prst="rect">
            <a:avLst/>
          </a:prstGeom>
          <a:noFill/>
          <a:ln w="57150" cmpd="thinThick" algn="ctr">
            <a:solidFill>
              <a:srgbClr val="760003"/>
            </a:solidFill>
            <a:miter lim="800000"/>
            <a:headEnd/>
            <a:tailEnd/>
          </a:ln>
          <a:effectLst>
            <a:outerShdw dist="89803" dir="2700000" algn="ctr" rotWithShape="0">
              <a:srgbClr val="760003">
                <a:alpha val="50000"/>
              </a:srgbClr>
            </a:outerShdw>
          </a:effec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468313" y="188913"/>
            <a:ext cx="8424862" cy="668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4600" u="sng" dirty="0" smtClean="0">
                <a:latin typeface="+mj-lt"/>
                <a:ea typeface="+mj-ea"/>
                <a:cs typeface="+mj-cs"/>
              </a:rPr>
              <a:t>Диалектика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6"/>
                </a:solidFill>
                <a:latin typeface="ArtScript"/>
              </a:rPr>
              <a:t> </a:t>
            </a:r>
            <a:r>
              <a:rPr lang="ru-RU" sz="4600" u="sng" dirty="0" smtClean="0">
                <a:latin typeface="+mj-lt"/>
                <a:ea typeface="+mj-ea"/>
                <a:cs typeface="+mj-cs"/>
              </a:rPr>
              <a:t>психологических состояний</a:t>
            </a: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1738313" y="4800600"/>
            <a:ext cx="2546350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ru-RU"/>
              <a:t>Лермонтов </a:t>
            </a:r>
          </a:p>
          <a:p>
            <a:pPr marL="342900" indent="-342900"/>
            <a:r>
              <a:rPr lang="ru-RU"/>
              <a:t>Михаил Юрьевич</a:t>
            </a:r>
          </a:p>
          <a:p>
            <a:pPr marL="342900" indent="-342900"/>
            <a:r>
              <a:rPr lang="ru-RU"/>
              <a:t>1814-1841</a:t>
            </a:r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6143635" y="1844675"/>
            <a:ext cx="18795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ru-RU" dirty="0"/>
              <a:t>«Мцыри»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2" grpId="0" animBg="1"/>
      <p:bldP spid="3278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5" name="Picture 11" descr="834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98963" y="2058988"/>
            <a:ext cx="3486150" cy="4033837"/>
          </a:xfrm>
          <a:prstGeom prst="rect">
            <a:avLst/>
          </a:prstGeom>
          <a:noFill/>
          <a:ln w="57150" cmpd="thinThick">
            <a:solidFill>
              <a:srgbClr val="760003"/>
            </a:solidFill>
            <a:miter lim="800000"/>
            <a:headEnd/>
            <a:tailEnd/>
          </a:ln>
          <a:effectLst>
            <a:outerShdw dist="89803" dir="2700000" algn="ctr" rotWithShape="0">
              <a:srgbClr val="760003">
                <a:alpha val="50000"/>
              </a:srgbClr>
            </a:outerShdw>
          </a:effectLst>
        </p:spPr>
      </p:pic>
      <p:sp>
        <p:nvSpPr>
          <p:cNvPr id="10243" name="Oval 12"/>
          <p:cNvSpPr>
            <a:spLocks noChangeArrowheads="1"/>
          </p:cNvSpPr>
          <p:nvPr/>
        </p:nvSpPr>
        <p:spPr bwMode="auto">
          <a:xfrm>
            <a:off x="395288" y="333375"/>
            <a:ext cx="2663825" cy="34559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7" name="Oval 13" descr="Рисунок1"/>
          <p:cNvSpPr>
            <a:spLocks noChangeArrowheads="1"/>
          </p:cNvSpPr>
          <p:nvPr/>
        </p:nvSpPr>
        <p:spPr bwMode="auto">
          <a:xfrm>
            <a:off x="750888" y="1647825"/>
            <a:ext cx="2447925" cy="3529013"/>
          </a:xfrm>
          <a:prstGeom prst="ellipse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 w="57150" cmpd="thickThin">
            <a:solidFill>
              <a:srgbClr val="76000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8" name="WordArt 14"/>
          <p:cNvSpPr>
            <a:spLocks noChangeArrowheads="1" noChangeShapeType="1" noTextEdit="1"/>
          </p:cNvSpPr>
          <p:nvPr/>
        </p:nvSpPr>
        <p:spPr bwMode="auto">
          <a:xfrm>
            <a:off x="603250" y="404813"/>
            <a:ext cx="8248650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600" u="sng" dirty="0" smtClean="0">
                <a:latin typeface="+mj-lt"/>
                <a:ea typeface="+mj-ea"/>
                <a:cs typeface="+mj-cs"/>
              </a:rPr>
              <a:t>Характеры, основу которых составляли глубокие  </a:t>
            </a:r>
          </a:p>
          <a:p>
            <a:pPr algn="ctr"/>
            <a:r>
              <a:rPr lang="ru-RU" sz="4600" u="sng" dirty="0" smtClean="0">
                <a:latin typeface="+mj-lt"/>
                <a:ea typeface="+mj-ea"/>
                <a:cs typeface="+mj-cs"/>
              </a:rPr>
              <a:t>внутренние противоречия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971550" y="5176838"/>
            <a:ext cx="2909888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ru-RU"/>
              <a:t>Загоскин</a:t>
            </a:r>
          </a:p>
          <a:p>
            <a:pPr marL="342900" indent="-342900"/>
            <a:r>
              <a:rPr lang="ru-RU"/>
              <a:t>Михаил Николаевич</a:t>
            </a:r>
          </a:p>
          <a:p>
            <a:pPr marL="342900" indent="-342900"/>
            <a:r>
              <a:rPr lang="ru-RU"/>
              <a:t>1789-1852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7" grpId="0" animBg="1"/>
      <p:bldP spid="31758" grpId="0" animBg="1"/>
      <p:bldP spid="317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7" name="Picture 15" descr="Картинка 1 из 1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67338" y="2039938"/>
            <a:ext cx="2228850" cy="3476625"/>
          </a:xfrm>
          <a:prstGeom prst="rect">
            <a:avLst/>
          </a:prstGeom>
          <a:noFill/>
          <a:ln w="57150" cmpd="thinThick" algn="ctr">
            <a:solidFill>
              <a:srgbClr val="760003"/>
            </a:solidFill>
            <a:miter lim="800000"/>
            <a:headEnd/>
            <a:tailEnd/>
          </a:ln>
          <a:effectLst>
            <a:outerShdw dist="89803" dir="2700000" algn="ctr" rotWithShape="0">
              <a:srgbClr val="760003">
                <a:alpha val="50000"/>
              </a:srgbClr>
            </a:outerShdw>
          </a:effectLst>
        </p:spPr>
      </p:pic>
      <p:sp>
        <p:nvSpPr>
          <p:cNvPr id="33808" name="Oval 16" descr="Рисунок3"/>
          <p:cNvSpPr>
            <a:spLocks noChangeArrowheads="1"/>
          </p:cNvSpPr>
          <p:nvPr/>
        </p:nvSpPr>
        <p:spPr bwMode="auto">
          <a:xfrm>
            <a:off x="1116013" y="1125538"/>
            <a:ext cx="2881312" cy="3529012"/>
          </a:xfrm>
          <a:prstGeom prst="ellipse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57150" cmpd="thickThin">
            <a:solidFill>
              <a:srgbClr val="76000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9" name="WordArt 17"/>
          <p:cNvSpPr>
            <a:spLocks noChangeArrowheads="1" noChangeShapeType="1" noTextEdit="1"/>
          </p:cNvSpPr>
          <p:nvPr/>
        </p:nvSpPr>
        <p:spPr bwMode="auto">
          <a:xfrm>
            <a:off x="468313" y="404813"/>
            <a:ext cx="82486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4600" u="sng" dirty="0" smtClean="0">
                <a:latin typeface="+mj-lt"/>
                <a:ea typeface="+mj-ea"/>
                <a:cs typeface="+mj-cs"/>
              </a:rPr>
              <a:t>Тема "униженных и оскорбленных"</a:t>
            </a:r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1773238" y="4918075"/>
            <a:ext cx="199548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ru-RU"/>
              <a:t>Виктор Гюго</a:t>
            </a:r>
          </a:p>
          <a:p>
            <a:pPr marL="342900" indent="-342900"/>
            <a:r>
              <a:rPr lang="ru-RU"/>
              <a:t>1802-1885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3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8" grpId="0" animBg="1"/>
      <p:bldP spid="3380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3" name="Picture 7" descr="Картинка 2 из 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7900" y="1700213"/>
            <a:ext cx="3257550" cy="4105275"/>
          </a:xfrm>
          <a:prstGeom prst="rect">
            <a:avLst/>
          </a:prstGeom>
          <a:noFill/>
          <a:ln w="57150" cmpd="thinThick" algn="ctr">
            <a:solidFill>
              <a:srgbClr val="760003"/>
            </a:solidFill>
            <a:miter lim="800000"/>
            <a:headEnd/>
            <a:tailEnd/>
          </a:ln>
          <a:effectLst>
            <a:outerShdw dist="89803" dir="2700000" algn="ctr" rotWithShape="0">
              <a:srgbClr val="760003">
                <a:alpha val="50000"/>
              </a:srgbClr>
            </a:outerShdw>
          </a:effectLst>
        </p:spPr>
      </p:pic>
      <p:sp>
        <p:nvSpPr>
          <p:cNvPr id="34826" name="Oval 10" descr="Рисунок4"/>
          <p:cNvSpPr>
            <a:spLocks noChangeArrowheads="1"/>
          </p:cNvSpPr>
          <p:nvPr/>
        </p:nvSpPr>
        <p:spPr bwMode="auto">
          <a:xfrm>
            <a:off x="1042988" y="1341438"/>
            <a:ext cx="2881312" cy="3529012"/>
          </a:xfrm>
          <a:prstGeom prst="ellipse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57150" cmpd="thinThick">
            <a:solidFill>
              <a:srgbClr val="76000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9" name="WordArt 13"/>
          <p:cNvSpPr>
            <a:spLocks noChangeArrowheads="1" noChangeShapeType="1" noTextEdit="1"/>
          </p:cNvSpPr>
          <p:nvPr/>
        </p:nvSpPr>
        <p:spPr bwMode="auto">
          <a:xfrm>
            <a:off x="539750" y="188913"/>
            <a:ext cx="824865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4600" u="sng" dirty="0" smtClean="0">
                <a:latin typeface="+mj-lt"/>
                <a:ea typeface="+mj-ea"/>
                <a:cs typeface="+mj-cs"/>
              </a:rPr>
              <a:t>Исторический роман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1581150" y="5084763"/>
            <a:ext cx="234315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ru-RU"/>
              <a:t>Вальтер Скотт</a:t>
            </a:r>
          </a:p>
          <a:p>
            <a:pPr marL="342900" indent="-342900"/>
            <a:r>
              <a:rPr lang="ru-RU"/>
              <a:t>1771-1832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6" grpId="0" animBg="1"/>
      <p:bldP spid="34829" grpId="0" animBg="1"/>
      <p:bldP spid="348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2" name="Picture 8" descr="murr_front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1E8BD"/>
              </a:clrFrom>
              <a:clrTo>
                <a:srgbClr val="F1E8B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1916113"/>
            <a:ext cx="3060700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3" name="Oval 9" descr="Рисунок5"/>
          <p:cNvSpPr>
            <a:spLocks noChangeArrowheads="1"/>
          </p:cNvSpPr>
          <p:nvPr/>
        </p:nvSpPr>
        <p:spPr bwMode="auto">
          <a:xfrm>
            <a:off x="1401763" y="1341438"/>
            <a:ext cx="2881312" cy="3529012"/>
          </a:xfrm>
          <a:prstGeom prst="ellipse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 w="57150" cmpd="thinThick">
            <a:solidFill>
              <a:srgbClr val="76000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4" name="WordArt 10"/>
          <p:cNvSpPr>
            <a:spLocks noChangeArrowheads="1" noChangeShapeType="1" noTextEdit="1"/>
          </p:cNvSpPr>
          <p:nvPr/>
        </p:nvSpPr>
        <p:spPr bwMode="auto">
          <a:xfrm>
            <a:off x="468313" y="404813"/>
            <a:ext cx="824865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4600" u="sng" dirty="0" smtClean="0">
                <a:latin typeface="+mj-lt"/>
                <a:ea typeface="+mj-ea"/>
                <a:cs typeface="+mj-cs"/>
              </a:rPr>
              <a:t>Философская сказка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1770063" y="4968875"/>
            <a:ext cx="2146300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ru-RU"/>
              <a:t>Гофман </a:t>
            </a:r>
          </a:p>
          <a:p>
            <a:pPr marL="342900" indent="-342900"/>
            <a:r>
              <a:rPr lang="ru-RU"/>
              <a:t>Эрнст Теодор</a:t>
            </a:r>
          </a:p>
          <a:p>
            <a:pPr marL="342900" indent="-342900"/>
            <a:r>
              <a:rPr lang="ru-RU"/>
              <a:t>1776-1822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3" grpId="0" animBg="1"/>
      <p:bldP spid="36874" grpId="0" animBg="1"/>
      <p:bldP spid="3687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>
            <a:off x="468313" y="188913"/>
            <a:ext cx="8248650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4600" u="sng" dirty="0" smtClean="0">
                <a:latin typeface="+mj-lt"/>
                <a:ea typeface="+mj-ea"/>
                <a:cs typeface="+mj-cs"/>
              </a:rPr>
              <a:t>Научно-фантастический роман</a:t>
            </a:r>
          </a:p>
        </p:txBody>
      </p:sp>
      <p:pic>
        <p:nvPicPr>
          <p:cNvPr id="26633" name="Picture 9" descr="Изображение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8625" y="2060575"/>
            <a:ext cx="2817813" cy="3744913"/>
          </a:xfrm>
          <a:prstGeom prst="rect">
            <a:avLst/>
          </a:prstGeom>
          <a:noFill/>
          <a:ln w="57150" cmpd="thinThick" algn="ctr">
            <a:solidFill>
              <a:srgbClr val="760003"/>
            </a:solidFill>
            <a:miter lim="800000"/>
            <a:headEnd/>
            <a:tailEnd/>
          </a:ln>
          <a:effectLst>
            <a:outerShdw dist="89803" dir="2700000" algn="ctr" rotWithShape="0">
              <a:srgbClr val="760003">
                <a:alpha val="50000"/>
              </a:srgbClr>
            </a:outerShdw>
          </a:effectLst>
        </p:spPr>
      </p:pic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1311275" y="5013325"/>
            <a:ext cx="333375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/>
              <a:t>Мери Шелли</a:t>
            </a:r>
          </a:p>
          <a:p>
            <a:pPr marL="342900" indent="-342900"/>
            <a:r>
              <a:rPr lang="ru-RU"/>
              <a:t>1797-1851</a:t>
            </a:r>
          </a:p>
        </p:txBody>
      </p:sp>
      <p:sp>
        <p:nvSpPr>
          <p:cNvPr id="14341" name="Oval 11"/>
          <p:cNvSpPr>
            <a:spLocks noChangeArrowheads="1"/>
          </p:cNvSpPr>
          <p:nvPr/>
        </p:nvSpPr>
        <p:spPr bwMode="auto">
          <a:xfrm>
            <a:off x="1476375" y="1484313"/>
            <a:ext cx="142875" cy="36036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1" name="Oval 17" descr="Рисунок1"/>
          <p:cNvSpPr>
            <a:spLocks noChangeArrowheads="1"/>
          </p:cNvSpPr>
          <p:nvPr/>
        </p:nvSpPr>
        <p:spPr bwMode="auto">
          <a:xfrm>
            <a:off x="1476375" y="1268413"/>
            <a:ext cx="3168650" cy="3529012"/>
          </a:xfrm>
          <a:prstGeom prst="ellipse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57150" cmpd="thinThick">
            <a:solidFill>
              <a:srgbClr val="76000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  <p:bldP spid="26634" grpId="0"/>
      <p:bldP spid="266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490782"/>
          </a:xfrm>
        </p:spPr>
        <p:txBody>
          <a:bodyPr>
            <a:normAutofit/>
          </a:bodyPr>
          <a:lstStyle/>
          <a:p>
            <a:pPr algn="ctr" hangingPunct="0"/>
            <a:r>
              <a:rPr lang="ru-RU" sz="1600" dirty="0" smtClean="0"/>
              <a:t>Слова «романтика», «романтический» известны каждому. Мы говорим: «романтика  дальних странствий», «романтическое настроение», «быть романтиком в душе»... Этими словами мы хотим выразить притягательность путешествий, необычность человека, загадочность и возвышенность его души. В этих словах слышится что-то желанное и манящее, мечтательное и несбыточное, необычное и красивое.</a:t>
            </a:r>
            <a:br>
              <a:rPr lang="ru-RU" sz="1600" dirty="0" smtClean="0"/>
            </a:br>
            <a:r>
              <a:rPr lang="ru-RU" sz="1600" dirty="0" smtClean="0"/>
              <a:t>Моя работа посвящена  такому направлению в литературе как Романтизм.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Содержимое 3" descr="4f480511143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785786" y="2214554"/>
            <a:ext cx="7334283" cy="4241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7" name="Picture 7" descr="Картинка 7 из 3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8625" y="2349500"/>
            <a:ext cx="20955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Oval 9"/>
          <p:cNvSpPr>
            <a:spLocks noChangeArrowheads="1"/>
          </p:cNvSpPr>
          <p:nvPr/>
        </p:nvSpPr>
        <p:spPr bwMode="auto">
          <a:xfrm>
            <a:off x="2051050" y="260350"/>
            <a:ext cx="576263" cy="115252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4" name="Oval 10"/>
          <p:cNvSpPr>
            <a:spLocks noChangeArrowheads="1"/>
          </p:cNvSpPr>
          <p:nvPr/>
        </p:nvSpPr>
        <p:spPr bwMode="auto">
          <a:xfrm>
            <a:off x="1835150" y="188913"/>
            <a:ext cx="2089150" cy="30241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5" name="Oval 11"/>
          <p:cNvSpPr>
            <a:spLocks noChangeArrowheads="1"/>
          </p:cNvSpPr>
          <p:nvPr/>
        </p:nvSpPr>
        <p:spPr bwMode="auto">
          <a:xfrm>
            <a:off x="1979613" y="1412875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6" name="Oval 12"/>
          <p:cNvSpPr>
            <a:spLocks noChangeArrowheads="1"/>
          </p:cNvSpPr>
          <p:nvPr/>
        </p:nvSpPr>
        <p:spPr bwMode="auto">
          <a:xfrm>
            <a:off x="2051050" y="260350"/>
            <a:ext cx="2089150" cy="273685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55" name="WordArt 15"/>
          <p:cNvSpPr>
            <a:spLocks noChangeArrowheads="1" noChangeShapeType="1" noTextEdit="1"/>
          </p:cNvSpPr>
          <p:nvPr/>
        </p:nvSpPr>
        <p:spPr bwMode="auto">
          <a:xfrm>
            <a:off x="468313" y="404813"/>
            <a:ext cx="824865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4600" u="sng" dirty="0" smtClean="0">
                <a:latin typeface="+mj-lt"/>
                <a:ea typeface="+mj-ea"/>
                <a:cs typeface="+mj-cs"/>
              </a:rPr>
              <a:t>Психологический детектив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1835150" y="4910138"/>
            <a:ext cx="1852613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ru-RU"/>
              <a:t>По</a:t>
            </a:r>
          </a:p>
          <a:p>
            <a:pPr marL="342900" indent="-342900"/>
            <a:r>
              <a:rPr lang="ru-RU"/>
              <a:t>Аллан Эдгар</a:t>
            </a:r>
          </a:p>
          <a:p>
            <a:pPr marL="342900" indent="-342900"/>
            <a:r>
              <a:rPr lang="ru-RU"/>
              <a:t>1809-1849</a:t>
            </a:r>
          </a:p>
        </p:txBody>
      </p:sp>
      <p:sp>
        <p:nvSpPr>
          <p:cNvPr id="35857" name="Oval 17" descr="Рисунок1"/>
          <p:cNvSpPr>
            <a:spLocks noChangeArrowheads="1"/>
          </p:cNvSpPr>
          <p:nvPr/>
        </p:nvSpPr>
        <p:spPr bwMode="auto">
          <a:xfrm>
            <a:off x="1293813" y="1376363"/>
            <a:ext cx="2665412" cy="3241675"/>
          </a:xfrm>
          <a:prstGeom prst="ellipse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57150" cmpd="thinThick">
            <a:solidFill>
              <a:srgbClr val="76000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5" grpId="0" animBg="1"/>
      <p:bldP spid="35856" grpId="0"/>
      <p:bldP spid="3585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4"/>
          <p:cNvSpPr>
            <a:spLocks noChangeArrowheads="1"/>
          </p:cNvSpPr>
          <p:nvPr/>
        </p:nvSpPr>
        <p:spPr bwMode="auto">
          <a:xfrm>
            <a:off x="1835150" y="692150"/>
            <a:ext cx="1441450" cy="34575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7" name="Oval 5"/>
          <p:cNvSpPr>
            <a:spLocks noChangeArrowheads="1"/>
          </p:cNvSpPr>
          <p:nvPr/>
        </p:nvSpPr>
        <p:spPr bwMode="auto">
          <a:xfrm>
            <a:off x="1547813" y="620713"/>
            <a:ext cx="2232025" cy="381635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0966" name="Picture 6" descr="Картинка 4 из 3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3800" y="1844675"/>
            <a:ext cx="2730500" cy="4286250"/>
          </a:xfrm>
          <a:prstGeom prst="rect">
            <a:avLst/>
          </a:prstGeom>
          <a:noFill/>
          <a:ln w="57150" cmpd="thinThick" algn="ctr">
            <a:solidFill>
              <a:srgbClr val="760003"/>
            </a:solidFill>
            <a:miter lim="800000"/>
            <a:headEnd/>
            <a:tailEnd/>
          </a:ln>
          <a:effectLst>
            <a:outerShdw dist="89803" dir="2700000" algn="ctr" rotWithShape="0">
              <a:srgbClr val="760003">
                <a:alpha val="50000"/>
              </a:srgbClr>
            </a:outerShdw>
          </a:effectLst>
        </p:spPr>
      </p:pic>
      <p:sp>
        <p:nvSpPr>
          <p:cNvPr id="40967" name="WordArt 7"/>
          <p:cNvSpPr>
            <a:spLocks noChangeArrowheads="1" noChangeShapeType="1" noTextEdit="1"/>
          </p:cNvSpPr>
          <p:nvPr/>
        </p:nvSpPr>
        <p:spPr bwMode="auto">
          <a:xfrm>
            <a:off x="539750" y="260350"/>
            <a:ext cx="824865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4600" u="sng" dirty="0" smtClean="0">
                <a:latin typeface="+mj-lt"/>
                <a:ea typeface="+mj-ea"/>
                <a:cs typeface="+mj-cs"/>
              </a:rPr>
              <a:t>Романтическая поэма</a:t>
            </a:r>
          </a:p>
        </p:txBody>
      </p:sp>
      <p:sp>
        <p:nvSpPr>
          <p:cNvPr id="40968" name="Oval 8" descr="1"/>
          <p:cNvSpPr>
            <a:spLocks noChangeArrowheads="1"/>
          </p:cNvSpPr>
          <p:nvPr/>
        </p:nvSpPr>
        <p:spPr bwMode="auto">
          <a:xfrm flipH="1">
            <a:off x="971550" y="1412875"/>
            <a:ext cx="2952750" cy="3311525"/>
          </a:xfrm>
          <a:prstGeom prst="ellipse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57150" cmpd="thickThin">
            <a:solidFill>
              <a:srgbClr val="76000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1314450" y="4800600"/>
            <a:ext cx="2465388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ru-RU"/>
              <a:t>Байрон Джордж </a:t>
            </a:r>
          </a:p>
          <a:p>
            <a:pPr marL="342900" indent="-342900"/>
            <a:r>
              <a:rPr lang="ru-RU"/>
              <a:t>Ноэл Гордон</a:t>
            </a:r>
          </a:p>
          <a:p>
            <a:pPr marL="342900" indent="-342900"/>
            <a:r>
              <a:rPr lang="ru-RU"/>
              <a:t>1788-1824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 animBg="1"/>
      <p:bldP spid="40968" grpId="0" animBg="1"/>
      <p:bldP spid="4097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indent="-342900" algn="ctr"/>
            <a:r>
              <a:rPr lang="ru-RU" sz="3600" dirty="0" smtClean="0"/>
              <a:t>Романтизм в русской литературе</a:t>
            </a:r>
            <a:br>
              <a:rPr lang="ru-RU" sz="3600" dirty="0" smtClean="0"/>
            </a:br>
            <a:r>
              <a:rPr lang="ru-RU" sz="3600" dirty="0" smtClean="0"/>
              <a:t>конец 18 –ого начало19-ого веков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Мистический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Революционный </a:t>
            </a:r>
            <a:endParaRPr lang="ru-RU" dirty="0"/>
          </a:p>
        </p:txBody>
      </p:sp>
      <p:pic>
        <p:nvPicPr>
          <p:cNvPr id="7" name="Содержимое 6" descr="97aac94976f7b0b414adc1ba849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952829"/>
            <a:ext cx="4040188" cy="3071404"/>
          </a:xfrm>
        </p:spPr>
      </p:pic>
      <p:pic>
        <p:nvPicPr>
          <p:cNvPr id="8" name="Содержимое 7" descr="f0545a39b969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645025" y="2167376"/>
            <a:ext cx="4041775" cy="26423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4" name="Picture 6" descr="i_fevral2-calendar2_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43538" y="2205038"/>
            <a:ext cx="2319337" cy="3455987"/>
          </a:xfrm>
          <a:prstGeom prst="rect">
            <a:avLst/>
          </a:prstGeom>
          <a:noFill/>
          <a:ln w="38100">
            <a:solidFill>
              <a:srgbClr val="760003"/>
            </a:solidFill>
            <a:miter lim="800000"/>
            <a:headEnd/>
            <a:tailEnd/>
          </a:ln>
          <a:effectLst>
            <a:outerShdw dist="107763" dir="18900000" algn="ctr" rotWithShape="0">
              <a:srgbClr val="760003">
                <a:alpha val="50000"/>
              </a:srgbClr>
            </a:outerShdw>
          </a:effectLst>
        </p:spPr>
      </p:pic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1547813" y="4729163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ru-RU"/>
          </a:p>
        </p:txBody>
      </p:sp>
      <p:sp>
        <p:nvSpPr>
          <p:cNvPr id="18436" name="Oval 9"/>
          <p:cNvSpPr>
            <a:spLocks noChangeArrowheads="1"/>
          </p:cNvSpPr>
          <p:nvPr/>
        </p:nvSpPr>
        <p:spPr bwMode="auto">
          <a:xfrm>
            <a:off x="1187450" y="1341438"/>
            <a:ext cx="1584325" cy="208756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8" name="Oval 10" descr="Рисунок3"/>
          <p:cNvSpPr>
            <a:spLocks noChangeArrowheads="1"/>
          </p:cNvSpPr>
          <p:nvPr/>
        </p:nvSpPr>
        <p:spPr bwMode="auto">
          <a:xfrm>
            <a:off x="1438275" y="1298575"/>
            <a:ext cx="2665413" cy="3311525"/>
          </a:xfrm>
          <a:prstGeom prst="ellipse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 w="57150" cmpd="thickThin">
            <a:solidFill>
              <a:srgbClr val="76000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1133475" y="4887913"/>
            <a:ext cx="3275013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/>
              <a:t>Жуковский</a:t>
            </a:r>
          </a:p>
          <a:p>
            <a:pPr marL="342900" indent="-342900"/>
            <a:r>
              <a:rPr lang="ru-RU"/>
              <a:t>Василий Андреевич</a:t>
            </a:r>
          </a:p>
          <a:p>
            <a:pPr marL="342900" indent="-342900"/>
            <a:r>
              <a:rPr lang="ru-RU"/>
              <a:t>1783-1852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5734050" y="1298575"/>
            <a:ext cx="15033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ru-RU" sz="3200"/>
              <a:t>Баллады</a:t>
            </a:r>
          </a:p>
        </p:txBody>
      </p:sp>
      <p:sp>
        <p:nvSpPr>
          <p:cNvPr id="37903" name="WordArt 15"/>
          <p:cNvSpPr>
            <a:spLocks noChangeArrowheads="1" noChangeShapeType="1" noTextEdit="1"/>
          </p:cNvSpPr>
          <p:nvPr/>
        </p:nvSpPr>
        <p:spPr bwMode="auto">
          <a:xfrm>
            <a:off x="398463" y="361950"/>
            <a:ext cx="824865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4600" u="sng" dirty="0" smtClean="0">
                <a:latin typeface="+mj-lt"/>
                <a:ea typeface="+mj-ea"/>
                <a:cs typeface="+mj-cs"/>
              </a:rPr>
              <a:t>Мистический романтизм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8" grpId="0" animBg="1"/>
      <p:bldP spid="37900" grpId="0"/>
      <p:bldP spid="37901" grpId="0"/>
      <p:bldP spid="3790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WordArt 6"/>
          <p:cNvSpPr>
            <a:spLocks noChangeArrowheads="1" noChangeShapeType="1" noTextEdit="1"/>
          </p:cNvSpPr>
          <p:nvPr/>
        </p:nvSpPr>
        <p:spPr bwMode="auto">
          <a:xfrm>
            <a:off x="523875" y="260350"/>
            <a:ext cx="824865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4600" u="sng" dirty="0" smtClean="0">
                <a:latin typeface="+mj-lt"/>
                <a:ea typeface="+mj-ea"/>
                <a:cs typeface="+mj-cs"/>
              </a:rPr>
              <a:t>Мистический романтизм</a:t>
            </a: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1130300" y="4902200"/>
            <a:ext cx="252095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/>
              <a:t>Батюшков Константин</a:t>
            </a:r>
          </a:p>
          <a:p>
            <a:pPr marL="342900" indent="-342900">
              <a:spcBef>
                <a:spcPct val="50000"/>
              </a:spcBef>
            </a:pPr>
            <a:r>
              <a:rPr lang="ru-RU"/>
              <a:t>1797-1857</a:t>
            </a:r>
          </a:p>
        </p:txBody>
      </p:sp>
      <p:pic>
        <p:nvPicPr>
          <p:cNvPr id="42000" name="Picture 16" descr="Картинка 10 из 3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7900" y="1555750"/>
            <a:ext cx="3094038" cy="4394200"/>
          </a:xfrm>
          <a:prstGeom prst="rect">
            <a:avLst/>
          </a:prstGeom>
          <a:noFill/>
          <a:ln w="38100" algn="ctr">
            <a:solidFill>
              <a:srgbClr val="760003"/>
            </a:solidFill>
            <a:miter lim="800000"/>
            <a:headEnd/>
            <a:tailEnd/>
          </a:ln>
          <a:effectLst>
            <a:outerShdw dist="107763" dir="18900000" algn="ctr" rotWithShape="0">
              <a:srgbClr val="760003">
                <a:alpha val="50000"/>
              </a:srgbClr>
            </a:outerShdw>
          </a:effectLst>
        </p:spPr>
      </p:pic>
      <p:sp>
        <p:nvSpPr>
          <p:cNvPr id="42004" name="Oval 20" descr="Рисунок4"/>
          <p:cNvSpPr>
            <a:spLocks noChangeArrowheads="1"/>
          </p:cNvSpPr>
          <p:nvPr/>
        </p:nvSpPr>
        <p:spPr bwMode="auto">
          <a:xfrm>
            <a:off x="985838" y="1412875"/>
            <a:ext cx="2665412" cy="3311525"/>
          </a:xfrm>
          <a:prstGeom prst="ellipse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57150" cmpd="thickThin">
            <a:solidFill>
              <a:srgbClr val="76000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 animBg="1"/>
      <p:bldP spid="41996" grpId="0"/>
      <p:bldP spid="4200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WordArt 6"/>
          <p:cNvSpPr>
            <a:spLocks noChangeArrowheads="1" noChangeShapeType="1" noTextEdit="1"/>
          </p:cNvSpPr>
          <p:nvPr/>
        </p:nvSpPr>
        <p:spPr bwMode="auto">
          <a:xfrm>
            <a:off x="523875" y="260350"/>
            <a:ext cx="824865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4600" u="sng" dirty="0" smtClean="0">
                <a:latin typeface="+mj-lt"/>
                <a:ea typeface="+mj-ea"/>
                <a:cs typeface="+mj-cs"/>
              </a:rPr>
              <a:t>Революционный романтизм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1692275" y="4945063"/>
            <a:ext cx="1800225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/>
              <a:t>Рылеев</a:t>
            </a:r>
          </a:p>
          <a:p>
            <a:pPr marL="342900" indent="-342900"/>
            <a:r>
              <a:rPr lang="ru-RU"/>
              <a:t> Кондратий</a:t>
            </a:r>
          </a:p>
          <a:p>
            <a:pPr marL="342900" indent="-342900"/>
            <a:r>
              <a:rPr lang="ru-RU"/>
              <a:t>1795-1826</a:t>
            </a:r>
          </a:p>
        </p:txBody>
      </p:sp>
      <p:pic>
        <p:nvPicPr>
          <p:cNvPr id="43019" name="Picture 11" descr="Картинка 3 из 2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08613" y="1700213"/>
            <a:ext cx="2441575" cy="3794125"/>
          </a:xfrm>
          <a:prstGeom prst="rect">
            <a:avLst/>
          </a:prstGeom>
          <a:noFill/>
          <a:ln w="38100" algn="ctr">
            <a:solidFill>
              <a:srgbClr val="760003"/>
            </a:solidFill>
            <a:miter lim="800000"/>
            <a:headEnd/>
            <a:tailEnd/>
          </a:ln>
          <a:effectLst>
            <a:outerShdw dist="107763" dir="18900000" algn="ctr" rotWithShape="0">
              <a:srgbClr val="760003">
                <a:alpha val="50000"/>
              </a:srgbClr>
            </a:outerShdw>
          </a:effectLst>
        </p:spPr>
      </p:pic>
      <p:sp>
        <p:nvSpPr>
          <p:cNvPr id="43022" name="Oval 14" descr="Рисунок5"/>
          <p:cNvSpPr>
            <a:spLocks noChangeArrowheads="1"/>
          </p:cNvSpPr>
          <p:nvPr/>
        </p:nvSpPr>
        <p:spPr bwMode="auto">
          <a:xfrm>
            <a:off x="1258888" y="1412875"/>
            <a:ext cx="2665412" cy="3311525"/>
          </a:xfrm>
          <a:prstGeom prst="ellipse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57150" cmpd="thickThin">
            <a:solidFill>
              <a:srgbClr val="76000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 animBg="1"/>
      <p:bldP spid="43017" grpId="0"/>
      <p:bldP spid="430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256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smtClean="0"/>
              <a:t>Классификация течений русского романтизма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3795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7472363" cy="384016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/>
              <a:t>Классификаций существует много, но все они имеют свои недостатки. Далее описаны два наиболее характерных примера классификации течений романтизма.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33796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1600200"/>
            <a:ext cx="7639080" cy="4525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28662" y="285728"/>
          <a:ext cx="7572427" cy="6717891"/>
        </p:xfrm>
        <a:graphic>
          <a:graphicData uri="http://schemas.openxmlformats.org/drawingml/2006/table">
            <a:tbl>
              <a:tblPr/>
              <a:tblGrid>
                <a:gridCol w="1410724"/>
                <a:gridCol w="1410724"/>
                <a:gridCol w="4750979"/>
              </a:tblGrid>
              <a:tr h="830412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1800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1810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зарождение романтизма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1) отвлеченно- психологический (</a:t>
                      </a: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Жуковский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);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195"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2)гедонистический (</a:t>
                      </a: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Батюшков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9116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1810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1820-е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гражданский романтизм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1) гражданский декабристов: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195"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а) Пушкин;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195"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б) Рылеев;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195"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2) социальный (</a:t>
                      </a: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Н. Полевой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425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1830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1840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расцвет романтизма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1) философский (</a:t>
                      </a: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Веневитинов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);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195"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2) гражданский славянофилов (</a:t>
                      </a: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Аксаков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 Хомяков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);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195"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3) революционный гражданский (</a:t>
                      </a: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Герцен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);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195"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4) синтетический (</a:t>
                      </a: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Лермонтов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);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195"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5) эпигоны психологического (</a:t>
                      </a: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Бенедиктов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);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195"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6)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лжеромантизм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Кукольник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 Загоскин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0822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1840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1880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романтизм в период господства критического реализма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1) философский середины века (</a:t>
                      </a: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Тютче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в);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195"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2) психологический середины века (</a:t>
                      </a: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Фет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);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195" marR="361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3) психологический, осложненный гражданскими тенденциями (</a:t>
                      </a: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Огарев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9116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1880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1900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усиление романтизма в конце века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1) гражданский народников (</a:t>
                      </a: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Фигнер);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195"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2) психологический (</a:t>
                      </a: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Фет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i="1" dirty="0" err="1">
                          <a:latin typeface="Times New Roman"/>
                          <a:ea typeface="Times New Roman"/>
                          <a:cs typeface="Times New Roman"/>
                        </a:rPr>
                        <a:t>Апухтин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);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195"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3) философский символистов;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195"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4) гражданский пролетарской литературы (</a:t>
                      </a: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Горький)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398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Классификация течений русского романтизма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7758138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1.       Созерцательный романтизм Жуковского, Батюшкова.</a:t>
            </a:r>
          </a:p>
          <a:p>
            <a:r>
              <a:rPr lang="ru-RU" dirty="0" smtClean="0"/>
              <a:t>2.       Гражданский революционный романтизм декабристов (в первую очередь Рылеев, Герцен).</a:t>
            </a:r>
          </a:p>
          <a:p>
            <a:r>
              <a:rPr lang="ru-RU" dirty="0" smtClean="0"/>
              <a:t>3.       Синтетический романтизм Пушкина (влияние Жуковского + декабристы + свое).</a:t>
            </a:r>
          </a:p>
          <a:p>
            <a:r>
              <a:rPr lang="ru-RU" dirty="0" smtClean="0"/>
              <a:t>4.       Синтетический романтизм Лермонтова (декабристы + Пушкин + философский + Байрон + свое).</a:t>
            </a:r>
          </a:p>
          <a:p>
            <a:r>
              <a:rPr lang="ru-RU" dirty="0" smtClean="0"/>
              <a:t>5.       Философский романтизм (</a:t>
            </a:r>
            <a:r>
              <a:rPr lang="ru-RU" i="1" dirty="0" smtClean="0"/>
              <a:t>Веневитинов</a:t>
            </a:r>
            <a:r>
              <a:rPr lang="ru-RU" dirty="0" smtClean="0"/>
              <a:t>,</a:t>
            </a:r>
            <a:r>
              <a:rPr lang="ru-RU" i="1" dirty="0" smtClean="0"/>
              <a:t> Тютчев</a:t>
            </a:r>
            <a:r>
              <a:rPr lang="ru-RU" dirty="0" smtClean="0"/>
              <a:t>,</a:t>
            </a:r>
            <a:r>
              <a:rPr lang="ru-RU" i="1" dirty="0" smtClean="0"/>
              <a:t> Вл. Одоевский</a:t>
            </a:r>
            <a:r>
              <a:rPr lang="ru-RU" dirty="0" smtClean="0"/>
              <a:t>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/>
              <a:t>Особенности русского романтизма </a:t>
            </a:r>
            <a:r>
              <a:rPr lang="ru-RU" sz="2400" dirty="0" smtClean="0"/>
              <a:t>• Романтизм имеет общую универсальную основу во всей Европе, но не отрицает </a:t>
            </a:r>
            <a:r>
              <a:rPr lang="ru-RU" sz="2400" u="sng" dirty="0" smtClean="0"/>
              <a:t>национальной специфики.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6" name="Содержимое 5" descr="1311969647_233725391_1--0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681998" y="1600200"/>
            <a:ext cx="3208003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285860"/>
            <a:ext cx="4591080" cy="52864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600" b="1" dirty="0" smtClean="0"/>
              <a:t>Отличия русского романтизма от западноевропейского:</a:t>
            </a:r>
            <a:endParaRPr lang="ru-RU" sz="1600" dirty="0" smtClean="0"/>
          </a:p>
          <a:p>
            <a:r>
              <a:rPr lang="ru-RU" sz="1600" dirty="0" smtClean="0"/>
              <a:t>- Запаздывание (возникает на рубеже веков, а не в 1790-е гг.) </a:t>
            </a:r>
          </a:p>
          <a:p>
            <a:pPr>
              <a:buNone/>
            </a:pPr>
            <a:r>
              <a:rPr lang="ru-RU" sz="1600" dirty="0" smtClean="0"/>
              <a:t>Следствие общего отставания России, запаздывания эпохи классицизма и Просвещения по отношению к Западной Европе (классицизм с 1730-х гг. вместо </a:t>
            </a:r>
            <a:r>
              <a:rPr lang="en-US" sz="1600" dirty="0" smtClean="0"/>
              <a:t>XVII</a:t>
            </a:r>
            <a:r>
              <a:rPr lang="ru-RU" sz="1600" dirty="0" smtClean="0"/>
              <a:t> в.; Просвещение в 1760-1790-е гг. вместо всего </a:t>
            </a:r>
            <a:r>
              <a:rPr lang="en-US" sz="1600" dirty="0" smtClean="0"/>
              <a:t>XVIII </a:t>
            </a:r>
            <a:r>
              <a:rPr lang="ru-RU" sz="1600" dirty="0" smtClean="0"/>
              <a:t>в.)</a:t>
            </a:r>
          </a:p>
          <a:p>
            <a:r>
              <a:rPr lang="ru-RU" sz="1600" dirty="0" smtClean="0"/>
              <a:t>- Другие исторические предпосылки: </a:t>
            </a:r>
          </a:p>
          <a:p>
            <a:pPr>
              <a:buNone/>
            </a:pPr>
            <a:r>
              <a:rPr lang="ru-RU" sz="1600" dirty="0" smtClean="0"/>
              <a:t>для 1 этапа - Отечественная война 1812 г.</a:t>
            </a:r>
          </a:p>
          <a:p>
            <a:pPr>
              <a:buNone/>
            </a:pPr>
            <a:r>
              <a:rPr lang="ru-RU" sz="1600" dirty="0" smtClean="0"/>
              <a:t>для 2 этапа - восстание декабристов 1825 г.</a:t>
            </a:r>
          </a:p>
          <a:p>
            <a:pPr>
              <a:buNone/>
            </a:pPr>
            <a:r>
              <a:rPr lang="ru-RU" sz="1600" dirty="0" smtClean="0"/>
              <a:t>Важная для Европы революция 1789 г. Россию затронула опосредованно (через идеи европейских авторов, через соприкосновение с эмигрантами-французами), зато непосредственно коснулись россиян наполеоновские войны и восстание на Сенатской площади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hangingPunct="0"/>
            <a:r>
              <a:rPr lang="ru-RU" sz="1600" u="sng" dirty="0" smtClean="0"/>
              <a:t>Истоки романтизма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dirty="0" smtClean="0"/>
              <a:t>Формирование европейского романтизма обычно относят к концу XVIII -первой четверти XIX века. Отсюда ведут его родословную. В таком подходе есть своя правомерность. В это время романтическое искусство наиболее полно выявляет свою сущ­ность, формируется как литературное направление. </a:t>
            </a:r>
            <a:endParaRPr lang="ru-RU" sz="1600" dirty="0"/>
          </a:p>
        </p:txBody>
      </p:sp>
      <p:pic>
        <p:nvPicPr>
          <p:cNvPr id="7" name="Содержимое 6" descr="liberte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64760" y="1643050"/>
            <a:ext cx="4192926" cy="450059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1600200"/>
            <a:ext cx="4471990" cy="490063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600" dirty="0" smtClean="0"/>
              <a:t>        Романтизм </a:t>
            </a:r>
            <a:r>
              <a:rPr lang="ru-RU" sz="1600" dirty="0"/>
              <a:t>в своих истоках </a:t>
            </a:r>
            <a:r>
              <a:rPr lang="ru-RU" sz="1600" dirty="0" smtClean="0"/>
              <a:t>– </a:t>
            </a:r>
            <a:r>
              <a:rPr lang="ru-RU" sz="1600" dirty="0"/>
              <a:t>явление </a:t>
            </a:r>
            <a:r>
              <a:rPr lang="ru-RU" sz="1600" dirty="0" smtClean="0"/>
              <a:t>антифеодальное</a:t>
            </a:r>
            <a:r>
              <a:rPr lang="ru-RU" sz="1600" dirty="0"/>
              <a:t>. Он сформировался как направление в период острого </a:t>
            </a:r>
            <a:r>
              <a:rPr lang="ru-RU" sz="1600" dirty="0" smtClean="0"/>
              <a:t>кризиса </a:t>
            </a:r>
            <a:r>
              <a:rPr lang="ru-RU" sz="1600" dirty="0"/>
              <a:t>феодального строя, в годы Великой французской революции и представляет собой реакцию на такой общественный правопорядок, в котором человек оценивался, прежде всего по своему </a:t>
            </a:r>
            <a:r>
              <a:rPr lang="ru-RU" sz="1600" dirty="0" smtClean="0"/>
              <a:t>титулу</a:t>
            </a:r>
            <a:r>
              <a:rPr lang="ru-RU" sz="1600" dirty="0"/>
              <a:t>, богатству, а не по духовным возможностям. Романтики </a:t>
            </a:r>
            <a:r>
              <a:rPr lang="ru-RU" sz="1600" dirty="0" smtClean="0"/>
              <a:t>протестуют </a:t>
            </a:r>
            <a:r>
              <a:rPr lang="ru-RU" sz="1600" dirty="0"/>
              <a:t>против унижения в человеке человеческого, борются за возвышение, раскрепощение личности</a:t>
            </a:r>
            <a:r>
              <a:rPr lang="ru-RU" sz="1600" dirty="0" smtClean="0"/>
              <a:t>.</a:t>
            </a:r>
          </a:p>
          <a:p>
            <a:pPr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</a:t>
            </a:r>
            <a:r>
              <a:rPr lang="ru-RU" sz="1600" dirty="0"/>
              <a:t>Великая Французская буржуазная революция, потрясшая до основания устои старого общества, изменила психологию не только государственного, но и «частного человека». </a:t>
            </a:r>
            <a:endParaRPr lang="ru-RU" sz="1600" dirty="0" smtClean="0"/>
          </a:p>
          <a:p>
            <a:pPr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</a:t>
            </a:r>
            <a:r>
              <a:rPr lang="ru-RU" sz="1600" dirty="0"/>
              <a:t>Участвуя в классовых битвах, в национально-освободительной борьбе, народные массы творили историю. Политика становилась как бы их </a:t>
            </a:r>
            <a:r>
              <a:rPr lang="ru-RU" sz="1600" dirty="0" smtClean="0"/>
              <a:t>повседневным </a:t>
            </a:r>
            <a:r>
              <a:rPr lang="ru-RU" sz="1600" dirty="0"/>
              <a:t>делом.</a:t>
            </a:r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age037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468574"/>
            <a:ext cx="3657600" cy="278921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600" dirty="0" smtClean="0"/>
              <a:t>- Иная социальная направленность: антифеодальная, а не </a:t>
            </a:r>
            <a:r>
              <a:rPr lang="ru-RU" sz="1600" dirty="0" err="1" smtClean="0"/>
              <a:t>антибуржуазная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Следствие отставания России – в Европе шли буржуазные преобразования, в России сохранялся феодализм</a:t>
            </a:r>
          </a:p>
          <a:p>
            <a:pPr>
              <a:buNone/>
            </a:pPr>
            <a:endParaRPr lang="ru-RU" sz="1600" dirty="0" smtClean="0"/>
          </a:p>
          <a:p>
            <a:r>
              <a:rPr lang="ru-RU" sz="1600" dirty="0" smtClean="0"/>
              <a:t>- Отсутствие </a:t>
            </a:r>
            <a:r>
              <a:rPr lang="ru-RU" sz="1600" dirty="0" err="1" smtClean="0"/>
              <a:t>антипросветительской</a:t>
            </a:r>
            <a:r>
              <a:rPr lang="ru-RU" sz="1600" dirty="0" smtClean="0"/>
              <a:t> направленности, признание силы разума, сочетание интуитивного и рационального</a:t>
            </a:r>
          </a:p>
          <a:p>
            <a:pPr>
              <a:buNone/>
            </a:pPr>
            <a:r>
              <a:rPr lang="ru-RU" sz="1600" dirty="0" smtClean="0"/>
              <a:t>Следствие просветительского характера русского романтизма в целом. В России Просвещение не успело себя дискредитировать к началу эпохи романтизма. Вера в общественный прогресс у активных романтиков совпадала с идеями просветителей.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8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694273"/>
            <a:ext cx="3657600" cy="233781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1600" dirty="0" smtClean="0"/>
              <a:t>- Отсутствие тяги к мистике</a:t>
            </a:r>
          </a:p>
          <a:p>
            <a:pPr>
              <a:buNone/>
            </a:pPr>
            <a:r>
              <a:rPr lang="ru-RU" sz="1600" dirty="0" smtClean="0"/>
              <a:t>Следствие частичного рационализма русского романтизма – мистицизм полностью иррационален.</a:t>
            </a:r>
          </a:p>
          <a:p>
            <a:pPr>
              <a:buNone/>
            </a:pPr>
            <a:r>
              <a:rPr lang="ru-RU" sz="1600" dirty="0" smtClean="0"/>
              <a:t>Исключением стал В.А. Жуковский, подвергшийся сильному влиянию немцев.</a:t>
            </a:r>
          </a:p>
          <a:p>
            <a:pPr>
              <a:buNone/>
            </a:pPr>
            <a:r>
              <a:rPr lang="ru-RU" sz="1600" dirty="0" smtClean="0"/>
              <a:t> </a:t>
            </a:r>
          </a:p>
          <a:p>
            <a:r>
              <a:rPr lang="ru-RU" sz="1600" dirty="0" smtClean="0"/>
              <a:t>- Ослабление индивидуализма</a:t>
            </a:r>
          </a:p>
          <a:p>
            <a:pPr>
              <a:buNone/>
            </a:pPr>
            <a:r>
              <a:rPr lang="ru-RU" sz="1600" dirty="0" smtClean="0"/>
              <a:t>Следствие национальной склонности к коллективизму, а также влияния патриотических идей 1812 г.</a:t>
            </a:r>
          </a:p>
          <a:p>
            <a:pPr lvl="0">
              <a:buNone/>
            </a:pPr>
            <a:r>
              <a:rPr lang="ru-RU" sz="1600" dirty="0" smtClean="0"/>
              <a:t>Отсутствие гедонизма (исключение – гедонистический романтизм К. Н. Батюшкова)</a:t>
            </a:r>
          </a:p>
          <a:p>
            <a:pPr lvl="0"/>
            <a:r>
              <a:rPr lang="ru-RU" sz="1600" dirty="0" smtClean="0"/>
              <a:t>Ослабление «романтической иронии» (порождение абсолютной уверенности в себе и в своей власти творца, ироническая игра с созданными реалиями, высмеивание «поверившего» читателя)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86116" y="0"/>
            <a:ext cx="28575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686800" y="857232"/>
            <a:ext cx="100042" cy="5588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242181298_geniy_020.jpg"/>
          <p:cNvPicPr>
            <a:picLocks noGrp="1" noChangeAspect="1"/>
          </p:cNvPicPr>
          <p:nvPr>
            <p:ph sz="quarter" idx="2"/>
          </p:nvPr>
        </p:nvPicPr>
        <p:blipFill>
          <a:blip r:embed="rId3" cstate="screen"/>
          <a:stretch>
            <a:fillRect/>
          </a:stretch>
        </p:blipFill>
        <p:spPr>
          <a:xfrm>
            <a:off x="214282" y="0"/>
            <a:ext cx="3124200" cy="3810000"/>
          </a:xfrm>
        </p:spPr>
      </p:pic>
      <p:pic>
        <p:nvPicPr>
          <p:cNvPr id="8" name="Содержимое 7" descr="0_611ce_1174c764_XL.jpeg"/>
          <p:cNvPicPr>
            <a:picLocks noGrp="1" noChangeAspect="1"/>
          </p:cNvPicPr>
          <p:nvPr>
            <p:ph sz="quarter" idx="4"/>
          </p:nvPr>
        </p:nvPicPr>
        <p:blipFill>
          <a:blip r:embed="rId4" cstate="screen"/>
          <a:stretch>
            <a:fillRect/>
          </a:stretch>
        </p:blipFill>
        <p:spPr>
          <a:xfrm>
            <a:off x="2571736" y="2916237"/>
            <a:ext cx="2995740" cy="3941763"/>
          </a:xfrm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10407" y="2090726"/>
            <a:ext cx="3633593" cy="476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28596" y="3867150"/>
            <a:ext cx="226219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72198" y="285728"/>
            <a:ext cx="1820404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600" dirty="0" smtClean="0"/>
              <a:t>Изменившаяся жизнь, новые идейно-эстетические потребности революционной эпохи требовали для своего изображения новых форм. Жизнь революционной и послереволюционной Европы трудно было уложить в рамки бытового романа или бытовой драмы. Пришедшие на смену реалистам романтики ищут новые жанровые структуры, трансформируют старые.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5" name="Содержимое 4" descr="fri3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628650" y="1720056"/>
            <a:ext cx="3314700" cy="42862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600" dirty="0" smtClean="0"/>
              <a:t>Романтизм – это прежде всего особое миропонимание, основанное на убеждении о превосходстве «духа» над «материей». Творческим началом, по мнению романтиков, обладает все подлинно духовное, которое они отождествляли с истинно человеческим. И, напротив, все материальное, по их мысли, выдвигаясь на первый план, уродует подлинную природу человека, не позволяет проявиться его сущности, оно в условиях буржуазной действительности разобщает людей, становится источником вражды между ними, приводит к трагическим ситуациям.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u="sng" dirty="0" smtClean="0"/>
              <a:t>Возникновение романтизма в России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1571612"/>
            <a:ext cx="4500594" cy="5286388"/>
          </a:xfrm>
        </p:spPr>
        <p:txBody>
          <a:bodyPr>
            <a:normAutofit lnSpcReduction="10000"/>
          </a:bodyPr>
          <a:lstStyle/>
          <a:p>
            <a:pPr hangingPunct="0">
              <a:buNone/>
            </a:pPr>
            <a:r>
              <a:rPr lang="ru-RU" sz="1600" dirty="0" smtClean="0"/>
              <a:t> Первая половина XIX в. в России отмечена мощным подъемом культуры во всем ее многонациональном разнообразии. Свое проявление он находит прежде всего в успешном развитии философии, литературы и научной мысли. </a:t>
            </a:r>
          </a:p>
          <a:p>
            <a:pPr hangingPunct="0">
              <a:buNone/>
            </a:pPr>
            <a:r>
              <a:rPr lang="ru-RU" sz="1600" dirty="0" smtClean="0"/>
              <a:t>Причины подъема – в прогрессивном воздействии идей Просвещения, в событиях Отечественной войны 1812 г., в смелом, </a:t>
            </a:r>
            <a:r>
              <a:rPr lang="ru-RU" sz="1600" dirty="0" err="1" smtClean="0"/>
              <a:t>патриотически</a:t>
            </a:r>
            <a:r>
              <a:rPr lang="ru-RU" sz="1600" dirty="0" smtClean="0"/>
              <a:t> воодушевленном выступлении дворянских революционеров-декабристов. Острота положения в общественной жизни побуждала передовую интеллигенцию к борьбе за демократические преобразования, за свободу труда, мысли и творчества.</a:t>
            </a:r>
          </a:p>
          <a:p>
            <a:pPr hangingPunct="0">
              <a:buNone/>
            </a:pPr>
            <a:r>
              <a:rPr lang="ru-RU" sz="1600" dirty="0" smtClean="0"/>
              <a:t>Велика зависимость культурного подъема и от многих экономических перемен в стране. Россия встала на путь развития буржуазных отношений. </a:t>
            </a:r>
          </a:p>
        </p:txBody>
      </p:sp>
      <p:pic>
        <p:nvPicPr>
          <p:cNvPr id="15" name="Содержимое 14" descr="1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04800" y="2071678"/>
            <a:ext cx="3810000" cy="357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541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/>
              <a:t>Развитие капиталистического уклада в экономике России в первой половине XIX в. явилось важным ускорителем общественного и культурного прогресса. Довольно широкое применение техники, связанное с процессом перерастания мануфактуры в фабрику, использование пара как источника энергии, железнодорожное строительство, зарождение и первые шаги отечественного машиностроения — все эти явления, определявшие уровень материальной культуры, возникли только в XIX столетии, их не знал предшествующий век.</a:t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785926"/>
            <a:ext cx="4662518" cy="507207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600" dirty="0"/>
          </a:p>
        </p:txBody>
      </p:sp>
      <p:pic>
        <p:nvPicPr>
          <p:cNvPr id="7" name="Содержимое 6" descr="bogorodsk_1911_8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785786" y="1785926"/>
            <a:ext cx="7472386" cy="48997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376766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600" dirty="0" smtClean="0"/>
              <a:t>в России зарождается романтизм, который отличался от западноевропейского в угоду иной исторической обстановке и иной культурной традиции. Французскую революцию нельзя причислить к значимым причинам его возникновения. Настоящей причиной стала Отечественная война 1812 г., в которой проявилась вся сила народной инициативы. Но после войны народ не получил воли. Представители дворянства, не довольные действительностью, вышли на Сенатскую площадь в декабре 1825 г. Этот поступок тоже не прошел бесследно для творческой интеллигенции. Бурные послевоенные годы стали обстановкой, в которой формировался русский романтизм.</a:t>
            </a:r>
          </a:p>
          <a:p>
            <a:pPr>
              <a:buNone/>
            </a:pPr>
            <a:endParaRPr lang="ru-RU" sz="1600" dirty="0"/>
          </a:p>
        </p:txBody>
      </p:sp>
      <p:pic>
        <p:nvPicPr>
          <p:cNvPr id="5" name="Содержимое 4" descr="Dekabristy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617218"/>
            <a:ext cx="3657600" cy="24919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hangingPunct="0">
              <a:buNone/>
            </a:pPr>
            <a:r>
              <a:rPr lang="ru-RU" sz="2800" dirty="0" smtClean="0"/>
              <a:t>Романтизм в России возник на семь лет позже, чем в Европе. Можно говорить о его некоторой подражательности. В русской культуре противопоставления человека миру и Богу не было. Возникает Жуковский, который переделывает немецкие баллады на русский лад: «Светлана» и «Людмила». Вариант  романтизма байроновский  прожил и прочувствовал в своем творчестве первым в русской культуре Пушкин, потом Лермонтов.</a:t>
            </a:r>
          </a:p>
          <a:p>
            <a:pPr hangingPunct="0">
              <a:buNone/>
            </a:pPr>
            <a:r>
              <a:rPr lang="ru-RU" sz="2800" dirty="0" smtClean="0"/>
              <a:t>Русский романтизм, начавшись с Жуковского, расцвел в творчестве многих других писателей: К. Батюшкова, А. Пушкина, М. Лермонтова, Е. Баратынского, Ф. Тютчева, В. Одоевского, В. Гаршина, А. Куприна, А. Блока, А. Грина, К. , М.Горького, Паустовского и многих других.</a:t>
            </a:r>
          </a:p>
          <a:p>
            <a:endParaRPr lang="ru-RU" sz="28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8" descr="70419731_440pxBryullov_portrait_of_Zhukovsky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642910" y="1714488"/>
            <a:ext cx="3213271" cy="43744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 smtClean="0"/>
              <a:t>Черты романтизма: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9058" y="1357298"/>
            <a:ext cx="4929222" cy="5500702"/>
          </a:xfrm>
        </p:spPr>
        <p:txBody>
          <a:bodyPr>
            <a:normAutofit/>
          </a:bodyPr>
          <a:lstStyle/>
          <a:p>
            <a:r>
              <a:rPr lang="ru-RU" sz="1900" dirty="0" smtClean="0"/>
              <a:t>Идея </a:t>
            </a:r>
            <a:r>
              <a:rPr lang="ru-RU" sz="1900" dirty="0" err="1" smtClean="0"/>
              <a:t>двоемирия</a:t>
            </a:r>
            <a:r>
              <a:rPr lang="ru-RU" sz="1900" dirty="0" smtClean="0"/>
              <a:t>: несовершенный реальный мир и совершенный идеальный мир фантазии героя, его духовный мир;</a:t>
            </a:r>
          </a:p>
          <a:p>
            <a:r>
              <a:rPr lang="ru-RU" sz="1900" dirty="0" smtClean="0"/>
              <a:t>Недостижимость идеального мира;</a:t>
            </a:r>
          </a:p>
          <a:p>
            <a:r>
              <a:rPr lang="ru-RU" sz="1900" dirty="0" smtClean="0"/>
              <a:t>Идеализация мира природы (романтический пейзаж), искусства;</a:t>
            </a:r>
          </a:p>
          <a:p>
            <a:r>
              <a:rPr lang="ru-RU" sz="1900" dirty="0" smtClean="0"/>
              <a:t>Преобразовать мир может искусство;</a:t>
            </a:r>
          </a:p>
          <a:p>
            <a:r>
              <a:rPr lang="ru-RU" sz="1700" dirty="0" smtClean="0"/>
              <a:t>Тема борьбы, бунта (часто против обывательщины, против законов общества);</a:t>
            </a:r>
          </a:p>
          <a:p>
            <a:pPr lvl="2">
              <a:buNone/>
            </a:pPr>
            <a:r>
              <a:rPr lang="ru-RU" sz="1700" b="1" dirty="0" smtClean="0"/>
              <a:t>(Главный враг романтиков – обыватель, считающий материальное благополучие смыслом существования)</a:t>
            </a:r>
          </a:p>
          <a:p>
            <a:r>
              <a:rPr lang="ru-RU" sz="1700" dirty="0" smtClean="0"/>
              <a:t>Отражение действительности в её типических проявлениях (т.е. в единичных фактах отражается общее, характерное);</a:t>
            </a:r>
          </a:p>
          <a:p>
            <a:endParaRPr lang="ru-RU" dirty="0"/>
          </a:p>
        </p:txBody>
      </p:sp>
      <p:pic>
        <p:nvPicPr>
          <p:cNvPr id="8" name="Содержимое 7" descr="8655ac1c5d5et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14282" y="2071678"/>
            <a:ext cx="3786838" cy="37147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239</TotalTime>
  <Words>1368</Words>
  <Application>Microsoft Office PowerPoint</Application>
  <PresentationFormat>Экран (4:3)</PresentationFormat>
  <Paragraphs>155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Техническая</vt:lpstr>
      <vt:lpstr>Исторические предпосылки возникновения романтизма. Разновидности романтизма и национальное своеобразие.</vt:lpstr>
      <vt:lpstr>Слова «романтика», «романтический» известны каждому. Мы говорим: «романтика  дальних странствий», «романтическое настроение», «быть романтиком в душе»... Этими словами мы хотим выразить притягательность путешествий, необычность человека, загадочность и возвышенность его души. В этих словах слышится что-то желанное и манящее, мечтательное и несбыточное, необычное и красивое. Моя работа посвящена  такому направлению в литературе как Романтизм. </vt:lpstr>
      <vt:lpstr>Истоки романтизма   Формирование европейского романтизма обычно относят к концу XVIII -первой четверти XIX века. Отсюда ведут его родословную. В таком подходе есть своя правомерность. В это время романтическое искусство наиболее полно выявляет свою сущ­ность, формируется как литературное направление. </vt:lpstr>
      <vt:lpstr>Изменившаяся жизнь, новые идейно-эстетические потребности революционной эпохи требовали для своего изображения новых форм. Жизнь революционной и послереволюционной Европы трудно было уложить в рамки бытового романа или бытовой драмы. Пришедшие на смену реалистам романтики ищут новые жанровые структуры, трансформируют старые. </vt:lpstr>
      <vt:lpstr>Возникновение романтизма в России</vt:lpstr>
      <vt:lpstr>Развитие капиталистического уклада в экономике России в первой половине XIX в. явилось важным ускорителем общественного и культурного прогресса. Довольно широкое применение техники, связанное с процессом перерастания мануфактуры в фабрику, использование пара как источника энергии, железнодорожное строительство, зарождение и первые шаги отечественного машиностроения — все эти явления, определявшие уровень материальной культуры, возникли только в XIX столетии, их не знал предшествующий век. </vt:lpstr>
      <vt:lpstr>Слайд 7</vt:lpstr>
      <vt:lpstr>Слайд 8</vt:lpstr>
      <vt:lpstr>Черты романтизма:</vt:lpstr>
      <vt:lpstr>Черты романтизма:</vt:lpstr>
      <vt:lpstr>Основные черты романтического героя </vt:lpstr>
      <vt:lpstr>Слайд 12</vt:lpstr>
      <vt:lpstr>Романтики открыли для литературы: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Романтизм в русской литературе конец 18 –ого начало19-ого веков </vt:lpstr>
      <vt:lpstr>Слайд 23</vt:lpstr>
      <vt:lpstr>Слайд 24</vt:lpstr>
      <vt:lpstr>Слайд 25</vt:lpstr>
      <vt:lpstr>Классификация течений русского романтизма </vt:lpstr>
      <vt:lpstr>Слайд 27</vt:lpstr>
      <vt:lpstr>Классификация течений русского романтизма </vt:lpstr>
      <vt:lpstr>Особенности русского романтизма • Романтизм имеет общую универсальную основу во всей Европе, но не отрицает национальной специфики.  </vt:lpstr>
      <vt:lpstr>Слайд 30</vt:lpstr>
      <vt:lpstr>Слайд 31</vt:lpstr>
      <vt:lpstr>Слайд 32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Исторические предпосылки возникновения романтизма. Разновидности романтизма и национальное своеобразие.</dc:title>
  <dc:creator>Светлана</dc:creator>
  <cp:lastModifiedBy>Светлана</cp:lastModifiedBy>
  <cp:revision>28</cp:revision>
  <dcterms:created xsi:type="dcterms:W3CDTF">2012-04-18T17:31:20Z</dcterms:created>
  <dcterms:modified xsi:type="dcterms:W3CDTF">2014-10-14T03:37:21Z</dcterms:modified>
</cp:coreProperties>
</file>