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4" r:id="rId4"/>
    <p:sldId id="290" r:id="rId5"/>
    <p:sldId id="258" r:id="rId6"/>
    <p:sldId id="306" r:id="rId7"/>
    <p:sldId id="261" r:id="rId8"/>
    <p:sldId id="291" r:id="rId9"/>
    <p:sldId id="263" r:id="rId10"/>
    <p:sldId id="266" r:id="rId11"/>
    <p:sldId id="267" r:id="rId12"/>
    <p:sldId id="292" r:id="rId13"/>
    <p:sldId id="268" r:id="rId14"/>
    <p:sldId id="303" r:id="rId15"/>
    <p:sldId id="304" r:id="rId16"/>
    <p:sldId id="302" r:id="rId17"/>
    <p:sldId id="305" r:id="rId18"/>
    <p:sldId id="30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D2FA"/>
    <a:srgbClr val="25C8FB"/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52869" autoAdjust="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7321434524325434E-2"/>
          <c:y val="4.2817356163812874E-2"/>
          <c:w val="0.76636868528605817"/>
          <c:h val="0.7999693788276458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9а,б-2010г.</c:v>
                </c:pt>
              </c:strCache>
            </c:strRef>
          </c:tx>
          <c:spPr>
            <a:gradFill rotWithShape="1">
              <a:gsLst>
                <a:gs pos="20000">
                  <a:schemeClr val="accent5">
                    <a:tint val="9000"/>
                  </a:schemeClr>
                </a:gs>
                <a:gs pos="100000">
                  <a:schemeClr val="accent5">
                    <a:tint val="70000"/>
                    <a:satMod val="100000"/>
                  </a:schemeClr>
                </a:gs>
              </a:gsLst>
              <a:path path="circle">
                <a:fillToRect l="-15000" t="-15000" r="115000" b="115000"/>
              </a:path>
            </a:gradFill>
            <a:ln w="9525" cap="flat" cmpd="sng" algn="ctr">
              <a:solidFill>
                <a:schemeClr val="accent5">
                  <a:shade val="48000"/>
                  <a:satMod val="110000"/>
                </a:schemeClr>
              </a:solidFill>
              <a:prstDash val="solid"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cat>
            <c:strRef>
              <c:f>Лист1!$A$2:$A$4</c:f>
              <c:strCache>
                <c:ptCount val="3"/>
                <c:pt idx="0">
                  <c:v>высокий  уровень</c:v>
                </c:pt>
                <c:pt idx="1">
                  <c:v>средний  уровень</c:v>
                </c:pt>
                <c:pt idx="2">
                  <c:v>низкий 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8.000000000000014E-2</c:v>
                </c:pt>
                <c:pt idx="1">
                  <c:v>0.52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10а,б-2011г.</c:v>
                </c:pt>
              </c:strCache>
            </c:strRef>
          </c:tx>
          <c:spPr>
            <a:solidFill>
              <a:schemeClr val="accent5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cat>
            <c:strRef>
              <c:f>Лист1!$A$2:$A$4</c:f>
              <c:strCache>
                <c:ptCount val="3"/>
                <c:pt idx="0">
                  <c:v>высокий  уровень</c:v>
                </c:pt>
                <c:pt idx="1">
                  <c:v>средний  уровень</c:v>
                </c:pt>
                <c:pt idx="2">
                  <c:v>низкий  уровень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</c:v>
                </c:pt>
                <c:pt idx="1">
                  <c:v>0.56000000000000005</c:v>
                </c:pt>
                <c:pt idx="2">
                  <c:v>4.000000000000007E-2</c:v>
                </c:pt>
              </c:numCache>
            </c:numRef>
          </c:val>
        </c:ser>
        <c:shape val="box"/>
        <c:axId val="74427776"/>
        <c:axId val="74437760"/>
        <c:axId val="0"/>
      </c:bar3DChart>
      <c:catAx>
        <c:axId val="74427776"/>
        <c:scaling>
          <c:orientation val="minMax"/>
        </c:scaling>
        <c:axPos val="b"/>
        <c:tickLblPos val="nextTo"/>
        <c:spPr>
          <a:noFill/>
          <a:ln w="38100" cap="flat" cmpd="sng" algn="ctr">
            <a:solidFill>
              <a:schemeClr val="dk1"/>
            </a:solidFill>
            <a:prstDash val="solid"/>
          </a:ln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c:spPr>
        <c:txPr>
          <a:bodyPr/>
          <a:lstStyle/>
          <a:p>
            <a:pPr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437760"/>
        <c:crosses val="autoZero"/>
        <c:auto val="1"/>
        <c:lblAlgn val="ctr"/>
        <c:lblOffset val="100"/>
      </c:catAx>
      <c:valAx>
        <c:axId val="74437760"/>
        <c:scaling>
          <c:orientation val="minMax"/>
        </c:scaling>
        <c:axPos val="l"/>
        <c:majorGridlines>
          <c:spPr>
            <a:ln w="25400" cap="flat" cmpd="sng" algn="ctr">
              <a:solidFill>
                <a:schemeClr val="accent3"/>
              </a:solidFill>
              <a:prstDash val="solid"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</c:majorGridlines>
        <c:numFmt formatCode="0%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42777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94454186029469"/>
          <c:y val="0.35273486647502389"/>
          <c:w val="0.23039370078740198"/>
          <c:h val="0.26807524059492566"/>
        </c:manualLayout>
      </c:layout>
      <c:spPr>
        <a:gradFill rotWithShape="1">
          <a:gsLst>
            <a:gs pos="20000">
              <a:schemeClr val="accent2">
                <a:tint val="9000"/>
              </a:schemeClr>
            </a:gs>
            <a:gs pos="100000">
              <a:schemeClr val="accent2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2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D2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171E6F-F06F-493B-9CF2-BEDC2A42E54A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7B5AAD-F82C-43C2-A1FD-A82A3190F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T:\&#1060;&#1080;&#1083;&#1100;&#1084;1.wmv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00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Областной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конкурс «Учитель года – 2012»</a:t>
            </a:r>
            <a:endParaRPr lang="ru-RU" sz="2000" dirty="0"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dirty="0" smtClean="0"/>
              <a:t>                      </a:t>
            </a:r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sz="3400" b="1" dirty="0" smtClean="0">
                <a:solidFill>
                  <a:schemeClr val="bg1"/>
                </a:solidFill>
              </a:rPr>
              <a:t>Технология критического мышления как</a:t>
            </a:r>
          </a:p>
          <a:p>
            <a:pPr algn="ctr">
              <a:buNone/>
            </a:pPr>
            <a:r>
              <a:rPr lang="ru-RU" sz="3400" b="1" dirty="0">
                <a:solidFill>
                  <a:schemeClr val="bg1"/>
                </a:solidFill>
              </a:rPr>
              <a:t>с</a:t>
            </a:r>
            <a:r>
              <a:rPr lang="ru-RU" sz="3400" b="1" dirty="0" smtClean="0">
                <a:solidFill>
                  <a:schemeClr val="bg1"/>
                </a:solidFill>
              </a:rPr>
              <a:t>редство формирования готовности к саморазвитию личности.</a:t>
            </a:r>
            <a:endParaRPr lang="ru-RU" sz="26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26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1000" dirty="0" smtClean="0">
                <a:solidFill>
                  <a:schemeClr val="bg1"/>
                </a:solidFill>
              </a:rPr>
              <a:t>                                               </a:t>
            </a:r>
          </a:p>
          <a:p>
            <a:pPr>
              <a:buNone/>
            </a:pPr>
            <a:endParaRPr lang="ru-RU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                                                                       </a:t>
            </a:r>
            <a:r>
              <a:rPr lang="ru-RU" sz="2600" dirty="0" smtClean="0">
                <a:solidFill>
                  <a:schemeClr val="bg1"/>
                </a:solidFill>
              </a:rPr>
              <a:t>Автор: учитель истории и обществознания </a:t>
            </a:r>
          </a:p>
          <a:p>
            <a:pPr algn="r"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                                             МБОУ «СОШ №2 г.Калининска Саратовской области»     </a:t>
            </a:r>
          </a:p>
          <a:p>
            <a:pPr algn="ctr">
              <a:buNone/>
            </a:pPr>
            <a:r>
              <a:rPr lang="ru-RU" sz="3100" b="1" dirty="0" smtClean="0">
                <a:solidFill>
                  <a:schemeClr val="bg1"/>
                </a:solidFill>
              </a:rPr>
              <a:t>                                              </a:t>
            </a:r>
            <a:r>
              <a:rPr lang="ru-RU" sz="3100" b="1" dirty="0" err="1" smtClean="0">
                <a:solidFill>
                  <a:schemeClr val="bg1"/>
                </a:solidFill>
              </a:rPr>
              <a:t>Развина</a:t>
            </a:r>
            <a:r>
              <a:rPr lang="ru-RU" sz="3100" b="1" dirty="0" smtClean="0">
                <a:solidFill>
                  <a:schemeClr val="bg1"/>
                </a:solidFill>
              </a:rPr>
              <a:t>    Ираида    Ивановна                      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                                                                                                         </a:t>
            </a:r>
            <a:r>
              <a:rPr lang="ru-RU" sz="2600" dirty="0" smtClean="0">
                <a:solidFill>
                  <a:schemeClr val="bg1"/>
                </a:solidFill>
              </a:rPr>
              <a:t>Саратов  2012</a:t>
            </a:r>
            <a:endParaRPr lang="ru-R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Кейсы по истории</a:t>
            </a:r>
            <a:endParaRPr lang="ru-RU" sz="36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Владимир, став христианином, сказал: «Худо, что мало городов около Киева», и начал строить города по Десне,  Трубежу,  </a:t>
            </a:r>
            <a:r>
              <a:rPr lang="ru-RU" b="1" dirty="0" err="1" smtClean="0">
                <a:solidFill>
                  <a:schemeClr val="bg1"/>
                </a:solidFill>
              </a:rPr>
              <a:t>Стугне</a:t>
            </a:r>
            <a:r>
              <a:rPr lang="ru-RU" b="1" dirty="0" smtClean="0">
                <a:solidFill>
                  <a:schemeClr val="bg1"/>
                </a:solidFill>
              </a:rPr>
              <a:t>,    </a:t>
            </a:r>
            <a:r>
              <a:rPr lang="ru-RU" b="1" dirty="0" err="1" smtClean="0">
                <a:solidFill>
                  <a:schemeClr val="bg1"/>
                </a:solidFill>
              </a:rPr>
              <a:t>Суле</a:t>
            </a:r>
            <a:r>
              <a:rPr lang="ru-RU" b="1" dirty="0" smtClean="0">
                <a:solidFill>
                  <a:schemeClr val="bg1"/>
                </a:solidFill>
              </a:rPr>
              <a:t>    и другим рекам.  Эти укрепленные пункты заселялись боевыми людьми, по выражению летописца, «мужами лучшими», которые вербовались из разных племен, славянских и финских, населявших русскую равнину… С течением времени эти укрепленные места соединялись между собою земляными валами и лесными засеками.  Так по южной и юго-восточной границам тогдашней Руси,  на правой и левой сторонах Днепра,  появились в X - XI  вв.  ряды земляных окопов и сторожевых «застав».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(В.О. Ключевский. О русской истории. Лекция 10.)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3 этап – «Рефлексия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» </a:t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(размышление)</a:t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Синквейн</a:t>
            </a:r>
            <a:r>
              <a:rPr lang="ru-RU" b="1" dirty="0" smtClean="0">
                <a:solidFill>
                  <a:schemeClr val="bg1"/>
                </a:solidFill>
              </a:rPr>
              <a:t>- способ творческой рефлексии - “стихотворение”, написанное по определенным правилам: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1- строка - одно существительное,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2-ая - два прилагательных,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3-ая - три глагола,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4-ая - крылатая фраза, выражение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5-ая - одно существительное, которое выражает суть.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Синквейн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: 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« Методическое объединение»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endParaRPr lang="ru-RU" sz="36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1. Объединение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2. Профессиональное, творческое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3. Познавать, делиться, изучать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4.Знание-это сила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5. Опыт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Механизм реализации 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фазы рефлексии:</a:t>
            </a:r>
            <a:endParaRPr lang="ru-RU" sz="36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07738705"/>
              </p:ext>
            </p:extLst>
          </p:nvPr>
        </p:nvGraphicFramePr>
        <p:xfrm>
          <a:off x="251520" y="1772816"/>
          <a:ext cx="8568952" cy="335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763"/>
                <a:gridCol w="2443725"/>
                <a:gridCol w="2183429"/>
                <a:gridCol w="1993035"/>
              </a:tblGrid>
              <a:tr h="1544886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</a:rPr>
                        <a:t>Преподаватель</a:t>
                      </a:r>
                    </a:p>
                  </a:txBody>
                  <a:tcPr marL="28575" marR="28575" marT="28575" marB="28575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</a:rPr>
                        <a:t>Рефлексия педагогического процесса, осознание собственных действий и  действий учеников  </a:t>
                      </a:r>
                    </a:p>
                  </a:txBody>
                  <a:tcPr marL="28575" marR="28575" marT="28575" marB="28575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endParaRPr lang="ru-RU" sz="1800" dirty="0" smtClean="0">
                        <a:solidFill>
                          <a:srgbClr val="0070C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</a:rPr>
                        <a:t>Становление 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</a:rPr>
                        <a:t>нового педагогического опыта, развитие мастерства  </a:t>
                      </a:r>
                    </a:p>
                  </a:txBody>
                  <a:tcPr marL="28575" marR="28575" marT="28575" marB="2857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Эффективность педагогического процесса</a:t>
                      </a:r>
                      <a:endParaRPr lang="ru-RU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13096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Ученик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Рефлексия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процесса, осознание своего "я", своего опыта, собственных действий и действий других учащихся и преподавателей 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endParaRPr lang="ru-RU" sz="18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Рождение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нового знания, становление опыта, развитие личности</a:t>
                      </a:r>
                    </a:p>
                  </a:txBody>
                  <a:tcPr marL="28575" marR="28575" marT="28575" marB="2857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9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8575" marR="28575" marT="28575" marB="2857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Диагностика</a:t>
            </a:r>
            <a:endParaRPr lang="ru-RU" sz="3600" dirty="0"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103274" cy="45857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 	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Ежегодно в школе проводится  анкетирование в старших классах по методике Е.В. </a:t>
            </a:r>
            <a:r>
              <a:rPr lang="ru-RU" b="1" dirty="0" err="1" smtClean="0">
                <a:solidFill>
                  <a:schemeClr val="bg1"/>
                </a:solidFill>
              </a:rPr>
              <a:t>Коротаевой</a:t>
            </a:r>
            <a:r>
              <a:rPr lang="ru-RU" b="1" dirty="0" smtClean="0">
                <a:solidFill>
                  <a:schemeClr val="bg1"/>
                </a:solidFill>
              </a:rPr>
              <a:t> «Тест на выявление готовности к обучению в интерактивном режиме» и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«Готовность работать с информацией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и информационными источниками»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Диагностика готовности к обучению  </a:t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в интерактивном режиме</a:t>
            </a:r>
            <a:endParaRPr lang="ru-RU" sz="36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27424695"/>
              </p:ext>
            </p:extLst>
          </p:nvPr>
        </p:nvGraphicFramePr>
        <p:xfrm>
          <a:off x="755576" y="1357298"/>
          <a:ext cx="810106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Фильм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7158" y="0"/>
            <a:ext cx="8286784" cy="6629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«Золотые </a:t>
            </a:r>
            <a:r>
              <a:rPr lang="ru-RU" sz="360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правила»</a:t>
            </a:r>
            <a:br>
              <a:rPr lang="ru-RU" sz="360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</a:br>
            <a:r>
              <a:rPr lang="ru-RU" sz="360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использования приёмов технологий</a:t>
            </a:r>
            <a:endParaRPr lang="ru-RU" sz="3600" dirty="0"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9487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Вы блестящий учитель, у вас прекрасные ученики!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Подари ребенку радость творчества, осознание авторского голоса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Веди ученика от собственного опыта к общественному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Будь не «НАД», а «РЯДОМ»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Радуйся вопросу, но отвечать не спеши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Учи анализировать каждый этап работы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Критикуя, стимулируй ученика.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Литература:</a:t>
            </a:r>
            <a:endParaRPr lang="ru-RU" b="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Загашев</a:t>
            </a:r>
            <a:r>
              <a:rPr lang="ru-RU" dirty="0" smtClean="0">
                <a:solidFill>
                  <a:schemeClr val="bg1"/>
                </a:solidFill>
              </a:rPr>
              <a:t> И., Заир – Бек С. «Критическое мышление: технология развития». Издательство «</a:t>
            </a:r>
            <a:r>
              <a:rPr lang="ru-RU" dirty="0" err="1" smtClean="0">
                <a:solidFill>
                  <a:schemeClr val="bg1"/>
                </a:solidFill>
              </a:rPr>
              <a:t>Скифия</a:t>
            </a:r>
            <a:r>
              <a:rPr lang="ru-RU" dirty="0" smtClean="0">
                <a:solidFill>
                  <a:schemeClr val="bg1"/>
                </a:solidFill>
              </a:rPr>
              <a:t>» С-П, 2003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</a:t>
            </a:r>
            <a:r>
              <a:rPr lang="ru-RU" dirty="0" smtClean="0">
                <a:solidFill>
                  <a:schemeClr val="bg1"/>
                </a:solidFill>
              </a:rPr>
              <a:t> Применение приёмов и методов технологии развития критического мышления учащихся на уроках истории // Школьное и историческое образование: творческий опыт и профессиональные размышления. – СПб.: </a:t>
            </a:r>
            <a:r>
              <a:rPr lang="ru-RU" dirty="0" err="1" smtClean="0">
                <a:solidFill>
                  <a:schemeClr val="bg1"/>
                </a:solidFill>
              </a:rPr>
              <a:t>СПбГУПМ</a:t>
            </a:r>
            <a:r>
              <a:rPr lang="ru-RU" dirty="0" smtClean="0">
                <a:solidFill>
                  <a:schemeClr val="bg1"/>
                </a:solidFill>
              </a:rPr>
              <a:t>, 1999г.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</a:t>
            </a:r>
            <a:r>
              <a:rPr lang="ru-RU" dirty="0" smtClean="0">
                <a:solidFill>
                  <a:schemeClr val="bg1"/>
                </a:solidFill>
              </a:rPr>
              <a:t>Халперн Д. Психология критического мышления. Издательство: Питер, СПб, 2000г.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Технология развития критического мышления</a:t>
            </a:r>
            <a:endParaRPr lang="ru-RU" sz="36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chemeClr val="bg1"/>
                </a:solidFill>
              </a:rPr>
              <a:t>Мышление продуктивное</a:t>
            </a:r>
          </a:p>
          <a:p>
            <a:pPr lvl="0"/>
            <a:r>
              <a:rPr lang="ru-RU" sz="3200" b="1" dirty="0" smtClean="0">
                <a:solidFill>
                  <a:schemeClr val="bg1"/>
                </a:solidFill>
              </a:rPr>
              <a:t>Самостоятельное, ответственное</a:t>
            </a:r>
          </a:p>
          <a:p>
            <a:pPr lvl="0"/>
            <a:r>
              <a:rPr lang="ru-RU" sz="3200" b="1" dirty="0" smtClean="0">
                <a:solidFill>
                  <a:schemeClr val="bg1"/>
                </a:solidFill>
              </a:rPr>
              <a:t>Аргументированное</a:t>
            </a:r>
          </a:p>
          <a:p>
            <a:pPr lvl="0"/>
            <a:r>
              <a:rPr lang="ru-RU" sz="3200" b="1" dirty="0" smtClean="0">
                <a:solidFill>
                  <a:schemeClr val="bg1"/>
                </a:solidFill>
              </a:rPr>
              <a:t>Многогранное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Индивидуальное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Социальное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В основе данной технологии – трехфазовая структура урока</a:t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8966520"/>
              </p:ext>
            </p:extLst>
          </p:nvPr>
        </p:nvGraphicFramePr>
        <p:xfrm>
          <a:off x="357158" y="2132856"/>
          <a:ext cx="8229600" cy="275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706"/>
                <a:gridCol w="2592288"/>
                <a:gridCol w="2646606"/>
              </a:tblGrid>
              <a:tr h="11984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 фаза  </a:t>
                      </a:r>
                      <a:b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Вызов</a:t>
                      </a:r>
                      <a:endParaRPr lang="ru-RU" sz="1800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II фаза</a:t>
                      </a:r>
                    </a:p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Осмысление содержания</a:t>
                      </a:r>
                      <a:endParaRPr lang="ru-RU" sz="1800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III фаза</a:t>
                      </a:r>
                      <a:b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  Рефлексия</a:t>
                      </a:r>
                      <a:endParaRPr lang="ru-RU" sz="1800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57921"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80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(пробуждение имеющихся знаний интереса к получению новой информации)</a:t>
                      </a:r>
                      <a:endParaRPr lang="ru-RU" sz="1800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(получение новой информации)</a:t>
                      </a:r>
                      <a:endParaRPr lang="ru-RU" sz="1800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(осмысление, рождение нового знания)</a:t>
                      </a:r>
                      <a:endParaRPr lang="ru-RU" sz="1800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1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этап – «Вызов»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 </a:t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(ликвидация чистого листа) Кластер  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18435" name="Содержимое 4"/>
          <p:cNvSpPr>
            <a:spLocks noGrp="1"/>
          </p:cNvSpPr>
          <p:nvPr>
            <p:ph idx="1"/>
          </p:nvPr>
        </p:nvSpPr>
        <p:spPr>
          <a:xfrm>
            <a:off x="571500" y="2214554"/>
            <a:ext cx="8153400" cy="375285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Генеральные планы третьего рейха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547664" y="4509120"/>
            <a:ext cx="857250" cy="10715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059832" y="4509120"/>
            <a:ext cx="857250" cy="10715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499992" y="4509120"/>
            <a:ext cx="857250" cy="10715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012160" y="4509120"/>
            <a:ext cx="928688" cy="10715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7452320" y="4509120"/>
            <a:ext cx="857250" cy="10715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1835696" y="2780928"/>
            <a:ext cx="360040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275856" y="2780928"/>
            <a:ext cx="360040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716016" y="2780928"/>
            <a:ext cx="360040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300192" y="2780928"/>
            <a:ext cx="360040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596336" y="2780928"/>
            <a:ext cx="360040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Алгоритм построения стадии вызова 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sz="44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endParaRPr lang="ru-RU" sz="44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7136990"/>
              </p:ext>
            </p:extLst>
          </p:nvPr>
        </p:nvGraphicFramePr>
        <p:xfrm>
          <a:off x="467544" y="1196752"/>
          <a:ext cx="8229600" cy="563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304256"/>
                <a:gridCol w="3693096"/>
              </a:tblGrid>
              <a:tr h="406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Деятельность учителя</a:t>
                      </a:r>
                      <a:endParaRPr lang="ru-RU" sz="18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Деятельность учащихся</a:t>
                      </a:r>
                      <a:endParaRPr lang="ru-RU" sz="180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Методы и приемы</a:t>
                      </a:r>
                      <a:endParaRPr lang="ru-RU" sz="18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627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Направлена на актуализацию уже имеющихся у обучающихся знаний по изучаемому вопросу, активизацию их деятельности, мотивацию к дальнейшей работе.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Ученик вспоминает, что ему известно по изучаемому вопросу (делает предположения), систематизирует информацию до изучения нового материала, задает вопросы, на которые хочет получить ответы.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Инвентаризация – составление списка известной информации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Рассказ-предположение по ключевым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словам;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Верные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 неверные утверждения;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Перепутанные логические цепочки;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Парная “мозговая атака”, “мозговой штурм”;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“Толстые и тонкие” вопросы;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8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Графическая систематизация материала (кластеры, таблицы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).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Парная “мозговая  атака”, “мозговой штурм”;</a:t>
                      </a:r>
                    </a:p>
                    <a:p>
                      <a:pPr>
                        <a:lnSpc>
                          <a:spcPts val="1680"/>
                        </a:lnSpc>
                      </a:pPr>
                      <a:endParaRPr kumimoji="0"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80"/>
                        </a:lnSpc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“Толстые и тонкие” вопросы;</a:t>
                      </a:r>
                    </a:p>
                    <a:p>
                      <a:pPr>
                        <a:lnSpc>
                          <a:spcPts val="1680"/>
                        </a:lnSpc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Графическая систематизация материала (кластеры, таблицы).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Кластер</a:t>
            </a:r>
            <a:r>
              <a:rPr lang="ru-RU" dirty="0" smtClean="0"/>
              <a:t>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</a:t>
            </a:r>
            <a:r>
              <a:rPr lang="ru-RU" b="1" dirty="0" smtClean="0">
                <a:solidFill>
                  <a:schemeClr val="bg1"/>
                </a:solidFill>
              </a:rPr>
              <a:t>Учитель года – 2012</a:t>
            </a: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37861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929322" y="37861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428860" y="3786190"/>
            <a:ext cx="484632" cy="97840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643702" y="3143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1428728" y="321468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2428860" y="214311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4357686" y="214311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6000760" y="214311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28794" y="1071546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творчество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1071546"/>
            <a:ext cx="142876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мастерство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07154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идеи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3000372"/>
            <a:ext cx="12858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конкурс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28794" y="5000636"/>
            <a:ext cx="141446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результат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6182" y="5000636"/>
            <a:ext cx="141446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практика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643570" y="5000636"/>
            <a:ext cx="12858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интерес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715272" y="2928934"/>
            <a:ext cx="1428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опыт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8001024" y="407194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571472" y="185736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 этап – 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«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Осмысление»</a:t>
            </a:r>
            <a:b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 (реализация осмысления)</a:t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5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Инсерт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</a:rPr>
              <a:t>– прием маркировки текста.</a:t>
            </a:r>
          </a:p>
          <a:p>
            <a:pPr lvl="0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»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– галочкой отмечается то, что известно;</a:t>
            </a:r>
          </a:p>
          <a:p>
            <a:pPr lvl="0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«–»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– знаком «минус» помечается то, что противоречит представлениям читающего, вызывает сомнения;</a:t>
            </a:r>
          </a:p>
          <a:p>
            <a:pPr lvl="0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«+»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– знаком «плюс» помечается то, что является для читателя интересным и неожиданным;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«?»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– вопросительный знак ставится, если у читателя возникло желание узнать о том, что описывается, более подробно.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11534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  <a:effectLst/>
              </a:rPr>
              <a:t>Инсерт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. 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Из акта о приёме Наркомата обороны СССР С.К. Тимошенко от К.Е. Ворошилова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6365542"/>
              </p:ext>
            </p:extLst>
          </p:nvPr>
        </p:nvGraphicFramePr>
        <p:xfrm>
          <a:off x="785786" y="1928802"/>
          <a:ext cx="7572428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486"/>
                <a:gridCol w="1337942"/>
              </a:tblGrid>
              <a:tr h="38576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Главнейшими недостатками в подготовке войск являются: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800" b="1" u="sng" baseline="0" dirty="0" smtClean="0">
                          <a:solidFill>
                            <a:schemeClr val="bg1"/>
                          </a:solidFill>
                        </a:rPr>
                        <a:t>Низкая подготовка среднего командного состава… </a:t>
                      </a:r>
                      <a:r>
                        <a:rPr lang="ru-RU" sz="1800" b="0" u="sng" baseline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800" b="0" u="sng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и </a:t>
                      </a:r>
                      <a:r>
                        <a:rPr lang="ru-RU" sz="1800" u="sng" baseline="0" dirty="0" smtClean="0">
                          <a:solidFill>
                            <a:schemeClr val="bg1"/>
                          </a:solidFill>
                        </a:rPr>
                        <a:t>особенно слабая подготовка младшего начальствующего состава…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800" u="sng" baseline="0" dirty="0" smtClean="0">
                          <a:solidFill>
                            <a:schemeClr val="bg1"/>
                          </a:solidFill>
                        </a:rPr>
                        <a:t>Крайне слабая выучка родов войск по взаимодействию на поле боя… артиллерия не умеет поддерживать танки;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u="sng" baseline="0" dirty="0" smtClean="0">
                          <a:solidFill>
                            <a:schemeClr val="bg1"/>
                          </a:solidFill>
                        </a:rPr>
                        <a:t>авиация не умеет взаимодействовать с наземными войсками…</a:t>
                      </a:r>
                      <a:endParaRPr lang="ru-RU" sz="1800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  <a:p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275"/>
            <a:ext cx="8229600" cy="827437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+mn-lt"/>
              </a:rPr>
              <a:t/>
            </a:r>
            <a:br>
              <a:rPr lang="ru-RU" sz="3100" dirty="0" smtClean="0">
                <a:latin typeface="+mn-lt"/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Алгоритм действий учеников</a:t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</a:br>
            <a:endParaRPr lang="ru-RU" sz="4000" dirty="0"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23341320"/>
              </p:ext>
            </p:extLst>
          </p:nvPr>
        </p:nvGraphicFramePr>
        <p:xfrm>
          <a:off x="539552" y="846739"/>
          <a:ext cx="8229600" cy="591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702"/>
                <a:gridCol w="1800200"/>
                <a:gridCol w="1512168"/>
                <a:gridCol w="3221530"/>
              </a:tblGrid>
              <a:tr h="837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 smtClean="0">
                        <a:solidFill>
                          <a:srgbClr val="0070C0"/>
                        </a:solidFill>
                        <a:latin typeface="Arial CYR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«</a:t>
                      </a:r>
                      <a:r>
                        <a:rPr lang="ru-RU" sz="1600" b="1" i="1" dirty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V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»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 – знаю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 smtClean="0">
                        <a:solidFill>
                          <a:srgbClr val="0070C0"/>
                        </a:solidFill>
                        <a:latin typeface="Arial CYR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«+»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 – новое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«–»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 – вызывает сомнения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«?»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latin typeface="Arial CYR"/>
                          <a:ea typeface="Times New Roman"/>
                        </a:rPr>
                        <a:t> – толстые и тонкие вопросы по ходу чтения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Революция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1905-1907 г.г.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Причины революции:</a:t>
                      </a:r>
                    </a:p>
                    <a:p>
                      <a:pPr>
                        <a:lnSpc>
                          <a:spcPct val="115000"/>
                        </a:lnSpc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политические</a:t>
                      </a:r>
                    </a:p>
                    <a:p>
                      <a:pPr>
                        <a:lnSpc>
                          <a:spcPct val="115000"/>
                        </a:lnSpc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социально-экономические</a:t>
                      </a:r>
                    </a:p>
                    <a:p>
                      <a:pPr>
                        <a:lnSpc>
                          <a:spcPct val="115000"/>
                        </a:lnSpc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приверженность царя к самодержавной форме правления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Политические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причины: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Категорическое неприятие идеи народного представительства, которые стали причиной нарастающего противостояния общества и власти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Можно ли без вопросов определить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связь между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 причинами революции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Тонкие:</a:t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</a:b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Вопросы уровня усвоения А: Что такое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революция?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/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</a:b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В чем связь между 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 социальными и экономическими причинами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?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/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</a:b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Толстые: </a:t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</a:b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Вопросы уровня усвоения 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Arial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В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– С:</a:t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</a:b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Как 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 связана революция с событиями русско-японской войны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?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/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</a:b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Как осуществляется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связь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 всех событий революции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? Что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</a:rPr>
                        <a:t> изменилось  в России после революции 1905-1907г.г.?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778</TotalTime>
  <Words>686</Words>
  <Application>Microsoft Office PowerPoint</Application>
  <PresentationFormat>Экран (4:3)</PresentationFormat>
  <Paragraphs>152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Областной  конкурс «Учитель года – 2012»</vt:lpstr>
      <vt:lpstr>Технология развития критического мышления</vt:lpstr>
      <vt:lpstr> В основе данной технологии – трехфазовая структура урока </vt:lpstr>
      <vt:lpstr> 1этап – «Вызов»  (ликвидация чистого листа) Кластер  </vt:lpstr>
      <vt:lpstr> Алгоритм построения стадии вызова  </vt:lpstr>
      <vt:lpstr>Кластер   </vt:lpstr>
      <vt:lpstr> 2 этап – «Осмысление»  (реализация осмысления) </vt:lpstr>
      <vt:lpstr>Инсерт.  Из акта о приёме Наркомата обороны СССР С.К. Тимошенко от К.Е. Ворошилова</vt:lpstr>
      <vt:lpstr> Алгоритм действий учеников </vt:lpstr>
      <vt:lpstr>Кейсы по истории</vt:lpstr>
      <vt:lpstr> 3 этап – «Рефлексия»  (размышление) </vt:lpstr>
      <vt:lpstr> Синквейн:  « Методическое объединение» </vt:lpstr>
      <vt:lpstr>Механизм реализации  фазы рефлексии:</vt:lpstr>
      <vt:lpstr>Диагностика</vt:lpstr>
      <vt:lpstr> Диагностика готовности к обучению   в интерактивном режиме</vt:lpstr>
      <vt:lpstr>Слайд 16</vt:lpstr>
      <vt:lpstr>«Золотые правила»  использования приёмов технологий</vt:lpstr>
      <vt:lpstr>Литература: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 Саныч</dc:creator>
  <cp:lastModifiedBy>Сан Саныч</cp:lastModifiedBy>
  <cp:revision>108</cp:revision>
  <dcterms:created xsi:type="dcterms:W3CDTF">2012-02-08T15:35:54Z</dcterms:created>
  <dcterms:modified xsi:type="dcterms:W3CDTF">2012-03-27T14:43:05Z</dcterms:modified>
</cp:coreProperties>
</file>