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776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63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96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031301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51394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40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16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51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627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07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584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41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829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84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553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112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83830"/>
            <a:ext cx="7766936" cy="2267006"/>
          </a:xfrm>
        </p:spPr>
        <p:txBody>
          <a:bodyPr/>
          <a:lstStyle/>
          <a:p>
            <a:r>
              <a:rPr lang="ru-RU" sz="3600" b="1" dirty="0" err="1" smtClean="0">
                <a:latin typeface="Bookman Old Style" panose="02050604050505020204" pitchFamily="18" charset="0"/>
              </a:rPr>
              <a:t>Сургутский</a:t>
            </a:r>
            <a:r>
              <a:rPr lang="ru-RU" sz="3600" b="1" dirty="0" smtClean="0"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latin typeface="Bookman Old Style" panose="02050604050505020204" pitchFamily="18" charset="0"/>
              </a:rPr>
            </a:br>
            <a:r>
              <a:rPr lang="ru-RU" sz="3600" b="1" dirty="0" smtClean="0">
                <a:latin typeface="Bookman Old Style" panose="02050604050505020204" pitchFamily="18" charset="0"/>
              </a:rPr>
              <a:t>художественный </a:t>
            </a:r>
            <a:r>
              <a:rPr lang="ru-RU" sz="3600" b="1" dirty="0" smtClean="0"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latin typeface="Bookman Old Style" panose="02050604050505020204" pitchFamily="18" charset="0"/>
              </a:rPr>
            </a:br>
            <a:r>
              <a:rPr lang="ru-RU" sz="3600" b="1" dirty="0" smtClean="0">
                <a:latin typeface="Bookman Old Style" panose="02050604050505020204" pitchFamily="18" charset="0"/>
              </a:rPr>
              <a:t>музей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84" y="3432748"/>
            <a:ext cx="2968052" cy="19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3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anose="02050604050505020204" pitchFamily="18" charset="0"/>
              </a:rPr>
              <a:t>О музее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8039"/>
            <a:ext cx="4899218" cy="466332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Сургутский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художественный музей </a:t>
            </a:r>
            <a:r>
              <a:rPr lang="ru-RU" sz="1600" b="1" dirty="0">
                <a:latin typeface="Bookman Old Style" panose="02050604050505020204" pitchFamily="18" charset="0"/>
              </a:rPr>
              <a:t>был основан 1 ноября 1992 года</a:t>
            </a:r>
            <a:r>
              <a:rPr lang="ru-RU" sz="1600" b="1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latin typeface="Bookman Old Style" panose="02050604050505020204" pitchFamily="18" charset="0"/>
              </a:rPr>
              <a:t>В </a:t>
            </a:r>
            <a:r>
              <a:rPr lang="ru-RU" sz="1600" b="1" dirty="0">
                <a:latin typeface="Bookman Old Style" panose="02050604050505020204" pitchFamily="18" charset="0"/>
              </a:rPr>
              <a:t>сложные 90-е Александр Леонидович Сидоров, в то время Мэр города, и Яков Семенович Черняк, в то время начальник управления </a:t>
            </a:r>
            <a:r>
              <a:rPr lang="ru-RU" sz="1600" b="1" dirty="0" smtClean="0">
                <a:latin typeface="Bookman Old Style" panose="02050604050505020204" pitchFamily="18" charset="0"/>
              </a:rPr>
              <a:t>культуры решили создать </a:t>
            </a:r>
            <a:r>
              <a:rPr lang="ru-RU" sz="1600" b="1" dirty="0" err="1">
                <a:latin typeface="Bookman Old Style" panose="02050604050505020204" pitchFamily="18" charset="0"/>
              </a:rPr>
              <a:t>Сургутский</a:t>
            </a:r>
            <a:r>
              <a:rPr lang="ru-RU" sz="1600" b="1" dirty="0">
                <a:latin typeface="Bookman Old Style" panose="02050604050505020204" pitchFamily="18" charset="0"/>
              </a:rPr>
              <a:t> художественный </a:t>
            </a:r>
            <a:r>
              <a:rPr lang="ru-RU" sz="1600" b="1" dirty="0" smtClean="0">
                <a:latin typeface="Bookman Old Style" panose="02050604050505020204" pitchFamily="18" charset="0"/>
              </a:rPr>
              <a:t>музей. 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70623" y="1842697"/>
            <a:ext cx="2086415" cy="27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4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6447" t="24137" r="5136" b="5673"/>
          <a:stretch>
            <a:fillRect/>
          </a:stretch>
        </p:blipFill>
        <p:spPr>
          <a:xfrm>
            <a:off x="6910465" y="1755247"/>
            <a:ext cx="2188564" cy="24609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anose="02050604050505020204" pitchFamily="18" charset="0"/>
              </a:rPr>
              <a:t>Коллекции музея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8170" y="1635617"/>
            <a:ext cx="6485832" cy="44057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Археология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Живопись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Графика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Скульптура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Авторская кукла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Ироническое искусство</a:t>
            </a:r>
          </a:p>
          <a:p>
            <a:pPr marL="0" indent="0">
              <a:buNone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2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Археология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42433"/>
            <a:ext cx="10102283" cy="45989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Bookman Old Style" pitchFamily="18" charset="0"/>
              </a:rPr>
              <a:t>Археологическое </a:t>
            </a:r>
            <a:r>
              <a:rPr lang="ru-RU" sz="1600" dirty="0">
                <a:latin typeface="Bookman Old Style" pitchFamily="18" charset="0"/>
              </a:rPr>
              <a:t>собрание музея насчитывает 11223 единиц хранения и отражает историю и культуру </a:t>
            </a:r>
            <a:r>
              <a:rPr lang="ru-RU" sz="1600" dirty="0" err="1">
                <a:latin typeface="Bookman Old Style" pitchFamily="18" charset="0"/>
              </a:rPr>
              <a:t>Сургутского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err="1">
                <a:latin typeface="Bookman Old Style" pitchFamily="18" charset="0"/>
              </a:rPr>
              <a:t>Приобья</a:t>
            </a:r>
            <a:r>
              <a:rPr lang="ru-RU" sz="1600" dirty="0">
                <a:latin typeface="Bookman Old Style" pitchFamily="18" charset="0"/>
              </a:rPr>
              <a:t> с раннего железного века до позднего средневековья.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22671" y="2564890"/>
            <a:ext cx="1919742" cy="12785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58410" y="4017364"/>
            <a:ext cx="31234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03030"/>
                </a:solidFill>
                <a:latin typeface="Bookman Old Style" panose="02050604050505020204" pitchFamily="18" charset="0"/>
              </a:rPr>
              <a:t>Бусы, III-IV вв. Стекловидная паста, формовка из горячей </a:t>
            </a:r>
            <a:r>
              <a:rPr lang="ru-RU" sz="1400" dirty="0" smtClean="0">
                <a:solidFill>
                  <a:srgbClr val="303030"/>
                </a:solidFill>
                <a:latin typeface="Bookman Old Style" panose="02050604050505020204" pitchFamily="18" charset="0"/>
              </a:rPr>
              <a:t>массы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239" y="2637436"/>
            <a:ext cx="2593299" cy="15352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275695" y="4379709"/>
            <a:ext cx="3015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03030"/>
                </a:solidFill>
                <a:latin typeface="Bookman Old Style" panose="02050604050505020204" pitchFamily="18" charset="0"/>
              </a:rPr>
              <a:t>Бляшки в виде рыб, X-XI вв. Бронза, литье </a:t>
            </a:r>
            <a:r>
              <a:rPr lang="ru-RU" sz="1400" dirty="0" err="1">
                <a:solidFill>
                  <a:srgbClr val="303030"/>
                </a:solidFill>
                <a:latin typeface="Bookman Old Style" panose="02050604050505020204" pitchFamily="18" charset="0"/>
              </a:rPr>
              <a:t>Сайгатинский</a:t>
            </a:r>
            <a:r>
              <a:rPr lang="ru-RU" sz="1400" dirty="0">
                <a:solidFill>
                  <a:srgbClr val="303030"/>
                </a:solidFill>
                <a:latin typeface="Bookman Old Style" panose="02050604050505020204" pitchFamily="18" charset="0"/>
              </a:rPr>
              <a:t> 6 могильник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4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Живопись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29555"/>
            <a:ext cx="10990925" cy="4611807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В фондах музея хранятся произведения питерских художников </a:t>
            </a:r>
            <a:r>
              <a:rPr lang="ru-RU" sz="1600" dirty="0" err="1">
                <a:latin typeface="Bookman Old Style" panose="02050604050505020204" pitchFamily="18" charset="0"/>
              </a:rPr>
              <a:t>Е.Антиповой</a:t>
            </a:r>
            <a:r>
              <a:rPr lang="ru-RU" sz="1600" dirty="0">
                <a:latin typeface="Bookman Old Style" panose="02050604050505020204" pitchFamily="18" charset="0"/>
              </a:rPr>
              <a:t> (1922-1991) и </a:t>
            </a:r>
            <a:r>
              <a:rPr lang="ru-RU" sz="1600" dirty="0" err="1">
                <a:latin typeface="Bookman Old Style" panose="02050604050505020204" pitchFamily="18" charset="0"/>
              </a:rPr>
              <a:t>В.Тетерина</a:t>
            </a:r>
            <a:r>
              <a:rPr lang="ru-RU" sz="1600" dirty="0">
                <a:latin typeface="Bookman Old Style" panose="02050604050505020204" pitchFamily="18" charset="0"/>
              </a:rPr>
              <a:t> (1917-2009), представителей известнейшей в 60-е гг. XX века Группы «Одиннадцати».</a:t>
            </a:r>
          </a:p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Искусство коренных северных народов представлено работами сибирских художников – заслуженного художника России Г.С. </a:t>
            </a:r>
            <a:r>
              <a:rPr lang="ru-RU" sz="1600" dirty="0" err="1">
                <a:latin typeface="Bookman Old Style" panose="02050604050505020204" pitchFamily="18" charset="0"/>
              </a:rPr>
              <a:t>Райшева</a:t>
            </a:r>
            <a:r>
              <a:rPr lang="ru-RU" sz="1600" dirty="0">
                <a:latin typeface="Bookman Old Style" panose="02050604050505020204" pitchFamily="18" charset="0"/>
              </a:rPr>
              <a:t> и самобытного живописца П.С. </a:t>
            </a:r>
            <a:r>
              <a:rPr lang="ru-RU" sz="1600" dirty="0" err="1">
                <a:latin typeface="Bookman Old Style" panose="02050604050505020204" pitchFamily="18" charset="0"/>
              </a:rPr>
              <a:t>Бахлыкова</a:t>
            </a:r>
            <a:r>
              <a:rPr lang="ru-RU" sz="1600" dirty="0">
                <a:latin typeface="Bookman Old Style" panose="02050604050505020204" pitchFamily="18" charset="0"/>
              </a:rPr>
              <a:t> (1932-1999).Современное искусство отмечено новыми веяниями в живописи, творческими поисками художников, таких как: В.М. Владимиров, Н.Н. Молодцов, братья Муратовы, В.Г. Бугаев, А.В. Щербаков, А.А. Курников, Т.Г. </a:t>
            </a:r>
            <a:r>
              <a:rPr lang="ru-RU" sz="1600" dirty="0" err="1">
                <a:latin typeface="Bookman Old Style" panose="02050604050505020204" pitchFamily="18" charset="0"/>
              </a:rPr>
              <a:t>Бреславцева</a:t>
            </a:r>
            <a:r>
              <a:rPr lang="ru-RU" sz="1600" dirty="0">
                <a:latin typeface="Bookman Old Style" panose="02050604050505020204" pitchFamily="18" charset="0"/>
              </a:rPr>
              <a:t>, И.Ю. Григорьев и другие.</a:t>
            </a:r>
          </a:p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В настоящее время в собрании </a:t>
            </a:r>
            <a:r>
              <a:rPr lang="ru-RU" sz="1600" dirty="0" err="1">
                <a:latin typeface="Bookman Old Style" panose="02050604050505020204" pitchFamily="18" charset="0"/>
              </a:rPr>
              <a:t>Сургутского</a:t>
            </a:r>
            <a:r>
              <a:rPr lang="ru-RU" sz="1600" dirty="0">
                <a:latin typeface="Bookman Old Style" panose="02050604050505020204" pitchFamily="18" charset="0"/>
              </a:rPr>
              <a:t> художественного музея насчитывается 207 живописных полотен.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29257" y="4317167"/>
            <a:ext cx="1861212" cy="16118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13613" y="5786202"/>
            <a:ext cx="30430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303030"/>
              </a:solidFill>
              <a:latin typeface="Bookman Old Style" panose="02050604050505020204" pitchFamily="18" charset="0"/>
            </a:endParaRPr>
          </a:p>
          <a:p>
            <a:r>
              <a:rPr lang="ru-RU" sz="1400" dirty="0" err="1" smtClean="0">
                <a:solidFill>
                  <a:srgbClr val="303030"/>
                </a:solidFill>
                <a:latin typeface="Bookman Old Style" panose="02050604050505020204" pitchFamily="18" charset="0"/>
              </a:rPr>
              <a:t>Бахлыков</a:t>
            </a:r>
            <a:r>
              <a:rPr lang="ru-RU" sz="1400" dirty="0" smtClean="0">
                <a:solidFill>
                  <a:srgbClr val="30303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solidFill>
                  <a:srgbClr val="303030"/>
                </a:solidFill>
                <a:latin typeface="Bookman Old Style" panose="02050604050505020204" pitchFamily="18" charset="0"/>
              </a:rPr>
              <a:t>П.С.Трофим</a:t>
            </a:r>
            <a:r>
              <a:rPr lang="ru-RU" sz="1400" dirty="0">
                <a:solidFill>
                  <a:srgbClr val="303030"/>
                </a:solidFill>
                <a:latin typeface="Bookman Old Style" panose="02050604050505020204" pitchFamily="18" charset="0"/>
              </a:rPr>
              <a:t> Фомич. </a:t>
            </a:r>
            <a:endParaRPr lang="ru-RU" sz="1400" dirty="0" smtClean="0">
              <a:solidFill>
                <a:srgbClr val="303030"/>
              </a:solidFill>
              <a:latin typeface="Bookman Old Style" panose="02050604050505020204" pitchFamily="18" charset="0"/>
            </a:endParaRPr>
          </a:p>
          <a:p>
            <a:r>
              <a:rPr lang="ru-RU" sz="1400" dirty="0" smtClean="0">
                <a:solidFill>
                  <a:srgbClr val="303030"/>
                </a:solidFill>
                <a:latin typeface="Bookman Old Style" panose="02050604050505020204" pitchFamily="18" charset="0"/>
              </a:rPr>
              <a:t>Ностальгия.1990г</a:t>
            </a:r>
            <a:r>
              <a:rPr lang="ru-RU" sz="1400" dirty="0">
                <a:solidFill>
                  <a:srgbClr val="303030"/>
                </a:solidFill>
                <a:latin typeface="Bookman Old Style" panose="02050604050505020204" pitchFamily="18" charset="0"/>
              </a:rPr>
              <a:t>. ДВП, масло.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58640" y="4332157"/>
            <a:ext cx="1872259" cy="1565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00603" y="6052885"/>
            <a:ext cx="3297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03030"/>
                </a:solidFill>
                <a:latin typeface="Bookman Old Style" panose="02050604050505020204" pitchFamily="18" charset="0"/>
              </a:rPr>
              <a:t>Антипова Е.П. Цветущий персик. </a:t>
            </a:r>
            <a:endParaRPr lang="ru-RU" sz="1400" dirty="0" smtClean="0">
              <a:solidFill>
                <a:srgbClr val="303030"/>
              </a:solidFill>
              <a:latin typeface="Bookman Old Style" panose="02050604050505020204" pitchFamily="18" charset="0"/>
            </a:endParaRPr>
          </a:p>
          <a:p>
            <a:r>
              <a:rPr lang="ru-RU" sz="1400" dirty="0" smtClean="0">
                <a:solidFill>
                  <a:srgbClr val="303030"/>
                </a:solidFill>
                <a:latin typeface="Bookman Old Style" panose="02050604050505020204" pitchFamily="18" charset="0"/>
              </a:rPr>
              <a:t>1962г</a:t>
            </a:r>
            <a:r>
              <a:rPr lang="ru-RU" sz="1400" dirty="0">
                <a:solidFill>
                  <a:srgbClr val="303030"/>
                </a:solidFill>
                <a:latin typeface="Bookman Old Style" panose="02050604050505020204" pitchFamily="18" charset="0"/>
              </a:rPr>
              <a:t>. Холст, масло</a:t>
            </a:r>
            <a:r>
              <a:rPr lang="ru-RU" dirty="0">
                <a:solidFill>
                  <a:srgbClr val="303030"/>
                </a:solidFill>
                <a:latin typeface="Tahoma" panose="020B060403050404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8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629" y="255896"/>
            <a:ext cx="3280865" cy="2307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Графика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03797"/>
            <a:ext cx="7942011" cy="4637565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Bookman Old Style" panose="02050604050505020204" pitchFamily="18" charset="0"/>
              </a:rPr>
              <a:t>     Фонд </a:t>
            </a:r>
            <a:r>
              <a:rPr lang="ru-RU" sz="1600" dirty="0">
                <a:latin typeface="Bookman Old Style" panose="02050604050505020204" pitchFamily="18" charset="0"/>
              </a:rPr>
              <a:t>графики самый значительный в собрании </a:t>
            </a:r>
            <a:r>
              <a:rPr lang="ru-RU" sz="1600" dirty="0" err="1">
                <a:latin typeface="Bookman Old Style" panose="02050604050505020204" pitchFamily="18" charset="0"/>
              </a:rPr>
              <a:t>Сургутского</a:t>
            </a:r>
            <a:r>
              <a:rPr lang="ru-RU" sz="1600" dirty="0">
                <a:latin typeface="Bookman Old Style" panose="02050604050505020204" pitchFamily="18" charset="0"/>
              </a:rPr>
              <a:t> художественного музея. На сегодняшний день фонд включает </a:t>
            </a:r>
            <a:r>
              <a:rPr lang="ru-RU" sz="1600" dirty="0" smtClean="0">
                <a:latin typeface="Bookman Old Style" panose="02050604050505020204" pitchFamily="18" charset="0"/>
              </a:rPr>
              <a:t>5500 </a:t>
            </a:r>
            <a:r>
              <a:rPr lang="ru-RU" sz="1600" dirty="0">
                <a:latin typeface="Bookman Old Style" panose="02050604050505020204" pitchFamily="18" charset="0"/>
              </a:rPr>
              <a:t>единиц хранения и состоит из графических листов, эскизов, офортных досок известных художников России и зарубежья. </a:t>
            </a:r>
            <a:endParaRPr lang="ru-RU" sz="16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578" y="2848131"/>
            <a:ext cx="7611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  <a:latin typeface="Bookman Old Style" pitchFamily="18" charset="0"/>
              </a:rPr>
              <a:t>Авторская кукла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4302" y="3357796"/>
            <a:ext cx="104181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smtClean="0">
                <a:latin typeface="Bookman Old Style" panose="02050604050505020204" pitchFamily="18" charset="0"/>
              </a:rPr>
              <a:t>Авторская </a:t>
            </a:r>
            <a:r>
              <a:rPr lang="ru-RU" sz="1600" dirty="0" smtClean="0">
                <a:latin typeface="Bookman Old Style" panose="02050604050505020204" pitchFamily="18" charset="0"/>
              </a:rPr>
              <a:t>кукла – особое направление в искусстве, сочетающее в себе основы скульптуры, живописи, композиции и декорирования, - ее отличает глубокий художественный смысл, безукоризненная красота и выразительность форм.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На сегодняшний день в музейной коллекции авторской куклы 64 произведения, выполненных в разных стилях и техниках: от характерных реалистических кукол, до фантазийных; от пластика и фарфора, до текстиля, бронзы и дерева.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92" y="5096656"/>
            <a:ext cx="1964471" cy="1548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64905" y="4741669"/>
            <a:ext cx="1738859" cy="18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4" y="629586"/>
            <a:ext cx="1760850" cy="22967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974" y="609600"/>
            <a:ext cx="618602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Скульптура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8466" y="1455313"/>
            <a:ext cx="8866154" cy="4586049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latin typeface="Bookman Old Style" panose="02050604050505020204" pitchFamily="18" charset="0"/>
              </a:rPr>
              <a:t>     Музейное </a:t>
            </a:r>
            <a:r>
              <a:rPr lang="ru-RU" sz="1600" dirty="0">
                <a:latin typeface="Bookman Old Style" panose="02050604050505020204" pitchFamily="18" charset="0"/>
              </a:rPr>
              <a:t>собрание скульптуры достойно особого интереса и внимания. Оно содержит скульптурные работы разных жанров - это статуэтки, бюсты и барельефы, анималистическая пластика, жанровые композиции, созданные из различных материалов: бронзы и других металлов, дерева, гипса, кости. Коллекция скульптуры из кости прославлена именами одних из лучших </a:t>
            </a:r>
            <a:r>
              <a:rPr lang="ru-RU" sz="1600" dirty="0" smtClean="0">
                <a:latin typeface="Bookman Old Style" panose="02050604050505020204" pitchFamily="18" charset="0"/>
              </a:rPr>
              <a:t>мастеров </a:t>
            </a:r>
            <a:r>
              <a:rPr lang="ru-RU" sz="1600" dirty="0">
                <a:latin typeface="Bookman Old Style" panose="02050604050505020204" pitchFamily="18" charset="0"/>
              </a:rPr>
              <a:t>Севера</a:t>
            </a:r>
            <a:r>
              <a:rPr lang="ru-RU" sz="1600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7870" y="3244334"/>
            <a:ext cx="448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  <a:latin typeface="Bookman Old Style" pitchFamily="18" charset="0"/>
              </a:rPr>
              <a:t>Ироническое искусство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4223" y="3927421"/>
            <a:ext cx="6790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Bookman Old Style" panose="02050604050505020204" pitchFamily="18" charset="0"/>
              </a:rPr>
              <a:t>Коллекция иронического искусства - еще одна грань музейного собрания </a:t>
            </a:r>
            <a:r>
              <a:rPr lang="ru-RU" sz="1600" dirty="0" err="1" smtClean="0">
                <a:latin typeface="Bookman Old Style" panose="02050604050505020204" pitchFamily="18" charset="0"/>
              </a:rPr>
              <a:t>Сургутского</a:t>
            </a:r>
            <a:r>
              <a:rPr lang="ru-RU" sz="1600" dirty="0" smtClean="0">
                <a:latin typeface="Bookman Old Style" panose="02050604050505020204" pitchFamily="18" charset="0"/>
              </a:rPr>
              <a:t> художественного музея, придающая ему своеобразие и неординарность. В коллекции представлены: графика (карикатура и шаржи), живопись, художественная фотография, скульптура, авторская кукла.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320" y="3987383"/>
            <a:ext cx="2000046" cy="21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4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448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Сургутский  художественный  музей </vt:lpstr>
      <vt:lpstr>О музее</vt:lpstr>
      <vt:lpstr>Коллекции музея</vt:lpstr>
      <vt:lpstr>Археология</vt:lpstr>
      <vt:lpstr>Живопись</vt:lpstr>
      <vt:lpstr>Графика</vt:lpstr>
      <vt:lpstr>Скульптура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Сургутский художественный  музей </dc:title>
  <dc:creator>Марина Пясецкая</dc:creator>
  <cp:lastModifiedBy>Олег</cp:lastModifiedBy>
  <cp:revision>23</cp:revision>
  <dcterms:created xsi:type="dcterms:W3CDTF">2014-04-06T14:10:18Z</dcterms:created>
  <dcterms:modified xsi:type="dcterms:W3CDTF">2014-08-05T11:30:17Z</dcterms:modified>
</cp:coreProperties>
</file>