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1" r:id="rId2"/>
    <p:sldMasterId id="2147483795" r:id="rId3"/>
    <p:sldMasterId id="2147483827" r:id="rId4"/>
    <p:sldMasterId id="2147483852" r:id="rId5"/>
    <p:sldMasterId id="2147483866" r:id="rId6"/>
    <p:sldMasterId id="2147484167" r:id="rId7"/>
    <p:sldMasterId id="2147484179" r:id="rId8"/>
    <p:sldMasterId id="2147484191" r:id="rId9"/>
  </p:sldMasterIdLst>
  <p:sldIdLst>
    <p:sldId id="265" r:id="rId10"/>
    <p:sldId id="267" r:id="rId11"/>
    <p:sldId id="269" r:id="rId12"/>
    <p:sldId id="270" r:id="rId13"/>
    <p:sldId id="260" r:id="rId14"/>
    <p:sldId id="277" r:id="rId15"/>
    <p:sldId id="278" r:id="rId16"/>
    <p:sldId id="287" r:id="rId17"/>
    <p:sldId id="288" r:id="rId18"/>
    <p:sldId id="264" r:id="rId19"/>
    <p:sldId id="280" r:id="rId20"/>
    <p:sldId id="279" r:id="rId21"/>
    <p:sldId id="283" r:id="rId22"/>
    <p:sldId id="282" r:id="rId23"/>
    <p:sldId id="261" r:id="rId24"/>
    <p:sldId id="262" r:id="rId25"/>
    <p:sldId id="263" r:id="rId26"/>
    <p:sldId id="290" r:id="rId27"/>
    <p:sldId id="291" r:id="rId28"/>
    <p:sldId id="29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FFCC"/>
    <a:srgbClr val="FFFF00"/>
    <a:srgbClr val="FFCC66"/>
    <a:srgbClr val="9999FF"/>
    <a:srgbClr val="00FF00"/>
    <a:srgbClr val="CC0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 varScale="1">
        <p:scale>
          <a:sx n="74" d="100"/>
          <a:sy n="74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D3F3A-29A5-4735-A237-69D2AD15D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D469-BB03-445A-857E-6C646380F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B402B-B69B-45F9-9FE5-8F2FA5CA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2099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99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EB537-1041-4588-AFA1-E718C2871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80AEF-C875-40FA-869A-20CFB79A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10931-EAA4-4646-BC43-0BEF199C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4AD7-601A-4889-B698-6B9D568D5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FEB8-334A-4BC0-BC93-4419238F7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A520-F390-4244-81A1-336D72B99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D9D1-23FB-49BC-B346-FD535E017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D987C-9364-425E-8A51-F7443D050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1DD99-5441-4B8C-B468-DC165BA7B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A57C-D8D4-4B74-9520-AA529DC68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6BA75-94EB-442C-AE34-A1BDB81C5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116B2-01C4-413C-B601-B7AE6BB58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693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EB8F7-4290-41D0-89E6-417FC6CF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991C-C743-44EA-BB2B-A6F0ABBDE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4F9F2-2EB3-45EA-A4B7-B354E6530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7B9A-53C1-4F63-80E7-BA34B9DE6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39E90-B8C3-4649-868F-CFC8BDD6D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1E23-3F65-4C4F-A228-3889F37C4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EB9B7-417C-4AE2-8E57-7F126FA58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029F-94F7-4C69-AE6F-C6FE88613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70C5-FE45-4F0C-A674-D031E3D16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060A-2128-4DF9-8543-5AA514693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6507-9434-4A5C-A12F-23964D61D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A89B-7F71-46AE-A7D2-1F799E421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59E9A5-B53E-4A76-A6BC-7A4C98CBE2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0B91-BF59-4E6C-BE00-14DBAEFF36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E3C1-842E-4B84-A175-015FD0D0A6C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3CD0-5961-4406-A923-C15BC075D16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E10A-212D-42FE-970E-B742B54EB5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48AB-2BDD-4EDF-9382-6CA258C914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C4E1A-1CEC-4759-A9DA-69757BB96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29218-D8BE-4C5B-8C82-B90EE26446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2C83-AA4C-46CF-A71C-B22AB89B5B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39249-C69A-42EC-B4AE-B0E7B8E235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711F1-114F-4A4D-BF1D-9FFE16AFBE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08B4-D4A7-475F-AE4B-E74659E9C43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461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6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AB22A5-9165-475F-AE6A-041C8906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A12F-E55D-4072-B709-CDD02E66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75134-5131-4750-8FF4-30DEDC31C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EE39-25D6-4441-88CA-12D7FE7E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9D1C0-929A-4974-82C6-A8395BEAB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A34D-9678-4ADD-89EB-903EE6B17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4335-BA76-4A8D-82D8-EFD705058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1A6D-1FA9-42EA-B61C-6712D1ED9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6D8C6-7E2B-43D1-ABDF-821C9DDD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23FA-36F2-4875-A4BA-A4DF9EC5F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3B2A-CB39-4797-9F43-AF15867DF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922A-51E4-4D24-B44E-2F1759AFC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63734-40B7-4531-B9C9-BB1D90E1F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A2D7-2069-44F5-85EB-A2B5D1948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77E2-7EB9-4BC7-A8C0-62B24CEC2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8A743-ED62-46BF-B20D-8D5C7383A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1B87-E5B8-4290-A905-457F46187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D772-E298-487A-94B3-D99254B53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267D-6E73-4D84-BA00-FDF90EFE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0738-7B10-461A-A352-BBBEF8C27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5167-1BF9-4DEE-BA1D-AFFC408B5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E060C-AFD2-4436-8966-607045DFD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EA1BD-D100-478C-8749-FA5425ADA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AF68-571A-42B5-B2D4-FD9695E9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8D7DC2-C949-4910-9718-9373BED2D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02153F-62D7-4768-B9D0-1DB3ABC207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A64265-EBE1-49B2-B1A6-E4CF80FD0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6B49-08C6-4C6B-BD22-46A57EA8A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AB31E2-9256-4B1B-89E8-CF725FD88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83BFF6-8C80-4DE8-B42D-907ABEBE9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DF2722-0239-4207-A967-0FA230041E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92AE09-0FE6-4477-8A48-3919BA2B21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BB3FF9-59C9-4117-8C9A-DBAAC0532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0F894A-A7E7-4505-9A22-420E030CD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F9FA1D-4D9D-4199-BFCD-3EDE300A7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A8F67C-1E32-4F99-BF27-03D95EEDE4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0D2E9F-491A-4889-BC62-D3290D3647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C299F4-9F7A-4C5E-A933-A19656D11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28396-94B5-42E8-B371-1FC73D1F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CB5E7C-F610-4C9C-94DA-63B70E3340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A5A174-56C2-4C7E-B092-0C3E1B626C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F51CF1-6BD5-4177-B69B-667C98A41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060B1C-3859-4E97-9EDF-58804993E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00251E-4A5B-4B54-9BC0-C38451BB46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9E3EDF-8BDC-46CC-86F9-F2EA65E6B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C6F409E-0822-4B7F-9F92-C053D04E8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1B4CB3-3C1F-4E59-82CA-4BA09AB5D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A2A630-D185-47D9-90B0-2FC029DDB2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F28E7E-54CB-4A4A-8EBA-1CDCC026A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88E6-FC5D-4BAD-8C24-A26DDEB0D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strips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4F7D14-B9F8-4015-8573-025DB1570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99BEF3-481E-4DD5-851E-896AB59A0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24D31F-8441-4FB7-A48B-69A565CECD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E105D0-3A11-4450-9D81-572C87138D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D1884D-3A99-4859-939F-74AF8697C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BA6795-5DE9-49A5-9DF8-D3FCC1E17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78A7F4-A1F8-42FB-A18C-2324713755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4267ACD-726F-4B30-A56E-E46DFA9A64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C4202-8FBC-429A-993D-CDBBB14AED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865094-FE2E-40F1-86AF-35E9CAFDD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FBBB0D2-103F-43DF-9B00-9490082A5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99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99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699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9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9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9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9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0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0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0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0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00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00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00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00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00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00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0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00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00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0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700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 spd="med"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  <p:bldP spid="16998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9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99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99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9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99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99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9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99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99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9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99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99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9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99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99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99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088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89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89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1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18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19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089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89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2089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890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891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891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891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89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618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16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16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089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89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9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2089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9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9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9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9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0269043B-191C-45CC-AEF3-2E8D0CCE6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8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8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8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8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53" grpId="0"/>
      <p:bldP spid="20895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895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895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895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895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89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682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17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6829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6829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68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8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F49FE86-D450-487B-86BC-8184001A3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830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8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5" grpId="0"/>
      <p:bldP spid="26829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82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82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82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82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2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82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F263FE4-F44E-44ED-B63F-AE68C1F9E6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1437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7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7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8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39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40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40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40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40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40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40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40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440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6A495C87-C462-4414-B07C-2A0AC9DF6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45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45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45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45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45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45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45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45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345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51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5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5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5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5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5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5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5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5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2" grpId="0"/>
      <p:bldP spid="34510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EB6F09D-0F91-4276-91EF-D0808D2FD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7172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/>
      <p:bldP spid="3717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1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17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1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17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1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17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1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17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17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17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17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BBB0D2-103F-43DF-9B00-9490082A5C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BBB0D2-103F-43DF-9B00-9490082A5C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BBB0D2-103F-43DF-9B00-9490082A5C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smtClean="0">
                <a:solidFill>
                  <a:srgbClr val="3333CC"/>
                </a:solidFill>
                <a:latin typeface="Monotype Corsiva" pitchFamily="66" charset="0"/>
              </a:rPr>
              <a:t>«Никакое человеческое исследование не может называться настоящим, если оно не прошло через математическое доказательство».</a:t>
            </a:r>
          </a:p>
          <a:p>
            <a:pPr eaLnBrk="1" hangingPunct="1">
              <a:buFontTx/>
              <a:buNone/>
            </a:pPr>
            <a:r>
              <a:rPr lang="ru-RU" sz="4000" b="1" i="1" smtClean="0">
                <a:solidFill>
                  <a:srgbClr val="3333CC"/>
                </a:solidFill>
                <a:latin typeface="Monotype Corsiva" pitchFamily="66" charset="0"/>
              </a:rPr>
              <a:t>                         Леонардо да Винчи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876800" y="228600"/>
            <a:ext cx="42672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800000"/>
                </a:solidFill>
              </a:rPr>
              <a:t>Математический КВН</a:t>
            </a:r>
          </a:p>
          <a:p>
            <a:pPr>
              <a:spcBef>
                <a:spcPct val="50000"/>
              </a:spcBef>
            </a:pPr>
            <a:r>
              <a:rPr lang="ru-RU" sz="2800"/>
              <a:t>«Смекалистые» «Сообразительные»</a:t>
            </a:r>
            <a:r>
              <a:rPr lang="ru-RU"/>
              <a:t>                                           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146" name="Picture 2" descr="C:\Users\Дмитрий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341554" cy="2917928"/>
          </a:xfrm>
          <a:prstGeom prst="rect">
            <a:avLst/>
          </a:prstGeom>
          <a:noFill/>
        </p:spPr>
      </p:pic>
      <p:pic>
        <p:nvPicPr>
          <p:cNvPr id="6147" name="Picture 3" descr="C:\Users\Дмитрий\Desktop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4413504" cy="33101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828800"/>
          </a:xfrm>
        </p:spPr>
        <p:txBody>
          <a:bodyPr/>
          <a:lstStyle/>
          <a:p>
            <a:pPr eaLnBrk="1" hangingPunct="1"/>
            <a:r>
              <a:rPr lang="ru-RU" sz="3400" b="1" smtClean="0">
                <a:solidFill>
                  <a:srgbClr val="800000"/>
                </a:solidFill>
                <a:latin typeface="Georgia" pitchFamily="18" charset="0"/>
              </a:rPr>
              <a:t>«Поле чудес» в стране Математики.</a:t>
            </a:r>
            <a:br>
              <a:rPr lang="ru-RU" sz="3400" b="1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3400" b="1" smtClean="0">
                <a:solidFill>
                  <a:srgbClr val="800000"/>
                </a:solidFill>
                <a:latin typeface="Georgia" pitchFamily="18" charset="0"/>
              </a:rPr>
              <a:t>  </a:t>
            </a:r>
            <a:r>
              <a:rPr lang="ru-RU" sz="3400" smtClean="0">
                <a:solidFill>
                  <a:srgbClr val="800000"/>
                </a:solidFill>
                <a:latin typeface="Georgia" pitchFamily="18" charset="0"/>
              </a:rPr>
              <a:t>7 класс</a:t>
            </a:r>
          </a:p>
        </p:txBody>
      </p:sp>
      <p:pic>
        <p:nvPicPr>
          <p:cNvPr id="53252" name="Picture 4" descr="фото 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8768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фото 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47768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  <a:latin typeface="Georgia" pitchFamily="18" charset="0"/>
              </a:rPr>
              <a:t>«Тайны </a:t>
            </a:r>
            <a:r>
              <a:rPr lang="ru-RU" sz="3600" b="1" smtClean="0">
                <a:solidFill>
                  <a:srgbClr val="800000"/>
                </a:solidFill>
                <a:latin typeface="Georgia" pitchFamily="18" charset="0"/>
              </a:rPr>
              <a:t>чисел</a:t>
            </a:r>
            <a:r>
              <a:rPr lang="ru-RU" sz="3200" b="1" smtClean="0">
                <a:solidFill>
                  <a:srgbClr val="800000"/>
                </a:solidFill>
                <a:latin typeface="Georgia" pitchFamily="18" charset="0"/>
              </a:rPr>
              <a:t>»   </a:t>
            </a:r>
            <a:r>
              <a:rPr lang="ru-RU" sz="3200" smtClean="0">
                <a:solidFill>
                  <a:srgbClr val="800000"/>
                </a:solidFill>
                <a:latin typeface="Georgia" pitchFamily="18" charset="0"/>
              </a:rPr>
              <a:t>8 класс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6488113" y="5427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5638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49530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229600" cy="17033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  <a:latin typeface="Georgia" pitchFamily="18" charset="0"/>
              </a:rPr>
              <a:t>« 160 лет со дня рождения С.В.Ковалевской»</a:t>
            </a:r>
            <a:br>
              <a:rPr lang="ru-RU" sz="3200" b="1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3800" smtClean="0">
                <a:solidFill>
                  <a:srgbClr val="800000"/>
                </a:solidFill>
              </a:rPr>
              <a:t> </a:t>
            </a:r>
            <a:r>
              <a:rPr lang="ru-RU" sz="3200" smtClean="0">
                <a:solidFill>
                  <a:srgbClr val="800000"/>
                </a:solidFill>
                <a:latin typeface="Georgia" pitchFamily="18" charset="0"/>
              </a:rPr>
              <a:t>9 класс</a:t>
            </a:r>
          </a:p>
        </p:txBody>
      </p:sp>
      <p:pic>
        <p:nvPicPr>
          <p:cNvPr id="56324" name="Picture 4" descr="P10000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057400"/>
            <a:ext cx="6629400" cy="4591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39858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800000"/>
                </a:solidFill>
                <a:latin typeface="Georgia" pitchFamily="18" charset="0"/>
              </a:rPr>
              <a:t>Конференция </a:t>
            </a:r>
            <a:r>
              <a:rPr lang="ru-RU" sz="3200" b="1" smtClean="0">
                <a:solidFill>
                  <a:srgbClr val="800000"/>
                </a:solidFill>
                <a:latin typeface="Georgia" pitchFamily="18" charset="0"/>
              </a:rPr>
              <a:t>«Золотое сечение» и его приложения».</a:t>
            </a:r>
            <a:br>
              <a:rPr lang="ru-RU" sz="3200" b="1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3200" smtClean="0">
                <a:solidFill>
                  <a:srgbClr val="800000"/>
                </a:solidFill>
                <a:latin typeface="Georgia" pitchFamily="18" charset="0"/>
              </a:rPr>
              <a:t>                                         10 класс</a:t>
            </a:r>
          </a:p>
        </p:txBody>
      </p:sp>
      <p:pic>
        <p:nvPicPr>
          <p:cNvPr id="55303" name="Picture 7" descr="P1000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P100005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905000"/>
            <a:ext cx="4572000" cy="3429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53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63550"/>
          </a:xfrm>
        </p:spPr>
        <p:txBody>
          <a:bodyPr/>
          <a:lstStyle/>
          <a:p>
            <a:pPr eaLnBrk="1" hangingPunct="1"/>
            <a:r>
              <a:rPr lang="ru-RU" sz="2600" smtClean="0">
                <a:solidFill>
                  <a:srgbClr val="800000"/>
                </a:solidFill>
              </a:rPr>
              <a:t>                        Аккредитация ОУ</a:t>
            </a:r>
          </a:p>
        </p:txBody>
      </p:sp>
      <p:pic>
        <p:nvPicPr>
          <p:cNvPr id="7169" name="Picture 1" descr="C:\Users\Дмитрий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313237" cy="52066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</a:rPr>
              <a:t>Итоги государственных экзаменов </a:t>
            </a:r>
            <a:r>
              <a:rPr lang="ru-RU" sz="3200" b="1" dirty="0" smtClean="0">
                <a:solidFill>
                  <a:srgbClr val="800000"/>
                </a:solidFill>
              </a:rPr>
              <a:t>(2009 год)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</a:rPr>
              <a:t>9 классы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ГИА сдавали 26 человек из них: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               «5» - 16;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               «4» -   8;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               «3» -   2.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 традиционной форме 45 человек: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	          «5» - 16;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	          «4» - 23;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	          «3» -   6.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Итоги государственных экзаменов </a:t>
            </a:r>
            <a:r>
              <a:rPr lang="ru-RU" sz="3200" smtClean="0">
                <a:solidFill>
                  <a:srgbClr val="800000"/>
                </a:solidFill>
              </a:rPr>
              <a:t>(2009 год)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</a:rPr>
              <a:t>11 классы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ЕГЭ сдавали 50 учащихся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Средний балл - 63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От 40 до 50 баллов –  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От 50 до 60 баллов –    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От 60 до 70 баллов –  17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От 80 до 90 баллов –    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              90 баллов –    1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             100 баллов –    1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b="1" smtClean="0">
                <a:solidFill>
                  <a:srgbClr val="800000"/>
                </a:solidFill>
              </a:rPr>
              <a:t>Результаты поступления выпускников</a:t>
            </a:r>
            <a:br>
              <a:rPr lang="ru-RU" sz="2500" b="1" smtClean="0">
                <a:solidFill>
                  <a:srgbClr val="800000"/>
                </a:solidFill>
              </a:rPr>
            </a:br>
            <a:r>
              <a:rPr lang="ru-RU" sz="2500" b="1" smtClean="0">
                <a:solidFill>
                  <a:srgbClr val="800000"/>
                </a:solidFill>
              </a:rPr>
              <a:t>2008-2009 учебный год</a:t>
            </a:r>
            <a:r>
              <a:rPr lang="ru-RU" sz="2500" b="1" smtClean="0"/>
              <a:t> </a:t>
            </a:r>
            <a:r>
              <a:rPr lang="ru-RU" sz="1900" b="1" smtClean="0"/>
              <a:t> </a:t>
            </a:r>
          </a:p>
        </p:txBody>
      </p:sp>
      <p:pic>
        <p:nvPicPr>
          <p:cNvPr id="2051" name="Picture 3" descr="C:\Users\Дмитрий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477000" cy="33552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b="1" smtClean="0">
                <a:solidFill>
                  <a:srgbClr val="800000"/>
                </a:solidFill>
              </a:rPr>
              <a:t>Результаты поступления выпускников</a:t>
            </a:r>
            <a:br>
              <a:rPr lang="ru-RU" sz="2500" b="1" smtClean="0">
                <a:solidFill>
                  <a:srgbClr val="800000"/>
                </a:solidFill>
              </a:rPr>
            </a:br>
            <a:r>
              <a:rPr lang="ru-RU" sz="2500" b="1" smtClean="0">
                <a:solidFill>
                  <a:srgbClr val="800000"/>
                </a:solidFill>
              </a:rPr>
              <a:t>2008-2009 учебный год </a:t>
            </a:r>
            <a:r>
              <a:rPr lang="ru-RU" sz="1900" b="1" smtClean="0">
                <a:solidFill>
                  <a:srgbClr val="800000"/>
                </a:solidFill>
              </a:rPr>
              <a:t>(человек)</a:t>
            </a:r>
            <a:endParaRPr lang="ru-RU" sz="2500" b="1" smtClean="0">
              <a:solidFill>
                <a:srgbClr val="800000"/>
              </a:solidFill>
            </a:endParaRP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ph idx="1"/>
          </p:nvPr>
        </p:nvGraphicFramePr>
        <p:xfrm>
          <a:off x="1219200" y="1964820"/>
          <a:ext cx="7543800" cy="4512179"/>
        </p:xfrm>
        <a:graphic>
          <a:graphicData uri="http://schemas.openxmlformats.org/presentationml/2006/ole">
            <p:oleObj spid="_x0000_s3074" name="Диаграмма" r:id="rId3" imgW="4667384" imgH="240971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OleChart spid="68611" grpId="0" 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990600"/>
            <a:ext cx="7696200" cy="3124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latin typeface="Georgia" pitchFamily="18" charset="0"/>
              </a:rPr>
              <a:t>Методическое объединение учителей математики ГОУ лицей </a:t>
            </a:r>
            <a:r>
              <a:rPr lang="ru-RU" sz="3200" b="1" dirty="0" smtClean="0">
                <a:solidFill>
                  <a:srgbClr val="CC0000"/>
                </a:solidFill>
              </a:rPr>
              <a:t>№329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162800" cy="16002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800000"/>
                </a:solidFill>
                <a:latin typeface="Georgia" pitchFamily="18" charset="0"/>
              </a:rPr>
              <a:t>МЕТОДИЧЕСКОЕ ОБЪЕДИНЕНИЕ МАТЕМАТИКИ</a:t>
            </a:r>
            <a:br>
              <a:rPr lang="ru-RU" sz="200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00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800000"/>
                </a:solidFill>
                <a:latin typeface="Georgia" pitchFamily="18" charset="0"/>
              </a:rPr>
              <a:t>ИСПОЛЬЗОВАНИЕ МАТЕМАТИЧЕСКИХ ЗНАНИЙ В РЕШЕНИИ ЭКОНОМИЧЕСКИХ ЗАДАЧ</a:t>
            </a:r>
          </a:p>
        </p:txBody>
      </p:sp>
      <p:sp>
        <p:nvSpPr>
          <p:cNvPr id="43011" name="Oval 4"/>
          <p:cNvSpPr>
            <a:spLocks noGrp="1" noChangeArrowheads="1"/>
          </p:cNvSpPr>
          <p:nvPr>
            <p:ph type="body" idx="1"/>
          </p:nvPr>
        </p:nvSpPr>
        <p:spPr>
          <a:xfrm>
            <a:off x="1219200" y="4098925"/>
            <a:ext cx="6019800" cy="2454275"/>
          </a:xfrm>
          <a:prstGeom prst="ellipse">
            <a:avLst/>
          </a:prstGeom>
          <a:solidFill>
            <a:srgbClr val="CCFFCC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smtClean="0"/>
          </a:p>
          <a:p>
            <a:pPr eaLnBrk="1" hangingPunct="1">
              <a:lnSpc>
                <a:spcPct val="80000"/>
              </a:lnSpc>
            </a:pP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1200" b="1" dirty="0" smtClean="0"/>
              <a:t>10-11 классы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Производная. Логарифмическая и показательная функции.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Число </a:t>
            </a:r>
            <a:r>
              <a:rPr lang="ru-RU" sz="1200" b="1" dirty="0" smtClean="0"/>
              <a:t>е</a:t>
            </a:r>
            <a:r>
              <a:rPr lang="ru-RU" sz="1200" dirty="0" smtClean="0"/>
              <a:t> и интеграл. Элементы теории вероятностей. Непрерывность функции. Теория пределов.</a:t>
            </a:r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3352800" y="3124200"/>
            <a:ext cx="4953000" cy="20574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ru-RU" sz="1400" b="1">
              <a:latin typeface="Times New Roman" pitchFamily="18" charset="0"/>
            </a:endParaRPr>
          </a:p>
          <a:p>
            <a:pPr algn="r"/>
            <a:endParaRPr lang="ru-RU" sz="1400" b="1">
              <a:latin typeface="Times New Roman" pitchFamily="18" charset="0"/>
            </a:endParaRPr>
          </a:p>
          <a:p>
            <a:pPr algn="r"/>
            <a:endParaRPr lang="ru-RU" sz="1400" b="1">
              <a:latin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</a:rPr>
              <a:t>9 класс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Прогрессия. Дробно-линейная функция.</a:t>
            </a:r>
          </a:p>
          <a:p>
            <a:endParaRPr lang="ru-RU">
              <a:latin typeface="Baskerville Old Face" pitchFamily="18" charset="0"/>
            </a:endParaRPr>
          </a:p>
        </p:txBody>
      </p:sp>
      <p:sp>
        <p:nvSpPr>
          <p:cNvPr id="43013" name="Oval 7"/>
          <p:cNvSpPr>
            <a:spLocks noChangeArrowheads="1"/>
          </p:cNvSpPr>
          <p:nvPr/>
        </p:nvSpPr>
        <p:spPr bwMode="auto">
          <a:xfrm>
            <a:off x="762000" y="2286000"/>
            <a:ext cx="4297363" cy="1920875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7-8 классы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Линейная, квадратная функции. Чтение графиков. Формулы простых и сложных процентов.</a:t>
            </a:r>
            <a:endParaRPr lang="ru-RU">
              <a:latin typeface="Baskerville Old Face" pitchFamily="18" charset="0"/>
            </a:endParaRPr>
          </a:p>
        </p:txBody>
      </p:sp>
      <p:sp>
        <p:nvSpPr>
          <p:cNvPr id="43014" name="Oval 8"/>
          <p:cNvSpPr>
            <a:spLocks noChangeArrowheads="1"/>
          </p:cNvSpPr>
          <p:nvPr/>
        </p:nvSpPr>
        <p:spPr bwMode="auto">
          <a:xfrm>
            <a:off x="4038600" y="2057400"/>
            <a:ext cx="3841750" cy="169068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5-6 классы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Проценты.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Диаграммы.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Пропорции.</a:t>
            </a:r>
            <a:endParaRPr lang="ru-RU">
              <a:latin typeface="Baskerville Old Face" pitchFamily="18" charset="0"/>
            </a:endParaRP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228600" y="1371600"/>
            <a:ext cx="5492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Э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К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О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Н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О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М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И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К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А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8382000" y="1447800"/>
            <a:ext cx="5492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Э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К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О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Н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О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М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И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К</a:t>
            </a:r>
          </a:p>
          <a:p>
            <a:r>
              <a:rPr lang="ru-RU" sz="3600">
                <a:solidFill>
                  <a:srgbClr val="FF0000"/>
                </a:solidFill>
                <a:latin typeface="Baskerville Old Face" pitchFamily="18" charset="0"/>
              </a:rPr>
              <a:t>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5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технологию дистанционного обучения;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развивающее обучение;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проблемное обучение;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систему   инновационной оценки «</a:t>
            </a:r>
            <a:r>
              <a:rPr lang="ru-RU" sz="2000" dirty="0" err="1" smtClean="0">
                <a:solidFill>
                  <a:srgbClr val="0000FF"/>
                </a:solidFill>
                <a:latin typeface="Georgia" pitchFamily="18" charset="0"/>
              </a:rPr>
              <a:t>портфолио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00FF"/>
                </a:solidFill>
                <a:latin typeface="Georgia" pitchFamily="18" charset="0"/>
              </a:rPr>
              <a:t>разноуровневое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 обучение;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информационно - коммуникационные технологии;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обучение в сотрудничестве (командная, групповая работа);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технологию использования в обучении игровых методов: ролевых, деловых и других  видов обучающих игр;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00FF"/>
                </a:solidFill>
                <a:latin typeface="Georgia" pitchFamily="18" charset="0"/>
              </a:rPr>
              <a:t>здоровьесберегающие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 технологии;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коллективную систему обучения (КСО);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технологию решения изобретательских задач;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исследовательские методы в обучении;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проектные методы обучения;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технологию «дебаты»;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технологию модульного и блочно-модульного обучения;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технологию развития «критического мышления»;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0000FF"/>
                </a:solidFill>
                <a:latin typeface="Georgia" pitchFamily="18" charset="0"/>
              </a:rPr>
              <a:t>лекционно-семинарско-зачетную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 систему обучения.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46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0000"/>
                </a:solidFill>
              </a:rPr>
              <a:t>Современные технологии обучения: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67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Методические темы: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FFFF"/>
                </a:solidFill>
              </a:rPr>
              <a:t>«Развивающее обучение на уроках математики»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FFFF"/>
                </a:solidFill>
              </a:rPr>
              <a:t>«Лекционно-семинарская система обучения»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FFFF"/>
                </a:solidFill>
              </a:rPr>
              <a:t>«Нестандартные задачи на уроках математики»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FFFF"/>
                </a:solidFill>
              </a:rPr>
              <a:t>«Дифференцированное обучение математике»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FFFF"/>
                </a:solidFill>
              </a:rPr>
              <a:t>«Коллективная деятельность на уроках математики»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FFFF"/>
                </a:solidFill>
              </a:rPr>
              <a:t>«Обучение в сотрудничестве»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82000" cy="5257800"/>
          </a:xfrm>
          <a:ln w="34925">
            <a:solidFill>
              <a:srgbClr val="3366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Районные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2007-2008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800" dirty="0" smtClean="0">
                <a:latin typeface="Georgia" pitchFamily="18" charset="0"/>
              </a:rPr>
              <a:t>Диплом </a:t>
            </a:r>
            <a:r>
              <a:rPr lang="en-US" sz="2800" dirty="0" smtClean="0">
                <a:latin typeface="Georgia" pitchFamily="18" charset="0"/>
              </a:rPr>
              <a:t>I</a:t>
            </a:r>
            <a:r>
              <a:rPr lang="ru-RU" sz="2800" dirty="0" smtClean="0">
                <a:latin typeface="Georgia" pitchFamily="18" charset="0"/>
              </a:rPr>
              <a:t> степени   Волкова Ксения (8а)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Georgia" pitchFamily="18" charset="0"/>
              </a:rPr>
              <a:t>   Диплом</a:t>
            </a:r>
            <a:r>
              <a:rPr lang="en-US" sz="2800" dirty="0" smtClean="0">
                <a:latin typeface="Georgia" pitchFamily="18" charset="0"/>
              </a:rPr>
              <a:t>II</a:t>
            </a:r>
            <a:r>
              <a:rPr lang="ru-RU" sz="2800" dirty="0" smtClean="0">
                <a:latin typeface="Georgia" pitchFamily="18" charset="0"/>
              </a:rPr>
              <a:t> степени Петров Николай (6а)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Georgia" pitchFamily="18" charset="0"/>
              </a:rPr>
              <a:t>   Диплом </a:t>
            </a:r>
            <a:r>
              <a:rPr lang="en-US" sz="2800" dirty="0" smtClean="0">
                <a:latin typeface="Georgia" pitchFamily="18" charset="0"/>
              </a:rPr>
              <a:t>II </a:t>
            </a:r>
            <a:r>
              <a:rPr lang="ru-RU" sz="2800" dirty="0" smtClean="0">
                <a:latin typeface="Georgia" pitchFamily="18" charset="0"/>
              </a:rPr>
              <a:t>степени </a:t>
            </a:r>
            <a:r>
              <a:rPr lang="ru-RU" sz="2800" dirty="0" err="1" smtClean="0">
                <a:latin typeface="Georgia" pitchFamily="18" charset="0"/>
              </a:rPr>
              <a:t>Могунова</a:t>
            </a:r>
            <a:r>
              <a:rPr lang="ru-RU" sz="2800" dirty="0" smtClean="0">
                <a:latin typeface="Georgia" pitchFamily="18" charset="0"/>
              </a:rPr>
              <a:t> Вероника (5а)  </a:t>
            </a:r>
          </a:p>
          <a:p>
            <a:pPr eaLnBrk="1" hangingPunct="1">
              <a:defRPr/>
            </a:pPr>
            <a:endParaRPr lang="ru-RU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2008-2009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Georgia" pitchFamily="18" charset="0"/>
              </a:rPr>
              <a:t>Диплом </a:t>
            </a:r>
            <a:r>
              <a:rPr lang="en-US" sz="2800" dirty="0" smtClean="0">
                <a:latin typeface="Georgia" pitchFamily="18" charset="0"/>
              </a:rPr>
              <a:t>II</a:t>
            </a:r>
            <a:r>
              <a:rPr lang="ru-RU" sz="2800" dirty="0" smtClean="0">
                <a:latin typeface="Georgia" pitchFamily="18" charset="0"/>
              </a:rPr>
              <a:t> степени Фадеев Евгений (11а)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Georgia" pitchFamily="18" charset="0"/>
              </a:rPr>
              <a:t>    Диплом </a:t>
            </a:r>
            <a:r>
              <a:rPr lang="en-US" sz="2800" dirty="0" smtClean="0">
                <a:latin typeface="Georgia" pitchFamily="18" charset="0"/>
              </a:rPr>
              <a:t>II </a:t>
            </a:r>
            <a:r>
              <a:rPr lang="ru-RU" sz="2800" dirty="0" smtClean="0">
                <a:latin typeface="Georgia" pitchFamily="18" charset="0"/>
              </a:rPr>
              <a:t>степени </a:t>
            </a:r>
            <a:r>
              <a:rPr lang="ru-RU" sz="2800" dirty="0" err="1" smtClean="0">
                <a:latin typeface="Georgia" pitchFamily="18" charset="0"/>
              </a:rPr>
              <a:t>Хегай</a:t>
            </a:r>
            <a:r>
              <a:rPr lang="ru-RU" sz="2800" dirty="0" smtClean="0">
                <a:latin typeface="Georgia" pitchFamily="18" charset="0"/>
              </a:rPr>
              <a:t> Артем (7в)</a:t>
            </a:r>
          </a:p>
          <a:p>
            <a:pPr eaLnBrk="1" hangingPunct="1">
              <a:defRPr/>
            </a:pPr>
            <a:endParaRPr lang="ru-RU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0000"/>
                </a:solidFill>
              </a:rPr>
              <a:t>Олимпиады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8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8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3352800"/>
          </a:xfrm>
          <a:ln w="25400">
            <a:solidFill>
              <a:srgbClr val="FF00FF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  <a:effectLst/>
              </a:rPr>
              <a:t>ЮМШ при СПбГУ</a:t>
            </a:r>
            <a:r>
              <a:rPr lang="ru-RU" sz="3600" dirty="0" smtClean="0">
                <a:solidFill>
                  <a:srgbClr val="00FF0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FF00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Диплом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II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степени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Могунов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Ярослав (11а)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    Диплом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II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степени Новицкая Ольга (6а)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    Диплом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II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степени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Могунова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Вероника (6а)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    Диплом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II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степени Потехин Владимир (5в)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endParaRPr lang="ru-RU" sz="2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3400" y="3733800"/>
            <a:ext cx="8305800" cy="22479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err="1">
                <a:solidFill>
                  <a:srgbClr val="C00000"/>
                </a:solidFill>
              </a:rPr>
              <a:t>Интернет-олимпиады</a:t>
            </a:r>
            <a:endParaRPr lang="ru-RU" sz="4400" dirty="0">
              <a:solidFill>
                <a:srgbClr val="C00000"/>
              </a:solidFill>
            </a:endParaRPr>
          </a:p>
          <a:p>
            <a:r>
              <a:rPr lang="ru-RU" sz="2400" dirty="0"/>
              <a:t>Приняли участие 47 человек.      </a:t>
            </a:r>
          </a:p>
          <a:p>
            <a:r>
              <a:rPr lang="ru-RU" sz="2400" dirty="0"/>
              <a:t>диплом </a:t>
            </a:r>
            <a:r>
              <a:rPr lang="en-US" sz="2400" dirty="0"/>
              <a:t>II </a:t>
            </a:r>
            <a:r>
              <a:rPr lang="ru-RU" sz="2400" dirty="0"/>
              <a:t>степени -   8,</a:t>
            </a:r>
          </a:p>
          <a:p>
            <a:r>
              <a:rPr lang="ru-RU" sz="2400" dirty="0"/>
              <a:t>диплом </a:t>
            </a:r>
            <a:r>
              <a:rPr lang="en-US" sz="2400" dirty="0"/>
              <a:t>III </a:t>
            </a:r>
            <a:r>
              <a:rPr lang="ru-RU" sz="2400" dirty="0"/>
              <a:t>степени - 27                                            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  <a:ln w="254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         </a:t>
            </a:r>
            <a:r>
              <a:rPr lang="ru-RU" sz="2800" dirty="0" smtClean="0">
                <a:solidFill>
                  <a:srgbClr val="FF0066"/>
                </a:solidFill>
              </a:rPr>
              <a:t>2007-2008</a:t>
            </a:r>
          </a:p>
          <a:p>
            <a:pPr eaLnBrk="1" hangingPunct="1">
              <a:defRPr/>
            </a:pPr>
            <a:r>
              <a:rPr lang="ru-RU" sz="2400" dirty="0" smtClean="0"/>
              <a:t>    Приняли участие 270 человек </a:t>
            </a:r>
          </a:p>
          <a:p>
            <a:pPr eaLnBrk="1" hangingPunct="1">
              <a:defRPr/>
            </a:pPr>
            <a:r>
              <a:rPr lang="ru-RU" sz="2400" dirty="0" smtClean="0"/>
              <a:t>     2 место в районе </a:t>
            </a:r>
            <a:r>
              <a:rPr lang="ru-RU" sz="2400" dirty="0" err="1" smtClean="0"/>
              <a:t>Ляховненко</a:t>
            </a:r>
            <a:r>
              <a:rPr lang="ru-RU" sz="2400" dirty="0" smtClean="0"/>
              <a:t> Дмитрий (8б)</a:t>
            </a:r>
          </a:p>
          <a:p>
            <a:pPr eaLnBrk="1" hangingPunct="1">
              <a:defRPr/>
            </a:pPr>
            <a:r>
              <a:rPr lang="ru-RU" sz="2400" dirty="0" smtClean="0"/>
              <a:t>     2 место в районе Иванов Алексей (10б)</a:t>
            </a:r>
          </a:p>
          <a:p>
            <a:pPr eaLnBrk="1" hangingPunct="1">
              <a:defRPr/>
            </a:pPr>
            <a:r>
              <a:rPr lang="ru-RU" sz="2400" dirty="0" smtClean="0"/>
              <a:t>     3 место в районе Петров Николай (6а)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800000"/>
                </a:solidFill>
              </a:rPr>
              <a:t>         </a:t>
            </a:r>
            <a:r>
              <a:rPr lang="ru-RU" sz="2800" dirty="0" smtClean="0">
                <a:solidFill>
                  <a:srgbClr val="FF0066"/>
                </a:solidFill>
              </a:rPr>
              <a:t>2008-2009</a:t>
            </a:r>
          </a:p>
          <a:p>
            <a:pPr eaLnBrk="1" hangingPunct="1">
              <a:defRPr/>
            </a:pPr>
            <a:r>
              <a:rPr lang="ru-RU" sz="2400" dirty="0" smtClean="0"/>
              <a:t>    Приняли участие 213 человек</a:t>
            </a:r>
          </a:p>
          <a:p>
            <a:pPr eaLnBrk="1" hangingPunct="1">
              <a:defRPr/>
            </a:pPr>
            <a:r>
              <a:rPr lang="ru-RU" sz="2400" dirty="0" smtClean="0"/>
              <a:t>    1 место в районе Петров Николай (7а)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Математическая игра «Кенгуру»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957263" y="625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6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9248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5 класс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«История Московского Кремля в натуральных числах» (интегрированный урок математики и истории).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Математический бой «Самый, самый!»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Математика </a:t>
            </a:r>
            <a:r>
              <a:rPr lang="en-US" sz="2000" dirty="0" smtClean="0"/>
              <a:t>XXI</a:t>
            </a:r>
            <a:r>
              <a:rPr lang="ru-RU" sz="2000" dirty="0" smtClean="0"/>
              <a:t> века.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6 класс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Математическая игра «</a:t>
            </a:r>
            <a:r>
              <a:rPr lang="ru-RU" sz="2000" dirty="0" err="1" smtClean="0"/>
              <a:t>Матемагия</a:t>
            </a:r>
            <a:r>
              <a:rPr lang="ru-RU" sz="2000" dirty="0" smtClean="0"/>
              <a:t>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Урок-игра «Мистер Х».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КВН «В мире математики».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7 класс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Спектакль «Машина времени».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Урок-игра «</a:t>
            </a:r>
            <a:r>
              <a:rPr lang="ru-RU" sz="2000" dirty="0" err="1" smtClean="0"/>
              <a:t>Брейн-ринг</a:t>
            </a:r>
            <a:r>
              <a:rPr lang="ru-RU" sz="2000" dirty="0" smtClean="0"/>
              <a:t>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Игра «Поле чудес» в стране Математики».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8 класс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Игра «Ключи от форта Математика».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Театрализованное представление «Тайны чисел».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Турнир «Самый умный математик».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Декада математики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(декабрь 2009)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419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686800" cy="5791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9 класс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</a:t>
            </a:r>
            <a:r>
              <a:rPr lang="ru-RU" sz="2400" dirty="0" smtClean="0">
                <a:latin typeface="Georgia" pitchFamily="18" charset="0"/>
              </a:rPr>
              <a:t>Математический Ералаш «Что мы знаем о числах?»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     Учебная встреча «Степенная функция»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     Конференция «160 лет со дня рождения С.В.Ковалевской».</a:t>
            </a:r>
          </a:p>
          <a:p>
            <a:pPr eaLnBrk="1" hangingPunct="1"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10 класс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</a:t>
            </a:r>
            <a:r>
              <a:rPr lang="ru-RU" sz="2400" dirty="0" smtClean="0">
                <a:latin typeface="Georgia" pitchFamily="18" charset="0"/>
              </a:rPr>
              <a:t>«Золотое сечение» и его приложения.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     Урок-исследование «Математика и </a:t>
            </a:r>
            <a:r>
              <a:rPr lang="ru-RU" sz="2400" dirty="0" err="1" smtClean="0">
                <a:latin typeface="Georgia" pitchFamily="18" charset="0"/>
              </a:rPr>
              <a:t>нанотехнологии</a:t>
            </a:r>
            <a:r>
              <a:rPr lang="ru-RU" sz="2400" dirty="0" smtClean="0">
                <a:latin typeface="Georgia" pitchFamily="18" charset="0"/>
              </a:rPr>
              <a:t>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</a:t>
            </a:r>
            <a:r>
              <a:rPr lang="ru-RU" sz="2400" dirty="0" smtClean="0">
                <a:latin typeface="Georgia" pitchFamily="18" charset="0"/>
              </a:rPr>
              <a:t>Урок-конференция «Все о числе е»</a:t>
            </a:r>
          </a:p>
          <a:p>
            <a:pPr eaLnBrk="1" hangingPunct="1"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11 класс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     Игра-путешествие «Исследование функций и построение графиков»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     Турнир «Великолепная семерка»</a:t>
            </a:r>
          </a:p>
          <a:p>
            <a:pPr eaLnBrk="1" hangingPunct="1">
              <a:defRPr/>
            </a:pP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692</Words>
  <Application>Microsoft Office PowerPoint</Application>
  <PresentationFormat>Экран (4:3)</PresentationFormat>
  <Paragraphs>147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Пастель</vt:lpstr>
      <vt:lpstr>Кимоно</vt:lpstr>
      <vt:lpstr>Слои</vt:lpstr>
      <vt:lpstr>Сеть</vt:lpstr>
      <vt:lpstr>Пиксел</vt:lpstr>
      <vt:lpstr>Эхо</vt:lpstr>
      <vt:lpstr>Открытая</vt:lpstr>
      <vt:lpstr>1_Открытая</vt:lpstr>
      <vt:lpstr>2_Открытая</vt:lpstr>
      <vt:lpstr>Диаграмма</vt:lpstr>
      <vt:lpstr>Слайд 1</vt:lpstr>
      <vt:lpstr>Методическое объединение учителей математики ГОУ лицей №329</vt:lpstr>
      <vt:lpstr>Современные технологии обучения:</vt:lpstr>
      <vt:lpstr>Методические темы:</vt:lpstr>
      <vt:lpstr>Олимпиады</vt:lpstr>
      <vt:lpstr>ЮМШ при СПбГУ   Диплом II степени Могунов Ярослав (11а)     Диплом II степени Новицкая Ольга (6а)     Диплом II степени Могунова Вероника (6а)     Диплом II степени Потехин Владимир (5в) </vt:lpstr>
      <vt:lpstr>Математическая игра «Кенгуру»</vt:lpstr>
      <vt:lpstr>Декада математики (декабрь 2009)</vt:lpstr>
      <vt:lpstr>Слайд 9</vt:lpstr>
      <vt:lpstr>Слайд 10</vt:lpstr>
      <vt:lpstr>«Поле чудес» в стране Математики.   7 класс</vt:lpstr>
      <vt:lpstr>«Тайны чисел»   8 класс</vt:lpstr>
      <vt:lpstr>« 160 лет со дня рождения С.В.Ковалевской»  9 класс</vt:lpstr>
      <vt:lpstr>Конференция «Золотое сечение» и его приложения».                                          10 класс</vt:lpstr>
      <vt:lpstr>                        Аккредитация ОУ</vt:lpstr>
      <vt:lpstr>Итоги государственных экзаменов (2009 год)</vt:lpstr>
      <vt:lpstr>Итоги государственных экзаменов (2009 год)</vt:lpstr>
      <vt:lpstr>Результаты поступления выпускников 2008-2009 учебный год  </vt:lpstr>
      <vt:lpstr>Результаты поступления выпускников 2008-2009 учебный год (человек)</vt:lpstr>
      <vt:lpstr>МЕТОДИЧЕСКОЕ ОБЪЕДИНЕНИЕ МАТЕМАТИКИ  ИСПОЛЬЗОВАНИЕ МАТЕМАТИЧЕСКИХ ЗНАНИЙ В РЕШЕНИИ ЭКОНОМИЧЕСКИХ ЗАДАЧ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</dc:creator>
  <cp:lastModifiedBy>Дмитрий</cp:lastModifiedBy>
  <cp:revision>16</cp:revision>
  <cp:lastPrinted>1601-01-01T00:00:00Z</cp:lastPrinted>
  <dcterms:created xsi:type="dcterms:W3CDTF">1601-01-01T00:00:00Z</dcterms:created>
  <dcterms:modified xsi:type="dcterms:W3CDTF">2012-05-29T20:17:02Z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