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4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0CBC-B47A-48E8-AA5A-B7036CB13BB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FDCC-1825-420C-BA53-0C144E8E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0CBC-B47A-48E8-AA5A-B7036CB13BB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FDCC-1825-420C-BA53-0C144E8E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0CBC-B47A-48E8-AA5A-B7036CB13BB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FDCC-1825-420C-BA53-0C144E8E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0CBC-B47A-48E8-AA5A-B7036CB13BB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FDCC-1825-420C-BA53-0C144E8E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0CBC-B47A-48E8-AA5A-B7036CB13BB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FDCC-1825-420C-BA53-0C144E8E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0CBC-B47A-48E8-AA5A-B7036CB13BB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FDCC-1825-420C-BA53-0C144E8E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0CBC-B47A-48E8-AA5A-B7036CB13BB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FDCC-1825-420C-BA53-0C144E8E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0CBC-B47A-48E8-AA5A-B7036CB13BB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FDCC-1825-420C-BA53-0C144E8E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0CBC-B47A-48E8-AA5A-B7036CB13BB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FDCC-1825-420C-BA53-0C144E8E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0CBC-B47A-48E8-AA5A-B7036CB13BB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FDCC-1825-420C-BA53-0C144E8E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0CBC-B47A-48E8-AA5A-B7036CB13BB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FDCC-1825-420C-BA53-0C144E8E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40CBC-B47A-48E8-AA5A-B7036CB13BB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5FDCC-1825-420C-BA53-0C144E8E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Урок третий.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/>
              <a:t>   Образ  Емельяна Пугачева в   повести А.С.Пушкина  «Капитанская дочка».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Образы доброго молодца, орла и льва рисуют Пугачева как удалого , гордого, смелого  вождя.       </a:t>
            </a:r>
            <a:endParaRPr lang="ru-RU" sz="2800" b="1" dirty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Marinka\Рабочий стол\crop_109353715_46SwlR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6592919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Эпизод «Взятие крепости».</a:t>
            </a:r>
            <a:endParaRPr lang="ru-RU" sz="3200" b="1" dirty="0">
              <a:ln w="11430">
                <a:solidFill>
                  <a:schemeClr val="bg2">
                    <a:lumMod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992"/>
            <a:ext cx="8786874" cy="11430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Пугачев  вершит  «суд и расправу», ведёт себя  как </a:t>
            </a:r>
            <a:r>
              <a:rPr lang="en-US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государь, но щадит Гринева. Значит , осталось в  душе    злодея что-то человеческое.</a:t>
            </a:r>
            <a:endParaRPr lang="ru-RU" b="1" dirty="0">
              <a:ln w="1905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http://www.antiquebooks.ru/pic/6/437/90200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643866" cy="507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Глава 8 «Незваный гость».</a:t>
            </a:r>
            <a:br>
              <a:rPr lang="ru-RU" sz="24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24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Пушкин изображает не сборище убийц и насильников, а молодые и красивые лица. Люди просты в обращении, смелы и решительны.</a:t>
            </a:r>
            <a:endParaRPr lang="ru-RU" sz="2400" b="1" dirty="0">
              <a:ln w="1905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" name="Picture 4" descr="http://900igr.net/datai/literatura/Urok-Kapitanskaja-dochka/0023-023-Urok-Kapitanskaja-do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072362" cy="5262552"/>
          </a:xfrm>
          <a:prstGeom prst="rect">
            <a:avLst/>
          </a:prstGeom>
          <a:noFill/>
        </p:spPr>
      </p:pic>
      <p:pic>
        <p:nvPicPr>
          <p:cNvPr id="7" name="Picture 8" descr="http://www.antiquebooks.ru/pic/6/437/96003_8.jpg"/>
          <p:cNvPicPr>
            <a:picLocks noChangeAspect="1" noChangeArrowheads="1"/>
          </p:cNvPicPr>
          <p:nvPr/>
        </p:nvPicPr>
        <p:blipFill>
          <a:blip r:embed="rId3" cstate="print"/>
          <a:srcRect t="4599" b="3447"/>
          <a:stretch>
            <a:fillRect/>
          </a:stretch>
        </p:blipFill>
        <p:spPr bwMode="auto">
          <a:xfrm>
            <a:off x="571472" y="1142984"/>
            <a:ext cx="8286808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357222" y="571480"/>
            <a:ext cx="3143272" cy="4525963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ru-RU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Georgia" pitchFamily="18" charset="0"/>
                <a:cs typeface="Microsoft Sans Serif" pitchFamily="34" charset="0"/>
              </a:rPr>
              <a:t>           1      Не уронил ли Гринёв чести и достоинства дворянина в разговоре с Пугачёвым?</a:t>
            </a:r>
          </a:p>
          <a:p>
            <a:pPr marL="514350" indent="-514350" algn="ctr">
              <a:buNone/>
            </a:pPr>
            <a:r>
              <a:rPr lang="ru-RU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Georgia" pitchFamily="18" charset="0"/>
                <a:cs typeface="Microsoft Sans Serif" pitchFamily="34" charset="0"/>
              </a:rPr>
              <a:t>           2 Чем отличается поведение и речь Гринёва в разговоре с самозванцем от ответа Ивана Кузьмича?   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9" name="Picture 6" descr="http://te.zavantag.com/tw_files2/urls_5/52/d-51696/img47.jpg"/>
          <p:cNvPicPr>
            <a:picLocks noChangeAspect="1" noChangeArrowheads="1"/>
          </p:cNvPicPr>
          <p:nvPr/>
        </p:nvPicPr>
        <p:blipFill>
          <a:blip r:embed="rId2" cstate="print"/>
          <a:srcRect l="4136" b="30147"/>
          <a:stretch>
            <a:fillRect/>
          </a:stretch>
        </p:blipFill>
        <p:spPr bwMode="auto">
          <a:xfrm>
            <a:off x="3000364" y="714356"/>
            <a:ext cx="5895980" cy="440929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14678" y="5643578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Georgia" pitchFamily="18" charset="0"/>
                <a:cs typeface="Microsoft Sans Serif" pitchFamily="34" charset="0"/>
              </a:rPr>
              <a:t> </a:t>
            </a:r>
            <a:r>
              <a:rPr lang="ru-RU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Georgia" pitchFamily="18" charset="0"/>
                <a:cs typeface="Microsoft Sans Serif" pitchFamily="34" charset="0"/>
              </a:rPr>
              <a:t>3 Почему Гринёв отказывается от  предложения Пугачёва?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udocs.exdat.com/pars_docs/tw_refs/337/336943/336943_html_38a9d1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572032" cy="588451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2255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Глава  11 «Мятежная слобода»</a:t>
            </a:r>
            <a:endParaRPr lang="ru-RU" sz="3200" b="1" dirty="0">
              <a:ln w="11430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143504" y="1600200"/>
            <a:ext cx="3543296" cy="4525963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Monotype Corsiva" pitchFamily="66" charset="0"/>
              </a:rPr>
              <a:t>Пугачёв сидел под образами , в красном кафтане, в высокой  шапке и важно </a:t>
            </a:r>
            <a:r>
              <a:rPr lang="ru-RU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Monotype Corsiva" pitchFamily="66" charset="0"/>
              </a:rPr>
              <a:t>подбочась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Monotype Corsiva" pitchFamily="66" charset="0"/>
              </a:rPr>
              <a:t>. </a:t>
            </a:r>
          </a:p>
          <a:p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Monotype Corsiva" pitchFamily="66" charset="0"/>
              </a:rPr>
              <a:t>«Кто из моих людей смеет  обижать сироту ? -закричал он.»</a:t>
            </a: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stihi.ru/pics/2009/05/15/6755.jpg"/>
          <p:cNvPicPr>
            <a:picLocks noChangeAspect="1" noChangeArrowheads="1"/>
          </p:cNvPicPr>
          <p:nvPr/>
        </p:nvPicPr>
        <p:blipFill>
          <a:blip r:embed="rId2" cstate="print"/>
          <a:srcRect r="22105"/>
          <a:stretch>
            <a:fillRect/>
          </a:stretch>
        </p:blipFill>
        <p:spPr bwMode="auto">
          <a:xfrm>
            <a:off x="500034" y="285728"/>
            <a:ext cx="5500726" cy="44356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000625"/>
            <a:ext cx="8143875" cy="108267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10 января 1775 года морозным утром в Москве на Болотной площади был казнён Емельян Пугачёв.</a:t>
            </a:r>
            <a:endParaRPr lang="ru-RU" sz="2800" b="1" spc="50" dirty="0">
              <a:ln w="1143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6" descr="http://www.stihi.ru/pics/2012/05/26/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85728"/>
            <a:ext cx="4643470" cy="6072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Высказывание историка эпохи Екатерины Второй. </a:t>
            </a:r>
            <a:endParaRPr lang="ru-RU" b="1" spc="50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Georgia" pitchFamily="18" charset="0"/>
              </a:rPr>
              <a:t>       «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Georgia" pitchFamily="18" charset="0"/>
              </a:rPr>
              <a:t>Емелька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Georgia" pitchFamily="18" charset="0"/>
              </a:rPr>
              <a:t> Пугачёв , бесспорно, принадлежал  к редким  явлениям, к  извергам, вне  законов природы  рождённым; ибо в естестве его не было и малейшей искры добра, того благого начала, той духовной  части, которые разумное творение от бессмысленного животного отличают. 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Georgia" pitchFamily="18" charset="0"/>
              </a:rPr>
              <a:t>          История сего злодея может изумить порочного и вселить отвращение даже в самих разбойниках и убийцах. Она вместе с  тем доказывает, как низко  может падать человек и какою адской злобою может быть преисполнено его сердце».</a:t>
            </a:r>
            <a:endParaRPr lang="ru-RU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Образ Пугачёва  в повести «Капитанская Дочка»</a:t>
            </a:r>
            <a:endParaRPr lang="ru-RU" sz="32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000108"/>
            <a:ext cx="3643338" cy="514353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    Пушкин изображает Пугачёва  сложной и противоречивой натурой. </a:t>
            </a:r>
          </a:p>
          <a:p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С одной  стороны, он  вор и злодей, объявленный государственным  преступником. </a:t>
            </a:r>
          </a:p>
          <a:p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Но  он же справедливый и благородный человек, помнящий добро, помогающий Гринёву выбраться из занятой мятежниками крепости, а потом освобождающий Машу Миронову от тирании Швабрина.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latin typeface="Monotype Corsiva" pitchFamily="66" charset="0"/>
            </a:endParaRPr>
          </a:p>
        </p:txBody>
      </p:sp>
      <p:pic>
        <p:nvPicPr>
          <p:cNvPr id="1026" name="Picture 2" descr="C:\Documents and Settings\Marinka\Мои документы\Загрузки\crop_109354104_guF4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454905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57166"/>
            <a:ext cx="821537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Урок   литературы   по теме: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Образ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Емельяна   Пугачева</a:t>
            </a:r>
          </a:p>
          <a:p>
            <a:pPr algn="ctr"/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  повести   А.С.Пушкина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 Капитанская   дочка»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datas/literatura/Pugachjov-Pushkin/0022-022-Obraz-Pugachjova-otrazhjonnyj-v-narodnom-soznanii-do-sikh-por-prodolzhaet.jpg"/>
          <p:cNvPicPr>
            <a:picLocks noChangeAspect="1" noChangeArrowheads="1"/>
          </p:cNvPicPr>
          <p:nvPr/>
        </p:nvPicPr>
        <p:blipFill>
          <a:blip r:embed="rId2" cstate="print"/>
          <a:srcRect l="6383" t="8511" r="48936" b="4255"/>
          <a:stretch>
            <a:fillRect/>
          </a:stretch>
        </p:blipFill>
        <p:spPr bwMode="auto">
          <a:xfrm>
            <a:off x="1071538" y="714356"/>
            <a:ext cx="3512658" cy="514353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714876" y="714356"/>
            <a:ext cx="4038600" cy="528637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b="1" dirty="0" smtClean="0">
                <a:ln w="1905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Образ Пугачёва, отраженный в  народном сознании, до сих пор продолжает меняться. Некогда его предали церковной анафеме, в советские годы  воспевали  как защитника угнетённых, в недавние годы его опять стали  «мазать» одной чёрной краской.</a:t>
            </a:r>
            <a:endParaRPr lang="ru-RU" sz="4000" dirty="0">
              <a:ln w="1905">
                <a:solidFill>
                  <a:schemeClr val="bg2">
                    <a:lumMod val="25000"/>
                  </a:schemeClr>
                </a:solidFill>
              </a:ln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285728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nstantia" pitchFamily="18" charset="0"/>
                <a:cs typeface="Times New Roman" pitchFamily="18" charset="0"/>
              </a:rPr>
              <a:t>                    </a:t>
            </a:r>
            <a:r>
              <a:rPr lang="ru-RU" sz="2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Georgia" pitchFamily="18" charset="0"/>
                <a:cs typeface="Times New Roman" pitchFamily="18" charset="0"/>
              </a:rPr>
              <a:t>Сергей Есенин.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Georgia" pitchFamily="18" charset="0"/>
                <a:cs typeface="Times New Roman" pitchFamily="18" charset="0"/>
              </a:rPr>
              <a:t>              Поэма «Пугачёв».</a:t>
            </a:r>
          </a:p>
          <a:p>
            <a:pPr>
              <a:buNone/>
            </a:pPr>
            <a:endParaRPr lang="ru-RU" sz="20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Georgia" pitchFamily="18" charset="0"/>
                <a:cs typeface="Times New Roman" pitchFamily="18" charset="0"/>
              </a:rPr>
              <a:t>                  Слава ему!</a:t>
            </a:r>
          </a:p>
          <a:p>
            <a:pPr algn="ctr">
              <a:buNone/>
            </a:pPr>
            <a:r>
              <a:rPr lang="ru-RU" sz="2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Georgia" pitchFamily="18" charset="0"/>
                <a:cs typeface="Times New Roman" pitchFamily="18" charset="0"/>
              </a:rPr>
              <a:t>Пусть он даже не Пётр,</a:t>
            </a:r>
          </a:p>
          <a:p>
            <a:pPr algn="ctr">
              <a:buNone/>
            </a:pPr>
            <a:r>
              <a:rPr lang="ru-RU" sz="2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Georgia" pitchFamily="18" charset="0"/>
                <a:cs typeface="Times New Roman" pitchFamily="18" charset="0"/>
              </a:rPr>
              <a:t>Чернь его любит </a:t>
            </a:r>
          </a:p>
          <a:p>
            <a:pPr algn="ctr">
              <a:buNone/>
            </a:pPr>
            <a:r>
              <a:rPr lang="ru-RU" sz="2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Georgia" pitchFamily="18" charset="0"/>
                <a:cs typeface="Times New Roman" pitchFamily="18" charset="0"/>
              </a:rPr>
              <a:t>За буйство и удаль.</a:t>
            </a:r>
            <a:endParaRPr lang="ru-RU" sz="20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642910" y="285728"/>
            <a:ext cx="4286280" cy="4000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Georgia" pitchFamily="18" charset="0"/>
              </a:rPr>
              <a:t>                А.С.Пушкин</a:t>
            </a:r>
          </a:p>
          <a:p>
            <a:pPr>
              <a:buNone/>
            </a:pPr>
            <a:r>
              <a:rPr lang="ru-RU" sz="1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Georgia" pitchFamily="18" charset="0"/>
              </a:rPr>
              <a:t>          «История Пугачёва»</a:t>
            </a:r>
          </a:p>
          <a:p>
            <a:pPr>
              <a:buNone/>
            </a:pPr>
            <a:r>
              <a:rPr lang="ru-RU" sz="18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Georgia" pitchFamily="18" charset="0"/>
              </a:rPr>
              <a:t>       Всё предвещало новый мятеж. Не доставало только предводителя. Предводитель сыскался.</a:t>
            </a:r>
          </a:p>
          <a:p>
            <a:pPr>
              <a:buNone/>
            </a:pPr>
            <a:r>
              <a:rPr lang="ru-RU" sz="18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Georgia" pitchFamily="18" charset="0"/>
              </a:rPr>
              <a:t>       И этим предводителем</a:t>
            </a:r>
          </a:p>
          <a:p>
            <a:pPr>
              <a:buNone/>
            </a:pPr>
            <a:r>
              <a:rPr lang="ru-RU" sz="18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Georgia" pitchFamily="18" charset="0"/>
              </a:rPr>
              <a:t>     оказался  донской казак Емельян Пугачёв, «дерзкий и решительный», как характеризует его сам  поэт.</a:t>
            </a:r>
            <a:endParaRPr lang="ru-RU" sz="18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6015" y="1360816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29700" name="Picture 4" descr="http://img-fotki.yandex.ru/get/6511/174167448.1/0_a4cc6_d531736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357562"/>
            <a:ext cx="2221931" cy="3214710"/>
          </a:xfrm>
          <a:prstGeom prst="rect">
            <a:avLst/>
          </a:prstGeom>
          <a:noFill/>
        </p:spPr>
      </p:pic>
      <p:pic>
        <p:nvPicPr>
          <p:cNvPr id="29702" name="Picture 6" descr="http://region.mogilev.by/files/Pushkin-portr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357562"/>
            <a:ext cx="273407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900igr.net/datas/literatura/Pugachjov-Pushkin/0011-011-Manifest-Pugachj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7286675" cy="5465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22" name="Picture 2" descr="http://900igr.net/datas/literatura/Pugachjov-Pushkin/0003-003-Vor-razboj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7572428" cy="5679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img01.chitalnya.ru/upload2/188/92825004784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6067497" cy="40719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4286256"/>
            <a:ext cx="512351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«Ну ,барин , беда: буран!..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Невесть и так куда заехали: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дороги нет и мгла кругом.»</a:t>
            </a: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2" descr="http://static4.read.ru/images/illustrations/12951271661281995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4126070" cy="5519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4" descr="http://atnews.org/_nw/81/45191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857232"/>
            <a:ext cx="3882865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runivers.ru/upload/iblock/e3f/Page_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28"/>
            <a:ext cx="4112061" cy="5500726"/>
          </a:xfrm>
          <a:prstGeom prst="rect">
            <a:avLst/>
          </a:prstGeom>
          <a:noFill/>
        </p:spPr>
      </p:pic>
      <p:pic>
        <p:nvPicPr>
          <p:cNvPr id="3" name="Picture 2" descr="http://900igr.net/datas/literatura/Urok-Pushkin-Kapitanskaja-dochka/0010-010-Urok-Pushkin-Kapitanskaja-dochka.jpg"/>
          <p:cNvPicPr>
            <a:picLocks noChangeAspect="1" noChangeArrowheads="1"/>
          </p:cNvPicPr>
          <p:nvPr/>
        </p:nvPicPr>
        <p:blipFill>
          <a:blip r:embed="rId3" cstate="print"/>
          <a:srcRect l="22059" t="3676" r="28308" b="9926"/>
          <a:stretch>
            <a:fillRect/>
          </a:stretch>
        </p:blipFill>
        <p:spPr bwMode="auto">
          <a:xfrm>
            <a:off x="285720" y="285728"/>
            <a:ext cx="4213323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Глава  2 «Вожатый».</a:t>
            </a:r>
            <a:endParaRPr lang="ru-RU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500570"/>
            <a:ext cx="7943880" cy="191134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  Пушкин показывает природные качества человека, ещё «не играющего роль в истории». Гринёв поражён  его  загадочной силой.</a:t>
            </a:r>
            <a:endParaRPr lang="ru-RU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2" descr="http://900igr.net/datas/literatura/Pugachjov-Pushkin/0007-007-Glava-2-Vozhatyj.jpg"/>
          <p:cNvPicPr>
            <a:picLocks noChangeAspect="1" noChangeArrowheads="1"/>
          </p:cNvPicPr>
          <p:nvPr/>
        </p:nvPicPr>
        <p:blipFill>
          <a:blip r:embed="rId2" cstate="print"/>
          <a:srcRect l="5681" t="12121" r="5681" b="36363"/>
          <a:stretch>
            <a:fillRect/>
          </a:stretch>
        </p:blipFill>
        <p:spPr bwMode="auto">
          <a:xfrm>
            <a:off x="714348" y="857232"/>
            <a:ext cx="786658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Глава 7«Приступ».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446721"/>
            <a:ext cx="8229600" cy="14112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        </a:t>
            </a:r>
            <a:r>
              <a:rPr lang="ru-RU" sz="2800" dirty="0" err="1" smtClean="0">
                <a:latin typeface="Monotype Corsiva" pitchFamily="66" charset="0"/>
              </a:rPr>
              <a:t>Пугачёвцы</a:t>
            </a:r>
            <a:r>
              <a:rPr lang="ru-RU" sz="2800" dirty="0" smtClean="0">
                <a:latin typeface="Monotype Corsiva" pitchFamily="66" charset="0"/>
              </a:rPr>
              <a:t> не шайка, а «конные толпы». Поведение   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            Пугачёва говорит о его смелости и мужестве.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Picture 2" descr="http://900igr.net/datas/literatura/Pugachjov-Pushkin/0009-009-Glava-7-Pristup.jpg"/>
          <p:cNvPicPr>
            <a:picLocks noChangeAspect="1" noChangeArrowheads="1"/>
          </p:cNvPicPr>
          <p:nvPr/>
        </p:nvPicPr>
        <p:blipFill>
          <a:blip r:embed="rId2" cstate="print"/>
          <a:srcRect l="18182" t="15152" r="13104" b="27273"/>
          <a:stretch>
            <a:fillRect/>
          </a:stretch>
        </p:blipFill>
        <p:spPr bwMode="auto">
          <a:xfrm>
            <a:off x="1428728" y="785794"/>
            <a:ext cx="6593370" cy="4143404"/>
          </a:xfrm>
          <a:prstGeom prst="rect">
            <a:avLst/>
          </a:prstGeom>
          <a:noFill/>
        </p:spPr>
      </p:pic>
      <p:pic>
        <p:nvPicPr>
          <p:cNvPr id="5" name="Picture 2" descr="http://rosistoriy.ru/Ros4-3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71480"/>
            <a:ext cx="7055551" cy="4929222"/>
          </a:xfrm>
          <a:prstGeom prst="rect">
            <a:avLst/>
          </a:prstGeom>
          <a:noFill/>
        </p:spPr>
      </p:pic>
      <p:pic>
        <p:nvPicPr>
          <p:cNvPr id="1026" name="Picture 2" descr="C:\Documents and Settings\Marinka\Рабочий стол\crop_109354536_nxKC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42918"/>
            <a:ext cx="8124695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507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Урок третий.</vt:lpstr>
      <vt:lpstr>Слайд 2</vt:lpstr>
      <vt:lpstr>Слайд 3</vt:lpstr>
      <vt:lpstr>Слайд 4</vt:lpstr>
      <vt:lpstr>Слайд 5</vt:lpstr>
      <vt:lpstr>Слайд 6</vt:lpstr>
      <vt:lpstr>Слайд 7</vt:lpstr>
      <vt:lpstr>Глава  2 «Вожатый».</vt:lpstr>
      <vt:lpstr>Глава 7«Приступ».</vt:lpstr>
      <vt:lpstr>Образы доброго молодца, орла и льва рисуют Пугачева как удалого , гордого, смелого  вождя.       </vt:lpstr>
      <vt:lpstr>Эпизод «Взятие крепости».</vt:lpstr>
      <vt:lpstr>Глава 8 «Незваный гость». Пушкин изображает не сборище убийц и насильников, а молодые и красивые лица. Люди просты в обращении, смелы и решительны.</vt:lpstr>
      <vt:lpstr>Слайд 13</vt:lpstr>
      <vt:lpstr>Глава  11 «Мятежная слобода»</vt:lpstr>
      <vt:lpstr>10 января 1775 года морозным утром в Москве на Болотной площади был казнён Емельян Пугачёв.</vt:lpstr>
      <vt:lpstr>Высказывание историка эпохи Екатерины Второй. </vt:lpstr>
      <vt:lpstr>Образ Пугачёва  в повести «Капитанская Дочка»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третий.</dc:title>
  <dc:creator>Marinka</dc:creator>
  <cp:lastModifiedBy>Marinka</cp:lastModifiedBy>
  <cp:revision>4</cp:revision>
  <dcterms:created xsi:type="dcterms:W3CDTF">2014-10-12T19:19:35Z</dcterms:created>
  <dcterms:modified xsi:type="dcterms:W3CDTF">2014-10-16T14:24:25Z</dcterms:modified>
</cp:coreProperties>
</file>