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17" r:id="rId17"/>
    <p:sldId id="271" r:id="rId18"/>
    <p:sldId id="272" r:id="rId19"/>
    <p:sldId id="273" r:id="rId20"/>
    <p:sldId id="316" r:id="rId21"/>
    <p:sldId id="276" r:id="rId22"/>
    <p:sldId id="275" r:id="rId23"/>
    <p:sldId id="274" r:id="rId24"/>
    <p:sldId id="277" r:id="rId25"/>
    <p:sldId id="278" r:id="rId26"/>
    <p:sldId id="320" r:id="rId27"/>
    <p:sldId id="279" r:id="rId28"/>
    <p:sldId id="318" r:id="rId29"/>
    <p:sldId id="280" r:id="rId30"/>
    <p:sldId id="281" r:id="rId31"/>
    <p:sldId id="282" r:id="rId32"/>
    <p:sldId id="319" r:id="rId33"/>
    <p:sldId id="283" r:id="rId34"/>
    <p:sldId id="284" r:id="rId35"/>
    <p:sldId id="285" r:id="rId36"/>
    <p:sldId id="286" r:id="rId37"/>
    <p:sldId id="322" r:id="rId38"/>
    <p:sldId id="287" r:id="rId39"/>
    <p:sldId id="288" r:id="rId40"/>
    <p:sldId id="325" r:id="rId41"/>
    <p:sldId id="289" r:id="rId42"/>
    <p:sldId id="323" r:id="rId43"/>
    <p:sldId id="305" r:id="rId44"/>
    <p:sldId id="290" r:id="rId45"/>
    <p:sldId id="291" r:id="rId46"/>
    <p:sldId id="324" r:id="rId47"/>
    <p:sldId id="293" r:id="rId48"/>
    <p:sldId id="295" r:id="rId49"/>
    <p:sldId id="294" r:id="rId50"/>
    <p:sldId id="296" r:id="rId51"/>
    <p:sldId id="297" r:id="rId52"/>
    <p:sldId id="298" r:id="rId53"/>
    <p:sldId id="330" r:id="rId54"/>
    <p:sldId id="331" r:id="rId55"/>
    <p:sldId id="332" r:id="rId56"/>
    <p:sldId id="333" r:id="rId57"/>
    <p:sldId id="335" r:id="rId58"/>
    <p:sldId id="334" r:id="rId59"/>
    <p:sldId id="299" r:id="rId60"/>
    <p:sldId id="327" r:id="rId61"/>
    <p:sldId id="300" r:id="rId62"/>
    <p:sldId id="301" r:id="rId63"/>
    <p:sldId id="328" r:id="rId64"/>
    <p:sldId id="302" r:id="rId65"/>
    <p:sldId id="329" r:id="rId66"/>
    <p:sldId id="303" r:id="rId67"/>
    <p:sldId id="304" r:id="rId68"/>
    <p:sldId id="336" r:id="rId69"/>
    <p:sldId id="354" r:id="rId70"/>
    <p:sldId id="337" r:id="rId71"/>
    <p:sldId id="338" r:id="rId72"/>
    <p:sldId id="339" r:id="rId73"/>
    <p:sldId id="340" r:id="rId74"/>
    <p:sldId id="355" r:id="rId75"/>
    <p:sldId id="307" r:id="rId76"/>
    <p:sldId id="309" r:id="rId77"/>
    <p:sldId id="308" r:id="rId78"/>
    <p:sldId id="310" r:id="rId79"/>
    <p:sldId id="312" r:id="rId80"/>
    <p:sldId id="313" r:id="rId81"/>
    <p:sldId id="341" r:id="rId82"/>
    <p:sldId id="342" r:id="rId83"/>
    <p:sldId id="343" r:id="rId84"/>
    <p:sldId id="344" r:id="rId85"/>
    <p:sldId id="356" r:id="rId86"/>
    <p:sldId id="311" r:id="rId87"/>
    <p:sldId id="345" r:id="rId88"/>
    <p:sldId id="346" r:id="rId89"/>
    <p:sldId id="353" r:id="rId90"/>
    <p:sldId id="347" r:id="rId91"/>
    <p:sldId id="348" r:id="rId92"/>
    <p:sldId id="349" r:id="rId93"/>
    <p:sldId id="350" r:id="rId94"/>
    <p:sldId id="351" r:id="rId95"/>
    <p:sldId id="352" r:id="rId9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40399-2825-47E3-8196-7170FF5F9C86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87ED-DB26-423F-9C62-6BE2F04E7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0;&#1084;&#1085;%20&#1059;&#1083;&#1072;&#1085;-&#1059;&#1076;&#1101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3;&#1091;&#1088;&#1103;&#1090;&#1080;&#1103;\&#1084;&#1086;&#1081;%20&#1083;&#1102;&#1073;&#1080;&#1084;&#1099;&#1081;%20&#1059;&#1083;&#1072;&#1085;-&#1059;&#1076;&#1101;\&#1084;&#1086;&#1081;%20&#1083;&#1102;&#1073;&#1080;&#1084;&#1099;&#1081;%20&#1059;&#1083;&#1072;&#1085;-&#1059;&#1076;&#1101;\&#1043;&#1080;&#1084;&#1085;%20&#1059;&#1083;&#1072;&#1085;-&#1059;&#1076;&#1101;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006.radikal.ru/i213/1103/07/63201e46d78d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2.bp.blogspot.com/_vYPIDwOMhm4/R481U6UhBXI/AAAAAAAAHE4/F4kMxRXTRP4/s400/Dekabristi_portreti004.jpg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403/pe100v.e/0_5964c_12de0d23_XL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sovarc.ru/uukg/img_5732/" TargetMode="Externa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pol.ru/upload/iblock/c49/boswtsu%20szmkvgza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ilial-ulan-ude-nsuem.ru/upload/iblock/70d/det_gen_866gsqqel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0.liveinternet.ru/images/attach/c/1/54/796/54796724_0_1392c_970acb7e_XL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2.xml"/><Relationship Id="rId26" Type="http://schemas.openxmlformats.org/officeDocument/2006/relationships/slide" Target="slide33.xml"/><Relationship Id="rId3" Type="http://schemas.openxmlformats.org/officeDocument/2006/relationships/slide" Target="slide5.xml"/><Relationship Id="rId21" Type="http://schemas.openxmlformats.org/officeDocument/2006/relationships/slide" Target="slide2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1.xml"/><Relationship Id="rId25" Type="http://schemas.openxmlformats.org/officeDocument/2006/relationships/slide" Target="slide31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slide" Target="slide7.xml"/><Relationship Id="rId15" Type="http://schemas.openxmlformats.org/officeDocument/2006/relationships/slide" Target="slide18.xml"/><Relationship Id="rId23" Type="http://schemas.openxmlformats.org/officeDocument/2006/relationships/slide" Target="slide29.xml"/><Relationship Id="rId10" Type="http://schemas.openxmlformats.org/officeDocument/2006/relationships/slide" Target="slide12.xml"/><Relationship Id="rId19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7.xml"/><Relationship Id="rId22" Type="http://schemas.openxmlformats.org/officeDocument/2006/relationships/slide" Target="slide27.xml"/><Relationship Id="rId27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5308/122223287.6/0_58cfe_a0453137_XL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an-ude-eg.ru/about/geraldika/gerbUU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domosti.ru/img/photo/12853/12861_ns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26" Type="http://schemas.openxmlformats.org/officeDocument/2006/relationships/slide" Target="slide66.xml"/><Relationship Id="rId3" Type="http://schemas.openxmlformats.org/officeDocument/2006/relationships/slide" Target="slide36.xml"/><Relationship Id="rId21" Type="http://schemas.openxmlformats.org/officeDocument/2006/relationships/slide" Target="slide58.xml"/><Relationship Id="rId7" Type="http://schemas.openxmlformats.org/officeDocument/2006/relationships/slide" Target="slide43.xml"/><Relationship Id="rId12" Type="http://schemas.openxmlformats.org/officeDocument/2006/relationships/slide" Target="slide48.xml"/><Relationship Id="rId17" Type="http://schemas.openxmlformats.org/officeDocument/2006/relationships/slide" Target="slide53.xml"/><Relationship Id="rId25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47.xml"/><Relationship Id="rId24" Type="http://schemas.openxmlformats.org/officeDocument/2006/relationships/slide" Target="slide62.xml"/><Relationship Id="rId5" Type="http://schemas.openxmlformats.org/officeDocument/2006/relationships/slide" Target="slide39.xml"/><Relationship Id="rId15" Type="http://schemas.openxmlformats.org/officeDocument/2006/relationships/slide" Target="slide51.xml"/><Relationship Id="rId23" Type="http://schemas.openxmlformats.org/officeDocument/2006/relationships/slide" Target="slide61.xml"/><Relationship Id="rId10" Type="http://schemas.openxmlformats.org/officeDocument/2006/relationships/slide" Target="slide46.xml"/><Relationship Id="rId19" Type="http://schemas.openxmlformats.org/officeDocument/2006/relationships/slide" Target="slide55.xml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0.xml"/><Relationship Id="rId22" Type="http://schemas.openxmlformats.org/officeDocument/2006/relationships/slide" Target="slide59.xml"/><Relationship Id="rId27" Type="http://schemas.openxmlformats.org/officeDocument/2006/relationships/slide" Target="slide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004/20492651.1a/0_5cdb4_a4495d41_XL" TargetMode="Externa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t-inform.ru/upload/iblock/a46/tlgiq%20tpmft%20y%20sjijom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dic.academic.ru/pictures/wiki/files/68/DBanzarov.JPG" TargetMode="External"/><Relationship Id="rId7" Type="http://schemas.openxmlformats.org/officeDocument/2006/relationships/hyperlink" Target="http://img-fotki.yandex.ru/get/5403/pe100v.e/0_5964c_12de0d23_XL" TargetMode="External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img-fotki.yandex.ru/get/5809/131017805.0/0_6dcdf_f4d0c45f_XL" TargetMode="Externa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gousosh8.narod.ru/history/tahta120/img/lenin2.jpg" TargetMode="External"/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egov-buryatia.ru/images/news/larisa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oculus.ru/image/blogs/40/docs/3580/max/000000001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alend.ru/img/content_images/i1/1015_or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erhneudinsk.ru/news/2012/01/07/g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image" Target="../media/image26.jpeg"/><Relationship Id="rId4" Type="http://schemas.openxmlformats.org/officeDocument/2006/relationships/hyperlink" Target="http://images.izvestia.ru/ruschudo/foto/14845-big.jp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003.radikal.ru/i202/1102/b4/b751871ad927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13" Type="http://schemas.openxmlformats.org/officeDocument/2006/relationships/slide" Target="slide81.xml"/><Relationship Id="rId18" Type="http://schemas.openxmlformats.org/officeDocument/2006/relationships/slide" Target="slide87.xml"/><Relationship Id="rId26" Type="http://schemas.openxmlformats.org/officeDocument/2006/relationships/slide" Target="slide95.xml"/><Relationship Id="rId3" Type="http://schemas.openxmlformats.org/officeDocument/2006/relationships/slide" Target="slide70.xml"/><Relationship Id="rId21" Type="http://schemas.openxmlformats.org/officeDocument/2006/relationships/slide" Target="slide90.xml"/><Relationship Id="rId7" Type="http://schemas.openxmlformats.org/officeDocument/2006/relationships/slide" Target="slide75.xml"/><Relationship Id="rId12" Type="http://schemas.openxmlformats.org/officeDocument/2006/relationships/slide" Target="slide80.xml"/><Relationship Id="rId17" Type="http://schemas.openxmlformats.org/officeDocument/2006/relationships/slide" Target="slide86.xml"/><Relationship Id="rId25" Type="http://schemas.openxmlformats.org/officeDocument/2006/relationships/slide" Target="slide94.xml"/><Relationship Id="rId2" Type="http://schemas.openxmlformats.org/officeDocument/2006/relationships/slide" Target="slide68.xml"/><Relationship Id="rId16" Type="http://schemas.openxmlformats.org/officeDocument/2006/relationships/slide" Target="slide84.xml"/><Relationship Id="rId20" Type="http://schemas.openxmlformats.org/officeDocument/2006/relationships/slide" Target="slide8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3.xml"/><Relationship Id="rId11" Type="http://schemas.openxmlformats.org/officeDocument/2006/relationships/slide" Target="slide79.xml"/><Relationship Id="rId24" Type="http://schemas.openxmlformats.org/officeDocument/2006/relationships/slide" Target="slide93.xml"/><Relationship Id="rId5" Type="http://schemas.openxmlformats.org/officeDocument/2006/relationships/slide" Target="slide72.xml"/><Relationship Id="rId15" Type="http://schemas.openxmlformats.org/officeDocument/2006/relationships/slide" Target="slide83.xml"/><Relationship Id="rId23" Type="http://schemas.openxmlformats.org/officeDocument/2006/relationships/slide" Target="slide92.xml"/><Relationship Id="rId10" Type="http://schemas.openxmlformats.org/officeDocument/2006/relationships/slide" Target="slide78.xml"/><Relationship Id="rId19" Type="http://schemas.openxmlformats.org/officeDocument/2006/relationships/slide" Target="slide88.xml"/><Relationship Id="rId4" Type="http://schemas.openxmlformats.org/officeDocument/2006/relationships/slide" Target="slide71.xml"/><Relationship Id="rId9" Type="http://schemas.openxmlformats.org/officeDocument/2006/relationships/slide" Target="slide77.xml"/><Relationship Id="rId14" Type="http://schemas.openxmlformats.org/officeDocument/2006/relationships/slide" Target="slide82.xml"/><Relationship Id="rId22" Type="http://schemas.openxmlformats.org/officeDocument/2006/relationships/slide" Target="slide91.xml"/><Relationship Id="rId27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rubur.ru/sites/default/files/imagecache/image_500/images/profile/46/1946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kigazeta.narod.ru/n2/images/etn_muzei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infpol.ru/upload/iblock/a7b/%20ugmmrjsle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sib.ru/Photo/Notes/a-naz-3.jpg" TargetMode="Externa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obka.ru/files/10913.jpg" TargetMode="Externa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bur.ru/system/assets/11/main/9.jpg?1319298524" TargetMode="External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molodguard.ru/monument171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rv2.lori-images.net/besedka-na-teatralnoi-ploschadi-ulan-ude-0002908022-preview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5" Type="http://schemas.openxmlformats.org/officeDocument/2006/relationships/image" Target="../media/image36.jpeg"/><Relationship Id="rId4" Type="http://schemas.openxmlformats.org/officeDocument/2006/relationships/hyperlink" Target="http://www.newbur.ru/system/assets/5285/main/5609.jpg?131930033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ilanik43/view/258024/?page=0" TargetMode="Externa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narodna.pravda.com.ua/images/doc/9dd7d-golovin0fa00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findmapplaces.com/bphoto/23/chasovnya-vo-imya-svyatogo-strastoterptsa-tsarya-nikolaya_23866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5" Type="http://schemas.openxmlformats.org/officeDocument/2006/relationships/image" Target="../media/image40.gif"/><Relationship Id="rId4" Type="http://schemas.openxmlformats.org/officeDocument/2006/relationships/hyperlink" Target="http://semeyskie.narod.ru/Images/khram200.gif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static.panoramio.com/photos/original/299366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n.foto.radikal.ru/0701/61aa5fdf9998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571768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Мой любимый </a:t>
            </a:r>
            <a:br>
              <a:rPr lang="ru-RU" sz="7200" b="1" dirty="0" smtClean="0"/>
            </a:br>
            <a:r>
              <a:rPr lang="ru-RU" sz="7200" b="1" dirty="0" smtClean="0"/>
              <a:t>Улан-Удэ</a:t>
            </a:r>
            <a:r>
              <a:rPr lang="en-US" sz="7200" b="1" dirty="0" smtClean="0"/>
              <a:t> </a:t>
            </a:r>
            <a:r>
              <a:rPr lang="ru-RU" sz="900" b="1" dirty="0" smtClean="0">
                <a:hlinkClick r:id="rId3" action="ppaction://hlinkfile"/>
              </a:rPr>
              <a:t>Гимн Улан-Удэ.</a:t>
            </a:r>
            <a:r>
              <a:rPr lang="en-US" sz="900" b="1" dirty="0" smtClean="0">
                <a:hlinkClick r:id="rId3" action="ppaction://hlinkfile"/>
              </a:rPr>
              <a:t>mp3</a:t>
            </a:r>
            <a:endParaRPr lang="ru-RU" sz="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0862" cy="2400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Урок-викторина по истории города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Двойнишникова</a:t>
            </a:r>
            <a:r>
              <a:rPr lang="ru-RU" dirty="0" smtClean="0"/>
              <a:t> Н.О.</a:t>
            </a:r>
          </a:p>
          <a:p>
            <a:r>
              <a:rPr lang="ru-RU" dirty="0" smtClean="0"/>
              <a:t>Учитель истории МОУ СОШ №40</a:t>
            </a:r>
            <a:endParaRPr lang="en-US" dirty="0" smtClean="0"/>
          </a:p>
          <a:p>
            <a:r>
              <a:rPr lang="ru-RU" dirty="0" smtClean="0"/>
              <a:t> г. Улан-Удэ</a:t>
            </a:r>
            <a:endParaRPr lang="en-US" dirty="0" smtClean="0"/>
          </a:p>
          <a:p>
            <a:r>
              <a:rPr lang="en-US" dirty="0" smtClean="0"/>
              <a:t>2012 </a:t>
            </a:r>
            <a:r>
              <a:rPr lang="ru-RU" dirty="0" smtClean="0"/>
              <a:t>г.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Гимн Улан-Удэ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29520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dirty="0" smtClean="0"/>
              <a:t>География 20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215370" cy="2143140"/>
          </a:xfrm>
        </p:spPr>
        <p:txBody>
          <a:bodyPr/>
          <a:lstStyle/>
          <a:p>
            <a:r>
              <a:rPr lang="ru-RU" sz="4800" dirty="0" smtClean="0"/>
              <a:t>Каково </a:t>
            </a:r>
            <a:r>
              <a:rPr lang="ru-RU" sz="4800" dirty="0"/>
              <a:t>расстояние от Улан-Удэ до Москвы?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4272677"/>
            <a:ext cx="707236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4000" dirty="0" smtClean="0"/>
              <a:t>в разных источниках разное, но в среднем 5, 5 тыс. км.</a:t>
            </a:r>
            <a:endParaRPr lang="ru-RU" sz="5400" dirty="0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7572396" y="378619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/>
          <a:lstStyle/>
          <a:p>
            <a:r>
              <a:rPr lang="ru-RU" dirty="0" smtClean="0"/>
              <a:t>География 30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786742" cy="1785950"/>
          </a:xfrm>
        </p:spPr>
        <p:txBody>
          <a:bodyPr/>
          <a:lstStyle/>
          <a:p>
            <a:r>
              <a:rPr lang="ru-RU" sz="4800" dirty="0"/>
              <a:t>На </a:t>
            </a:r>
            <a:r>
              <a:rPr lang="ru-RU" sz="4800" dirty="0" smtClean="0"/>
              <a:t>каких хребтах </a:t>
            </a:r>
            <a:r>
              <a:rPr lang="ru-RU" sz="4800" dirty="0"/>
              <a:t>стоит город Улан-Удэ?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4286256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/>
              <a:t>Хамар-Дабан</a:t>
            </a:r>
            <a:r>
              <a:rPr lang="ru-RU" sz="4800" dirty="0" smtClean="0"/>
              <a:t>, </a:t>
            </a:r>
            <a:r>
              <a:rPr lang="ru-RU" sz="4800" dirty="0" err="1" smtClean="0"/>
              <a:t>Улан-Бургасы</a:t>
            </a:r>
            <a:r>
              <a:rPr lang="ru-RU" sz="4800" dirty="0" smtClean="0"/>
              <a:t>, </a:t>
            </a:r>
            <a:r>
              <a:rPr lang="ru-RU" sz="4800" dirty="0" err="1" smtClean="0"/>
              <a:t>Цаган-Дабан</a:t>
            </a:r>
            <a:endParaRPr lang="ru-RU" sz="4800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643834" y="392906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dirty="0" smtClean="0"/>
              <a:t>География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7929618" cy="178595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Какова площадь нашего города?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643834" y="41433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000636"/>
            <a:ext cx="4490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347,6 тыс. кв. км.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/>
          <a:lstStyle/>
          <a:p>
            <a:r>
              <a:rPr lang="ru-RU" dirty="0" smtClean="0"/>
              <a:t>География 50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7929618" cy="1857388"/>
          </a:xfrm>
        </p:spPr>
        <p:txBody>
          <a:bodyPr/>
          <a:lstStyle/>
          <a:p>
            <a:r>
              <a:rPr lang="ru-RU" sz="4800" dirty="0"/>
              <a:t>На какой высоте находится </a:t>
            </a:r>
            <a:r>
              <a:rPr lang="ru-RU" sz="4800" dirty="0" smtClean="0"/>
              <a:t>Улан-Удэ </a:t>
            </a:r>
            <a:r>
              <a:rPr lang="ru-RU" sz="4800" dirty="0"/>
              <a:t>над уровнем моря?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457200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542 м.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41433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dirty="0" smtClean="0"/>
              <a:t>Имена 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286808" cy="3000396"/>
          </a:xfrm>
        </p:spPr>
        <p:txBody>
          <a:bodyPr>
            <a:noAutofit/>
          </a:bodyPr>
          <a:lstStyle/>
          <a:p>
            <a:r>
              <a:rPr lang="ru-RU" sz="4400" dirty="0" smtClean="0"/>
              <a:t>Считается, что первое зимовье, ставшее началом истории города, построено под руководством этого человека. Назовите его.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000636"/>
            <a:ext cx="4037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Гаврила Ловцов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429520" y="485776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dirty="0" smtClean="0"/>
              <a:t>Имена 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8001056" cy="2286016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Назовите декабристов, живших на поселении в </a:t>
            </a:r>
            <a:r>
              <a:rPr lang="ru-RU" sz="4800" dirty="0" err="1" smtClean="0"/>
              <a:t>Верхнеудинске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5429264"/>
            <a:ext cx="681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hlinkClick r:id="rId2" action="ppaction://hlinksldjump"/>
              </a:rPr>
              <a:t>А.Н. Муравьев и Я.М. Андреевич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429520" y="485776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48" y="571501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74754" name="Picture 2" descr="Картинка 21 из 83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3643338" cy="4923430"/>
          </a:xfrm>
          <a:prstGeom prst="rect">
            <a:avLst/>
          </a:prstGeom>
          <a:noFill/>
        </p:spPr>
      </p:pic>
      <p:pic>
        <p:nvPicPr>
          <p:cNvPr id="74756" name="Picture 4" descr="Картинка 1 из 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9362" y="642918"/>
            <a:ext cx="406839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dirty="0" smtClean="0"/>
              <a:t>Имена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715304" cy="200026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Какое имя носил наш город при основании?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4429132"/>
            <a:ext cx="4789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Удинский</a:t>
            </a:r>
            <a:r>
              <a:rPr lang="ru-RU" sz="4800" dirty="0" smtClean="0"/>
              <a:t> острог 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414338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57686" y="357166"/>
            <a:ext cx="4129062" cy="1470025"/>
          </a:xfrm>
        </p:spPr>
        <p:txBody>
          <a:bodyPr/>
          <a:lstStyle/>
          <a:p>
            <a:r>
              <a:rPr lang="ru-RU" dirty="0" smtClean="0"/>
              <a:t>Имена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1785926"/>
            <a:ext cx="3857652" cy="307183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Посещал ли этот человек наш город?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072330" y="471488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143512"/>
            <a:ext cx="6482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Да, Далай-лама </a:t>
            </a:r>
            <a:r>
              <a:rPr lang="en-US" sz="4000" dirty="0" smtClean="0"/>
              <a:t>XIV</a:t>
            </a:r>
            <a:r>
              <a:rPr lang="ru-RU" sz="4000" dirty="0" smtClean="0"/>
              <a:t> посетил</a:t>
            </a:r>
          </a:p>
          <a:p>
            <a:pPr algn="ctr"/>
            <a:r>
              <a:rPr lang="ru-RU" sz="4000" dirty="0" smtClean="0"/>
              <a:t>Улан-Удэ в 1991 г.</a:t>
            </a:r>
            <a:endParaRPr lang="ru-RU" sz="4000" dirty="0"/>
          </a:p>
        </p:txBody>
      </p:sp>
      <p:pic>
        <p:nvPicPr>
          <p:cNvPr id="44036" name="Picture 4" descr="http://www.tibet.ru/buddizm/dalay_lama/dalay_lama_zamen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3500462" cy="5060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1143008"/>
          </a:xfrm>
        </p:spPr>
        <p:txBody>
          <a:bodyPr/>
          <a:lstStyle/>
          <a:p>
            <a:r>
              <a:rPr lang="ru-RU" dirty="0" smtClean="0"/>
              <a:t>Имена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58246" cy="3786214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Он был первым в истории нашего города, кто посетил его, будучи действующим главой российского государства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5429264"/>
            <a:ext cx="6557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hlinkClick r:id="rId2" action="ppaction://hlinksldjump"/>
              </a:rPr>
              <a:t>Борис Николаевич Ельцин</a:t>
            </a:r>
            <a:endParaRPr lang="ru-RU" sz="4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858148" y="507207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90"/>
          <a:ext cx="8286808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635798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Немало на земле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красивых городов.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Но в каждом сердце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свой любимый город.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Я в сердце берегу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дома на берегу, 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что окнами глядят 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на Селенгу.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Улан-Удэ, встречаешь 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ты рассвет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под шум листвы зеленой.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Ты ветрами воспет,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ты песнями воспет, </a:t>
                      </a:r>
                      <a:br>
                        <a:rPr lang="ru-RU" sz="3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тебя роднее нет…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mega-stars.ru/img/politics/pictures/yeltsin_boris_nikolayevich/1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143404" cy="5966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93972" y="642918"/>
            <a:ext cx="4550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Цесаревич Николай – </a:t>
            </a:r>
          </a:p>
          <a:p>
            <a:r>
              <a:rPr lang="ru-RU" sz="3600" dirty="0" smtClean="0"/>
              <a:t>был наследником</a:t>
            </a:r>
          </a:p>
          <a:p>
            <a:r>
              <a:rPr lang="ru-RU" sz="3600" dirty="0" smtClean="0"/>
              <a:t>престола, будущим</a:t>
            </a:r>
          </a:p>
          <a:p>
            <a:r>
              <a:rPr lang="ru-RU" sz="3600" dirty="0" smtClean="0"/>
              <a:t>царем, В. Путин </a:t>
            </a:r>
          </a:p>
          <a:p>
            <a:r>
              <a:rPr lang="ru-RU" sz="3600" dirty="0" smtClean="0"/>
              <a:t>приезжал в </a:t>
            </a:r>
          </a:p>
          <a:p>
            <a:r>
              <a:rPr lang="ru-RU" sz="3600" dirty="0" smtClean="0"/>
              <a:t>должности премьера, </a:t>
            </a:r>
          </a:p>
          <a:p>
            <a:r>
              <a:rPr lang="ru-RU" sz="3600" dirty="0" smtClean="0"/>
              <a:t>а Д. Медведев стал</a:t>
            </a:r>
          </a:p>
          <a:p>
            <a:r>
              <a:rPr lang="ru-RU" sz="3600" dirty="0" smtClean="0"/>
              <a:t> вторым президентом</a:t>
            </a:r>
          </a:p>
          <a:p>
            <a:r>
              <a:rPr lang="ru-RU" sz="3600" dirty="0" smtClean="0"/>
              <a:t>посетившим нашу</a:t>
            </a:r>
          </a:p>
          <a:p>
            <a:r>
              <a:rPr lang="ru-RU" sz="3600" dirty="0" smtClean="0"/>
              <a:t> республику.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24" y="614364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155699"/>
          </a:xfrm>
        </p:spPr>
        <p:txBody>
          <a:bodyPr/>
          <a:lstStyle/>
          <a:p>
            <a:r>
              <a:rPr lang="ru-RU" dirty="0" smtClean="0"/>
              <a:t>Памятники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2066" y="1857364"/>
            <a:ext cx="3429024" cy="30003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 честь какого события появился этот памятник?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72462" y="450057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39938" name="Picture 2" descr="http://rufact.org/media/attachments/wakawaka_wikipage/645/%D0%90%D1%80%D0%BA%D0%B0%20%C2%AB%D0%A6%D0%B0%D1%80%D1%81%D0%BA%D0%B8%D0%B5%20%D0%B2%D0%BE%D1%80%D0%BE%D1%82%D0%B0%C2%BB%20%D0%B2%20%D0%A3%D0%BB%D0%B0%D0%BD-%D0%A3%D0%B4%D1%8D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929190" cy="30478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143512"/>
            <a:ext cx="8335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В честь посещения нашего города</a:t>
            </a:r>
          </a:p>
          <a:p>
            <a:pPr algn="ctr"/>
            <a:r>
              <a:rPr lang="ru-RU" sz="3200" dirty="0" smtClean="0"/>
              <a:t>цесаревичем Николаем , будущим Николаем </a:t>
            </a:r>
            <a:r>
              <a:rPr lang="en-US" sz="3200" dirty="0" smtClean="0"/>
              <a:t>II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857256"/>
          </a:xfrm>
        </p:spPr>
        <p:txBody>
          <a:bodyPr/>
          <a:lstStyle/>
          <a:p>
            <a:r>
              <a:rPr lang="ru-RU" dirty="0" smtClean="0"/>
              <a:t>Памятники 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715304" cy="221457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Какой археологический памятник мирового значения находится в окрестностях города Улан-Удэ?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24" y="400050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78632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Гуннское городище 1 в. до н.э – 1 в. н.э., </a:t>
            </a:r>
          </a:p>
          <a:p>
            <a:pPr algn="ctr"/>
            <a:r>
              <a:rPr lang="ru-RU" sz="3200" dirty="0" smtClean="0"/>
              <a:t> на 14 км. по </a:t>
            </a:r>
            <a:r>
              <a:rPr lang="ru-RU" sz="3200" dirty="0" err="1" smtClean="0"/>
              <a:t>Кяхтинскому</a:t>
            </a:r>
            <a:r>
              <a:rPr lang="ru-RU" sz="3200" dirty="0" smtClean="0"/>
              <a:t> тракту близ с. Иволга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43174" y="428604"/>
            <a:ext cx="4786346" cy="1071570"/>
          </a:xfrm>
        </p:spPr>
        <p:txBody>
          <a:bodyPr/>
          <a:lstStyle/>
          <a:p>
            <a:r>
              <a:rPr lang="ru-RU" dirty="0" smtClean="0"/>
              <a:t>Памятники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86116" y="1571612"/>
            <a:ext cx="2857520" cy="28575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между этими памятниками общего?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715272" y="485776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7" name="Picture 2" descr="Картинка 168 из 204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2857500" cy="3810000"/>
          </a:xfrm>
          <a:prstGeom prst="rect">
            <a:avLst/>
          </a:prstGeom>
          <a:noFill/>
        </p:spPr>
      </p:pic>
      <p:pic>
        <p:nvPicPr>
          <p:cNvPr id="8" name="Picture 4" descr="Улан-Удэ. Памятник красногвардейцам-железнодорожников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285860"/>
            <a:ext cx="2714612" cy="36180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5072074"/>
            <a:ext cx="7339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Это  памятники красногвардейцам,</a:t>
            </a:r>
          </a:p>
          <a:p>
            <a:pPr algn="ctr"/>
            <a:r>
              <a:rPr lang="ru-RU" sz="3600" dirty="0" smtClean="0"/>
              <a:t> участникам Гражданской войны.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496" y="500042"/>
            <a:ext cx="4629128" cy="1143007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Памятники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9124" y="1714488"/>
            <a:ext cx="4471974" cy="38576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месте этого памятника стоял четырехгранный обелиск с высеченными фамилиями: А.А. </a:t>
            </a:r>
            <a:r>
              <a:rPr lang="ru-RU" dirty="0" err="1" smtClean="0"/>
              <a:t>Голдсобель</a:t>
            </a:r>
            <a:r>
              <a:rPr lang="ru-RU" dirty="0" smtClean="0"/>
              <a:t>, А.А. Гордеев, И.Г. Шульц, Н.А. </a:t>
            </a:r>
            <a:r>
              <a:rPr lang="ru-RU" dirty="0" err="1" smtClean="0"/>
              <a:t>Милютинский</a:t>
            </a:r>
            <a:r>
              <a:rPr lang="ru-RU" dirty="0" smtClean="0"/>
              <a:t>, М.Д. Медведников.  С какими событиями он связан?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15338" y="55721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38914" name="Picture 2" descr="Картинка 1 из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339012" cy="58579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9322" y="6072206"/>
            <a:ext cx="1214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hlinkClick r:id="rId5" action="ppaction://hlinksldjump"/>
              </a:rPr>
              <a:t>Ответ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857257"/>
          </a:xfrm>
        </p:spPr>
        <p:txBody>
          <a:bodyPr/>
          <a:lstStyle/>
          <a:p>
            <a:r>
              <a:rPr lang="ru-RU" dirty="0" smtClean="0"/>
              <a:t>Памятники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2" y="1785926"/>
            <a:ext cx="4000528" cy="3357586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называется этот памятник на одном из самых оживленных перекрестках города?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143900" y="507207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37890" name="Picture 2" descr="Картинка 5 из 3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214708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557214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Юность Бурятии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772400" cy="857256"/>
          </a:xfrm>
        </p:spPr>
        <p:txBody>
          <a:bodyPr/>
          <a:lstStyle/>
          <a:p>
            <a:r>
              <a:rPr lang="ru-RU" dirty="0" smtClean="0"/>
              <a:t>Имена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786742" cy="378621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Он был посвящен рабочим –железнодорожникам, публично казненным на этом месте в годы </a:t>
            </a:r>
            <a:r>
              <a:rPr lang="en-US" sz="3600" dirty="0" smtClean="0"/>
              <a:t>I </a:t>
            </a:r>
            <a:r>
              <a:rPr lang="ru-RU" sz="3600" dirty="0" smtClean="0"/>
              <a:t>русской революции за активное участие и руководство революционным движением.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585789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470025"/>
          </a:xfrm>
        </p:spPr>
        <p:txBody>
          <a:bodyPr/>
          <a:lstStyle/>
          <a:p>
            <a:r>
              <a:rPr lang="ru-RU" dirty="0" smtClean="0"/>
              <a:t>Символика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858180" cy="2000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1790 году нашему городу был дарован герб, который до 1920 г. являлся официальным гербом </a:t>
            </a:r>
            <a:r>
              <a:rPr lang="ru-RU" dirty="0" err="1" smtClean="0"/>
              <a:t>Верхнеудинска</a:t>
            </a:r>
            <a:r>
              <a:rPr lang="ru-RU" dirty="0" smtClean="0"/>
              <a:t>. Опишите его.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15272" y="457200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643578"/>
            <a:ext cx="1598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hlinkClick r:id="rId3" action="ppaction://hlinksldjump"/>
              </a:rPr>
              <a:t>Ответ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772400" cy="785818"/>
          </a:xfrm>
        </p:spPr>
        <p:txBody>
          <a:bodyPr/>
          <a:lstStyle/>
          <a:p>
            <a:r>
              <a:rPr lang="ru-RU" dirty="0" smtClean="0"/>
              <a:t>Описание герба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9058" y="1357298"/>
            <a:ext cx="4643470" cy="4572032"/>
          </a:xfrm>
        </p:spPr>
        <p:txBody>
          <a:bodyPr>
            <a:noAutofit/>
          </a:bodyPr>
          <a:lstStyle/>
          <a:p>
            <a:r>
              <a:rPr lang="ru-RU" dirty="0" smtClean="0"/>
              <a:t>Щит разделен на две части: в верхней герб иркутский: в серебряном поле щита бегущий бабр, а в роту у него соболь. В нижней части, в золотом поле Меркуриев жезл и рог изобилия.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01024" y="614364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75778" name="Picture 2" descr="C:\Documents and Settings\Администратор\Мои документы\Мои рисунки\ud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301004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071570"/>
          </a:xfrm>
        </p:spPr>
        <p:txBody>
          <a:bodyPr/>
          <a:lstStyle/>
          <a:p>
            <a:r>
              <a:rPr lang="ru-RU" dirty="0" smtClean="0"/>
              <a:t>Символика 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643570" y="1571612"/>
            <a:ext cx="3214710" cy="3357586"/>
          </a:xfrm>
        </p:spPr>
        <p:txBody>
          <a:bodyPr>
            <a:noAutofit/>
          </a:bodyPr>
          <a:lstStyle/>
          <a:p>
            <a:r>
              <a:rPr lang="ru-RU" sz="4400" dirty="0" smtClean="0"/>
              <a:t>Что </a:t>
            </a:r>
            <a:r>
              <a:rPr lang="ru-RU" sz="4400" dirty="0" err="1" smtClean="0"/>
              <a:t>символизи-руют</a:t>
            </a:r>
            <a:r>
              <a:rPr lang="ru-RU" sz="4400" dirty="0" smtClean="0"/>
              <a:t> эти две птицы?</a:t>
            </a:r>
            <a:endParaRPr lang="ru-RU" sz="4400" dirty="0"/>
          </a:p>
        </p:txBody>
      </p:sp>
      <p:pic>
        <p:nvPicPr>
          <p:cNvPr id="35842" name="Picture 2" descr="Картинка 18 из 6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5076825" cy="3400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500702"/>
            <a:ext cx="819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Реки, на слиянии которых основан город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15338" y="514351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1 тур</a:t>
            </a:r>
            <a:endParaRPr lang="ru-RU" sz="6000" b="1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4810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900486"/>
                <a:gridCol w="1071570"/>
                <a:gridCol w="857256"/>
                <a:gridCol w="785818"/>
                <a:gridCol w="785818"/>
                <a:gridCol w="828652"/>
              </a:tblGrid>
              <a:tr h="900106">
                <a:tc>
                  <a:txBody>
                    <a:bodyPr/>
                    <a:lstStyle/>
                    <a:p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Символика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5272" y="6072206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7" action="ppaction://hlinksldjump"/>
              </a:rPr>
              <a:t>2 тур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71570"/>
          </a:xfrm>
        </p:spPr>
        <p:txBody>
          <a:bodyPr/>
          <a:lstStyle/>
          <a:p>
            <a:r>
              <a:rPr lang="ru-RU" dirty="0" smtClean="0"/>
              <a:t>Символика 30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0" y="1643050"/>
            <a:ext cx="4357718" cy="37147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Когда появился этот неофициальный символ г. Улан-Удэ?</a:t>
            </a:r>
            <a:endParaRPr lang="ru-RU" sz="4400" dirty="0"/>
          </a:p>
        </p:txBody>
      </p:sp>
      <p:pic>
        <p:nvPicPr>
          <p:cNvPr id="34818" name="Picture 2" descr="Картинка 12 из 38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608256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5643578"/>
            <a:ext cx="2088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 1971 г.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929586" y="528638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928694"/>
          </a:xfrm>
        </p:spPr>
        <p:txBody>
          <a:bodyPr/>
          <a:lstStyle/>
          <a:p>
            <a:r>
              <a:rPr lang="ru-RU" dirty="0" smtClean="0"/>
              <a:t>Символика 40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00562" y="1928802"/>
            <a:ext cx="3929090" cy="378621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Объясните символику современного герба города Улан-Удэ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072462" y="55721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33796" name="Picture 4" descr="Картинка 2 из 3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3571900" cy="49956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86446" y="5857892"/>
            <a:ext cx="1598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hlinkClick r:id="rId5" action="ppaction://hlinksldjump"/>
              </a:rPr>
              <a:t>Ответ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857255"/>
          </a:xfrm>
        </p:spPr>
        <p:txBody>
          <a:bodyPr/>
          <a:lstStyle/>
          <a:p>
            <a:r>
              <a:rPr lang="ru-RU" dirty="0" smtClean="0"/>
              <a:t>Символика герба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929618" cy="5429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золотом поле Меркуриев жезл и рог изобилия в знак, что в том городе происходит знатный торг и условия о торге». </a:t>
            </a:r>
          </a:p>
          <a:p>
            <a:r>
              <a:rPr lang="ru-RU" sz="2800" dirty="0" smtClean="0"/>
              <a:t>В верхней части щита расположена башенная корона, указывающая на статус города Улан-Удэ - столицы субъекта Российской Федерации, изображенная на центральном зубце короны «</a:t>
            </a:r>
            <a:r>
              <a:rPr lang="ru-RU" sz="2800" dirty="0" err="1" smtClean="0"/>
              <a:t>соембо</a:t>
            </a:r>
            <a:r>
              <a:rPr lang="ru-RU" sz="2800" dirty="0" smtClean="0"/>
              <a:t>» - указывающая на принадлежность к Республике Бурятия. </a:t>
            </a:r>
          </a:p>
          <a:p>
            <a:r>
              <a:rPr lang="ru-RU" sz="2800" dirty="0" smtClean="0"/>
              <a:t>В нижней части щита орденская лента ордена Трудового Красного знамени, в память о награждении города в 1984 году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6072206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143009"/>
          </a:xfrm>
        </p:spPr>
        <p:txBody>
          <a:bodyPr/>
          <a:lstStyle/>
          <a:p>
            <a:r>
              <a:rPr lang="ru-RU" dirty="0" smtClean="0"/>
              <a:t>Символика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1785926"/>
            <a:ext cx="5929354" cy="1928826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 какие заслуги город был награжден этим орденом?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43900" y="3429000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32770" name="Picture 2" descr="Картинка 4 из 867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2286016" cy="50519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3811012"/>
            <a:ext cx="6000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 большие достижения в развитии промышленности, сельского хозяйства, строительства, транспорта и др. отраслей народного хозяйства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txBody>
          <a:bodyPr/>
          <a:lstStyle/>
          <a:p>
            <a:r>
              <a:rPr lang="ru-RU" dirty="0" smtClean="0"/>
              <a:t>2 тур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142984"/>
          <a:ext cx="8229600" cy="4724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14668"/>
                <a:gridCol w="1071570"/>
                <a:gridCol w="1143008"/>
                <a:gridCol w="1143008"/>
                <a:gridCol w="928694"/>
                <a:gridCol w="8286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</a:rPr>
                        <a:t>Они создавали город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</a:rPr>
                        <a:t>Улицы нашего города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</a:rPr>
                        <a:t>Городской Совет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</a:rPr>
                        <a:t>Предприятия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Памятники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2396" y="6215082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7" action="ppaction://hlinksldjump"/>
              </a:rPr>
              <a:t>3 тур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357322"/>
          </a:xfrm>
        </p:spPr>
        <p:txBody>
          <a:bodyPr/>
          <a:lstStyle/>
          <a:p>
            <a:r>
              <a:rPr lang="ru-RU" dirty="0" smtClean="0"/>
              <a:t>Они создавали город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7929618" cy="1714512"/>
          </a:xfrm>
        </p:spPr>
        <p:txBody>
          <a:bodyPr/>
          <a:lstStyle/>
          <a:p>
            <a:r>
              <a:rPr lang="ru-RU" sz="4000" dirty="0" smtClean="0"/>
              <a:t>Именно он в  1878 г. значительно изменил облик города.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3834" y="3786190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714884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страшный пожар, </a:t>
            </a:r>
          </a:p>
          <a:p>
            <a:pPr algn="ctr"/>
            <a:r>
              <a:rPr lang="ru-RU" sz="3600" dirty="0" smtClean="0"/>
              <a:t>когда выгорело 2\3 зданий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000131"/>
          </a:xfrm>
        </p:spPr>
        <p:txBody>
          <a:bodyPr/>
          <a:lstStyle/>
          <a:p>
            <a:r>
              <a:rPr lang="ru-RU" dirty="0" smtClean="0"/>
              <a:t>Они создавали город 20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572560" cy="3214710"/>
          </a:xfrm>
        </p:spPr>
        <p:txBody>
          <a:bodyPr>
            <a:noAutofit/>
          </a:bodyPr>
          <a:lstStyle/>
          <a:p>
            <a:r>
              <a:rPr lang="ru-RU" dirty="0" smtClean="0">
                <a:hlinkClick r:id="rId2" action="ppaction://hlinksldjump"/>
              </a:rPr>
              <a:t>Это здание </a:t>
            </a:r>
            <a:r>
              <a:rPr lang="ru-RU" dirty="0" smtClean="0"/>
              <a:t>знает каждый </a:t>
            </a:r>
            <a:r>
              <a:rPr lang="ru-RU" dirty="0" err="1" smtClean="0"/>
              <a:t>улан-удэнец</a:t>
            </a:r>
            <a:r>
              <a:rPr lang="ru-RU" dirty="0" smtClean="0"/>
              <a:t>, оно до сих пор является одним из самых красивых на пешеходной части улицы Ленина. Его построил </a:t>
            </a:r>
            <a:r>
              <a:rPr lang="ru-RU" dirty="0" err="1" smtClean="0"/>
              <a:t>верхнеудинский</a:t>
            </a:r>
            <a:r>
              <a:rPr lang="ru-RU" dirty="0" smtClean="0"/>
              <a:t> купец </a:t>
            </a:r>
            <a:r>
              <a:rPr lang="ru-RU" dirty="0" err="1" smtClean="0"/>
              <a:t>Нафтолий</a:t>
            </a:r>
            <a:r>
              <a:rPr lang="ru-RU" dirty="0" smtClean="0"/>
              <a:t> </a:t>
            </a:r>
            <a:r>
              <a:rPr lang="ru-RU" dirty="0" err="1" smtClean="0"/>
              <a:t>Капельман</a:t>
            </a:r>
            <a:r>
              <a:rPr lang="ru-RU" dirty="0" smtClean="0"/>
              <a:t>. Что, по мнению купца, символизировали белые фигуры атлантов?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464344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286388"/>
            <a:ext cx="7759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err="1" smtClean="0"/>
              <a:t>Верхнеудинское</a:t>
            </a:r>
            <a:r>
              <a:rPr lang="ru-RU" sz="3600" dirty="0" smtClean="0"/>
              <a:t> купечество,</a:t>
            </a:r>
          </a:p>
          <a:p>
            <a:pPr algn="ctr"/>
            <a:r>
              <a:rPr lang="ru-RU" sz="3600" dirty="0" smtClean="0"/>
              <a:t> поддерживающее славу и силу города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900" y="600076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80898" name="Picture 2" descr="Картинка 5 из 170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8215370" cy="544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214446"/>
          </a:xfrm>
        </p:spPr>
        <p:txBody>
          <a:bodyPr/>
          <a:lstStyle/>
          <a:p>
            <a:r>
              <a:rPr lang="ru-RU" dirty="0" smtClean="0"/>
              <a:t>Они создавали город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14942" y="1643050"/>
            <a:ext cx="3429024" cy="17859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Назовите авторов этого памятника.</a:t>
            </a:r>
            <a:endParaRPr lang="ru-RU" sz="3600" dirty="0"/>
          </a:p>
        </p:txBody>
      </p:sp>
      <p:pic>
        <p:nvPicPr>
          <p:cNvPr id="28673" name="Picture 1" descr="C:\Documents and Settings\Администратор\Мои документы\Мои рисунки\0_8316c_6ad94ce6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11285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3571876"/>
            <a:ext cx="421484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авторы отец и сын </a:t>
            </a:r>
          </a:p>
          <a:p>
            <a:pPr algn="ctr"/>
            <a:r>
              <a:rPr lang="ru-RU" sz="3200" dirty="0" err="1" smtClean="0"/>
              <a:t>Нероды</a:t>
            </a:r>
            <a:r>
              <a:rPr lang="ru-RU" sz="3200" dirty="0" smtClean="0"/>
              <a:t> Г.В. и Ю.Г., </a:t>
            </a:r>
          </a:p>
          <a:p>
            <a:pPr algn="ctr"/>
            <a:r>
              <a:rPr lang="ru-RU" sz="3200" dirty="0" err="1" smtClean="0"/>
              <a:t>архтекторы</a:t>
            </a:r>
            <a:r>
              <a:rPr lang="ru-RU" sz="3200" dirty="0" smtClean="0"/>
              <a:t> А.Н. </a:t>
            </a:r>
            <a:r>
              <a:rPr lang="ru-RU" sz="3200" dirty="0" err="1" smtClean="0"/>
              <a:t>Душкин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и П.Г. </a:t>
            </a:r>
            <a:r>
              <a:rPr lang="ru-RU" sz="3200" dirty="0" err="1" smtClean="0"/>
              <a:t>Зильберман</a:t>
            </a:r>
            <a:r>
              <a:rPr lang="ru-RU" sz="3200" dirty="0" smtClean="0"/>
              <a:t>.</a:t>
            </a:r>
          </a:p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614364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500198"/>
          </a:xfrm>
        </p:spPr>
        <p:txBody>
          <a:bodyPr/>
          <a:lstStyle/>
          <a:p>
            <a:r>
              <a:rPr lang="ru-RU" dirty="0" smtClean="0"/>
              <a:t>Они создавали город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858180" cy="3286148"/>
          </a:xfrm>
        </p:spPr>
        <p:txBody>
          <a:bodyPr/>
          <a:lstStyle/>
          <a:p>
            <a:r>
              <a:rPr lang="ru-RU" dirty="0" smtClean="0"/>
              <a:t>Проект этого здания был составлен главным архитектором Московского института театральных проектов А. Федоровым, не смотря на это в нем ясно чувствуется национальный колорит. О Чем идет речь?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5786454"/>
            <a:ext cx="1214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hlinkClick r:id="rId2" action="ppaction://hlinksldjump"/>
              </a:rPr>
              <a:t>Ответ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Даты 10</a:t>
            </a: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7643866" cy="1785950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Какой год считается годом основания  Улан-Удэ?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4572008"/>
            <a:ext cx="2347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1666 г. 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715272" y="400050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32 из 8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500990" cy="5615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143900" y="614364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214446"/>
          </a:xfrm>
        </p:spPr>
        <p:txBody>
          <a:bodyPr/>
          <a:lstStyle/>
          <a:p>
            <a:r>
              <a:rPr lang="ru-RU" dirty="0" smtClean="0"/>
              <a:t>Они создавали город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28926" y="1714488"/>
            <a:ext cx="6000792" cy="1500198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Какой скульптор принимал участие в создании этих памятников?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643578"/>
            <a:ext cx="1214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hlinkClick r:id="rId2" action="ppaction://hlinksldjump"/>
              </a:rPr>
              <a:t>Ответ</a:t>
            </a:r>
            <a:endParaRPr lang="ru-RU" sz="3200" dirty="0"/>
          </a:p>
        </p:txBody>
      </p:sp>
      <p:pic>
        <p:nvPicPr>
          <p:cNvPr id="26626" name="Picture 2" descr="Картинка 4 из 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857500" cy="3810000"/>
          </a:xfrm>
          <a:prstGeom prst="rect">
            <a:avLst/>
          </a:prstGeom>
          <a:noFill/>
        </p:spPr>
      </p:pic>
      <p:pic>
        <p:nvPicPr>
          <p:cNvPr id="26628" name="Picture 4" descr="Картинка 46 из 433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214686"/>
            <a:ext cx="4000528" cy="2994768"/>
          </a:xfrm>
          <a:prstGeom prst="rect">
            <a:avLst/>
          </a:prstGeom>
          <a:noFill/>
        </p:spPr>
      </p:pic>
      <p:pic>
        <p:nvPicPr>
          <p:cNvPr id="8" name="Picture 2" descr="Картинка 168 из 204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00174"/>
            <a:ext cx="267892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843838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А.И. Тимин, народный художник РСФСР, лауреат премии Бурятской АССР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600076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9"/>
            <a:ext cx="7772400" cy="1214446"/>
          </a:xfrm>
        </p:spPr>
        <p:txBody>
          <a:bodyPr/>
          <a:lstStyle/>
          <a:p>
            <a:r>
              <a:rPr lang="ru-RU" dirty="0" smtClean="0"/>
              <a:t>Улицы нашего города 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715304" cy="17859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Скажите, какие названия сменила главная улица нашего города, прежде чем стать улицей Ленина?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29586" y="421481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214950"/>
            <a:ext cx="7750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Трактовая-Большая-Большая</a:t>
            </a:r>
            <a:r>
              <a:rPr lang="ru-RU" sz="3200" dirty="0" smtClean="0"/>
              <a:t> Николаевская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772400" cy="1470025"/>
          </a:xfrm>
        </p:spPr>
        <p:txBody>
          <a:bodyPr/>
          <a:lstStyle/>
          <a:p>
            <a:r>
              <a:rPr lang="ru-RU" dirty="0" smtClean="0"/>
              <a:t>Улицы нашего города 20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786742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Эта улица , как и аэропорт, когда-то носила имя Мухина, а теперь является одной из главных магистралей города. О какой улице идет речь?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2462" y="428625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5429264"/>
            <a:ext cx="5305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Проспект 50-лет Октября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dirty="0" smtClean="0"/>
              <a:t>Улицы нашего города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286808" cy="20717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Эта улица была переименована в честь первой женщины-космонавта, а как она называлась до этого?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4286256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072074"/>
            <a:ext cx="8261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Ткачих, а т.к. Валентина Терешкова по первой</a:t>
            </a:r>
          </a:p>
          <a:p>
            <a:r>
              <a:rPr lang="ru-RU" sz="3200" dirty="0" smtClean="0"/>
              <a:t> профессии ткачиха, то 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214446"/>
          </a:xfrm>
        </p:spPr>
        <p:txBody>
          <a:bodyPr/>
          <a:lstStyle/>
          <a:p>
            <a:r>
              <a:rPr lang="ru-RU" dirty="0" smtClean="0"/>
              <a:t>Улицы нашего города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643866" cy="22860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Назовите улицы нашего города, которые названы в честь героев Советского Союза, уроженцев Бурятии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450057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21495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Борсоева</a:t>
            </a:r>
            <a:r>
              <a:rPr lang="ru-RU" sz="3200" dirty="0" smtClean="0"/>
              <a:t>, </a:t>
            </a:r>
            <a:r>
              <a:rPr lang="ru-RU" sz="3200" dirty="0" err="1" smtClean="0"/>
              <a:t>Сенчихина</a:t>
            </a:r>
            <a:r>
              <a:rPr lang="ru-RU" sz="3200" dirty="0" smtClean="0"/>
              <a:t>, </a:t>
            </a:r>
            <a:r>
              <a:rPr lang="ru-RU" sz="3200" dirty="0" err="1" smtClean="0"/>
              <a:t>Оцимика</a:t>
            </a:r>
            <a:r>
              <a:rPr lang="ru-RU" sz="3200" dirty="0" smtClean="0"/>
              <a:t>, Асеева, </a:t>
            </a:r>
          </a:p>
          <a:p>
            <a:pPr algn="ctr"/>
            <a:r>
              <a:rPr lang="ru-RU" sz="3200" dirty="0" err="1" smtClean="0"/>
              <a:t>Жанаева</a:t>
            </a:r>
            <a:r>
              <a:rPr lang="ru-RU" sz="3200" dirty="0" smtClean="0"/>
              <a:t>, </a:t>
            </a:r>
            <a:r>
              <a:rPr lang="ru-RU" sz="3200" dirty="0" err="1" smtClean="0"/>
              <a:t>Чертенкова</a:t>
            </a:r>
            <a:r>
              <a:rPr lang="ru-RU" sz="3200" dirty="0" smtClean="0"/>
              <a:t>, </a:t>
            </a:r>
            <a:r>
              <a:rPr lang="ru-RU" sz="3200" dirty="0" err="1" smtClean="0"/>
              <a:t>Гармаева</a:t>
            </a:r>
            <a:r>
              <a:rPr lang="ru-RU" sz="3200" dirty="0" smtClean="0"/>
              <a:t>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772400" cy="1357322"/>
          </a:xfrm>
        </p:spPr>
        <p:txBody>
          <a:bodyPr/>
          <a:lstStyle/>
          <a:p>
            <a:r>
              <a:rPr lang="ru-RU" dirty="0" smtClean="0"/>
              <a:t>Улицы нашего города 50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929618" cy="221457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Назовите улицы города, названные в честь деятелей культуры, прославивших Бурятию и Улан-Удэ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86710" y="4214818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072074"/>
            <a:ext cx="7511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err="1" smtClean="0"/>
              <a:t>Намсараева</a:t>
            </a:r>
            <a:r>
              <a:rPr lang="ru-RU" sz="3600" dirty="0" smtClean="0"/>
              <a:t>, </a:t>
            </a:r>
            <a:r>
              <a:rPr lang="ru-RU" sz="3600" dirty="0" err="1" smtClean="0"/>
              <a:t>Батожабая</a:t>
            </a:r>
            <a:r>
              <a:rPr lang="ru-RU" sz="3600" dirty="0" smtClean="0"/>
              <a:t>, </a:t>
            </a:r>
            <a:r>
              <a:rPr lang="ru-RU" sz="3600" dirty="0" err="1" smtClean="0"/>
              <a:t>Линховоина</a:t>
            </a:r>
            <a:r>
              <a:rPr lang="ru-RU" sz="3600" dirty="0" smtClean="0"/>
              <a:t>,</a:t>
            </a:r>
          </a:p>
          <a:p>
            <a:pPr algn="ctr"/>
            <a:r>
              <a:rPr lang="ru-RU" sz="3600" dirty="0" smtClean="0"/>
              <a:t> Калашникова, </a:t>
            </a:r>
            <a:r>
              <a:rPr lang="ru-RU" sz="3600" dirty="0" err="1" smtClean="0"/>
              <a:t>Ямпилова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214446"/>
          </a:xfrm>
        </p:spPr>
        <p:txBody>
          <a:bodyPr/>
          <a:lstStyle/>
          <a:p>
            <a:r>
              <a:rPr lang="ru-RU" dirty="0" smtClean="0"/>
              <a:t>Городской Совет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7572428" cy="3357586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Когда в </a:t>
            </a:r>
            <a:r>
              <a:rPr lang="ru-RU" sz="4000" dirty="0" err="1" smtClean="0"/>
              <a:t>Верхнеудинске</a:t>
            </a:r>
            <a:r>
              <a:rPr lang="ru-RU" sz="4000" dirty="0" smtClean="0"/>
              <a:t> появился распорядительный орган городского управления, заведовавший общими местными хозяйственными делами?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5357826"/>
            <a:ext cx="2280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В 1875 г.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643834" y="535782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214446"/>
          </a:xfrm>
        </p:spPr>
        <p:txBody>
          <a:bodyPr/>
          <a:lstStyle/>
          <a:p>
            <a:r>
              <a:rPr lang="ru-RU" dirty="0" smtClean="0"/>
              <a:t>Городской Совет 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7786742" cy="2786082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Именно этот </a:t>
            </a:r>
            <a:r>
              <a:rPr lang="ru-RU" sz="4000" dirty="0" err="1" smtClean="0"/>
              <a:t>верхнеудинский</a:t>
            </a:r>
            <a:r>
              <a:rPr lang="ru-RU" sz="4000" dirty="0" smtClean="0"/>
              <a:t> купец 1 –</a:t>
            </a:r>
            <a:r>
              <a:rPr lang="ru-RU" sz="4000" dirty="0" err="1" smtClean="0"/>
              <a:t>й</a:t>
            </a:r>
            <a:r>
              <a:rPr lang="ru-RU" sz="4000" dirty="0" smtClean="0"/>
              <a:t> гильдии стал первым </a:t>
            </a:r>
            <a:r>
              <a:rPr lang="ru-RU" sz="4000" dirty="0" err="1" smtClean="0"/>
              <a:t>верхнеудинским</a:t>
            </a:r>
            <a:r>
              <a:rPr lang="ru-RU" sz="4000" dirty="0" smtClean="0"/>
              <a:t> городским головой. Назовите его.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485776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5500702"/>
            <a:ext cx="537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Фролов </a:t>
            </a:r>
            <a:r>
              <a:rPr lang="ru-RU" sz="3600" dirty="0" err="1" smtClean="0"/>
              <a:t>Иакинф</a:t>
            </a:r>
            <a:r>
              <a:rPr lang="ru-RU" sz="3600" dirty="0" smtClean="0"/>
              <a:t> Петрович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dirty="0" smtClean="0"/>
              <a:t>Даты 20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7715304" cy="20717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Именно в этом году </a:t>
            </a:r>
            <a:r>
              <a:rPr lang="ru-RU" sz="4800" dirty="0" err="1" smtClean="0"/>
              <a:t>Верхнеудинск</a:t>
            </a:r>
            <a:r>
              <a:rPr lang="ru-RU" sz="4800" dirty="0" smtClean="0"/>
              <a:t> стал называться Улан-Удэ. Назовите год.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43834" y="421481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4857760"/>
            <a:ext cx="190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1934 г.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214446"/>
          </a:xfrm>
        </p:spPr>
        <p:txBody>
          <a:bodyPr/>
          <a:lstStyle/>
          <a:p>
            <a:r>
              <a:rPr lang="ru-RU" dirty="0" smtClean="0"/>
              <a:t>Городской Совет 30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143932" cy="3429024"/>
          </a:xfrm>
        </p:spPr>
        <p:txBody>
          <a:bodyPr>
            <a:noAutofit/>
          </a:bodyPr>
          <a:lstStyle/>
          <a:p>
            <a:r>
              <a:rPr lang="ru-RU" sz="4000" dirty="0" smtClean="0"/>
              <a:t>В честь какого события 15 августа 1899 года Городская управа «покорнейше просила» горожан «украсить свои дома днем флагами, а вечером иллюминировать»?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358082" y="507207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5429264"/>
            <a:ext cx="6222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В честь прибытия на станцию </a:t>
            </a:r>
          </a:p>
          <a:p>
            <a:pPr algn="ctr"/>
            <a:r>
              <a:rPr lang="ru-RU" sz="3600" dirty="0" err="1" smtClean="0"/>
              <a:t>Верхнеудинск</a:t>
            </a:r>
            <a:r>
              <a:rPr lang="ru-RU" sz="3600" dirty="0" smtClean="0"/>
              <a:t> первого поезда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214446"/>
          </a:xfrm>
        </p:spPr>
        <p:txBody>
          <a:bodyPr/>
          <a:lstStyle/>
          <a:p>
            <a:r>
              <a:rPr lang="ru-RU" dirty="0" smtClean="0"/>
              <a:t>Городской Совет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001056" cy="18573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Назовите действующего Председателя </a:t>
            </a:r>
            <a:r>
              <a:rPr lang="ru-RU" sz="4000" dirty="0" err="1" smtClean="0"/>
              <a:t>Улан-Удэнского</a:t>
            </a:r>
            <a:r>
              <a:rPr lang="ru-RU" sz="4000" dirty="0" smtClean="0"/>
              <a:t> городского Совета депутатов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4286256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5143512"/>
            <a:ext cx="3744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Александр </a:t>
            </a:r>
            <a:r>
              <a:rPr lang="ru-RU" sz="3600" dirty="0" err="1" smtClean="0"/>
              <a:t>Голков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000131"/>
          </a:xfrm>
        </p:spPr>
        <p:txBody>
          <a:bodyPr/>
          <a:lstStyle/>
          <a:p>
            <a:r>
              <a:rPr lang="ru-RU" dirty="0" smtClean="0"/>
              <a:t>Городской Совет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7858180" cy="3643338"/>
          </a:xfrm>
        </p:spPr>
        <p:txBody>
          <a:bodyPr>
            <a:noAutofit/>
          </a:bodyPr>
          <a:lstStyle/>
          <a:p>
            <a:r>
              <a:rPr lang="ru-RU" dirty="0" err="1" smtClean="0"/>
              <a:t>Трунев</a:t>
            </a:r>
            <a:r>
              <a:rPr lang="ru-RU" dirty="0" smtClean="0"/>
              <a:t> Петр </a:t>
            </a:r>
            <a:r>
              <a:rPr lang="ru-RU" dirty="0" err="1" smtClean="0"/>
              <a:t>Тивуртиевич</a:t>
            </a:r>
            <a:r>
              <a:rPr lang="ru-RU" dirty="0" smtClean="0"/>
              <a:t>, купец 2-й гильдии, будучи городским головой оказывал многочисленные благотворительные услуги. В частности в 1899 г. он жертвует 60 этих чрезвычайно необходимых городским улицам  предметов. О чем идет речь?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450057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5572140"/>
            <a:ext cx="776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 фонарях и фонарных столбах к ним.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8143932" cy="1428760"/>
          </a:xfrm>
        </p:spPr>
        <p:txBody>
          <a:bodyPr/>
          <a:lstStyle/>
          <a:p>
            <a:r>
              <a:rPr lang="ru-RU" dirty="0" smtClean="0"/>
              <a:t>Предприятия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7929618" cy="1714512"/>
          </a:xfrm>
        </p:spPr>
        <p:txBody>
          <a:bodyPr/>
          <a:lstStyle/>
          <a:p>
            <a:r>
              <a:rPr lang="ru-RU" dirty="0" smtClean="0"/>
              <a:t>Именно это </a:t>
            </a:r>
            <a:r>
              <a:rPr lang="ru-RU" dirty="0" smtClean="0"/>
              <a:t>занятие было </a:t>
            </a:r>
            <a:r>
              <a:rPr lang="ru-RU" sz="3600" dirty="0" smtClean="0"/>
              <a:t>главным</a:t>
            </a:r>
            <a:r>
              <a:rPr lang="ru-RU" dirty="0" smtClean="0"/>
              <a:t> </a:t>
            </a:r>
            <a:r>
              <a:rPr lang="ru-RU" dirty="0" smtClean="0"/>
              <a:t>в жизни </a:t>
            </a:r>
            <a:r>
              <a:rPr lang="ru-RU" dirty="0" smtClean="0"/>
              <a:t>горожан в </a:t>
            </a:r>
            <a:r>
              <a:rPr lang="en-US" dirty="0" smtClean="0"/>
              <a:t>XVIII-XIX </a:t>
            </a:r>
            <a:r>
              <a:rPr lang="ru-RU" dirty="0" smtClean="0"/>
              <a:t>веках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714884"/>
            <a:ext cx="82750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Торговля, перевозка товаров, </a:t>
            </a:r>
            <a:r>
              <a:rPr lang="ru-RU" sz="4000" dirty="0" smtClean="0"/>
              <a:t>а также</a:t>
            </a:r>
            <a:endParaRPr lang="ru-RU" sz="4000" dirty="0" smtClean="0"/>
          </a:p>
          <a:p>
            <a:pPr algn="ctr"/>
            <a:r>
              <a:rPr lang="ru-RU" sz="4000" dirty="0" smtClean="0"/>
              <a:t>огородничество и хлебопашество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407194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1357322"/>
          </a:xfrm>
        </p:spPr>
        <p:txBody>
          <a:bodyPr/>
          <a:lstStyle/>
          <a:p>
            <a:r>
              <a:rPr lang="ru-RU" dirty="0" smtClean="0"/>
              <a:t>Предприятия 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143932" cy="27860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1846 г. в городе начал работать один из первых заводов. Его основателем стал купец Курбатов. На заводе работало 22 человека, а стоимость продукции достигала 10 тыс. руб. в год. А вот какую продукцию он производил?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0430" y="5286388"/>
            <a:ext cx="2231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стекольную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4786322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dirty="0" smtClean="0"/>
              <a:t>Предприятия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7858180" cy="18573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Назовите гиганты промышленной индустрии первых пятилеток в Бурятии.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4572008"/>
            <a:ext cx="7250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ПВЗ, </a:t>
            </a:r>
            <a:r>
              <a:rPr lang="ru-RU" sz="3200" dirty="0" err="1" smtClean="0"/>
              <a:t>Мехстеклозавод</a:t>
            </a:r>
            <a:r>
              <a:rPr lang="ru-RU" sz="3200" dirty="0" smtClean="0"/>
              <a:t>,, Мелькомбинат, </a:t>
            </a:r>
          </a:p>
          <a:p>
            <a:pPr algn="ctr"/>
            <a:r>
              <a:rPr lang="ru-RU" sz="3200" dirty="0" smtClean="0"/>
              <a:t>Мясокомбинат, Суконная фабрика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3929066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43008"/>
          </a:xfrm>
        </p:spPr>
        <p:txBody>
          <a:bodyPr/>
          <a:lstStyle/>
          <a:p>
            <a:r>
              <a:rPr lang="ru-RU" dirty="0" smtClean="0"/>
              <a:t>Предприятия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8992" y="1357298"/>
            <a:ext cx="4857784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Этой высочайшей награды СССР – ордена Ленина – в разное время были удостоены Бурятская АССР, театр оперы и балета, совхоз </a:t>
            </a:r>
            <a:r>
              <a:rPr lang="ru-RU" dirty="0" err="1" smtClean="0"/>
              <a:t>Боргойский</a:t>
            </a:r>
            <a:r>
              <a:rPr lang="ru-RU" dirty="0" smtClean="0"/>
              <a:t>, а также два предприятия Улан-Удэ. Назовите их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5929330"/>
            <a:ext cx="1117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hlinkClick r:id="rId2" action="ppaction://hlinksldjump"/>
              </a:rPr>
              <a:t>ответ</a:t>
            </a:r>
            <a:endParaRPr lang="ru-RU" sz="3200" dirty="0"/>
          </a:p>
        </p:txBody>
      </p:sp>
      <p:pic>
        <p:nvPicPr>
          <p:cNvPr id="89090" name="Picture 2" descr="Картинка 2 из 1684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2218150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8148" y="5929330"/>
            <a:ext cx="77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2643206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ЛВРЗ (в 1948 г.)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и мясокомбинат (в 1966 г.)</a:t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4286256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dirty="0" smtClean="0"/>
              <a:t>Предприятия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8286808" cy="228601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Это предприятие города Улан-Удэ впервые в Бурятии завоевало высокое звание предприятия коммунистического труда.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214950"/>
            <a:ext cx="7100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Улан-Удэнская</a:t>
            </a:r>
            <a:r>
              <a:rPr lang="ru-RU" sz="3200" dirty="0" smtClean="0"/>
              <a:t> тонкосуконная фабрика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471488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928694"/>
          </a:xfrm>
        </p:spPr>
        <p:txBody>
          <a:bodyPr/>
          <a:lstStyle/>
          <a:p>
            <a:r>
              <a:rPr lang="ru-RU" dirty="0" smtClean="0"/>
              <a:t>Памятники 10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5572140"/>
            <a:ext cx="6572296" cy="8953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Где и кому поставлен </a:t>
            </a:r>
            <a:r>
              <a:rPr lang="ru-RU" dirty="0" smtClean="0">
                <a:hlinkClick r:id="rId2" action="ppaction://hlinksldjump"/>
              </a:rPr>
              <a:t>этот памятник?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29586" y="342900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 </a:t>
            </a:r>
            <a:endParaRPr lang="ru-RU" dirty="0"/>
          </a:p>
        </p:txBody>
      </p:sp>
      <p:pic>
        <p:nvPicPr>
          <p:cNvPr id="15364" name="Picture 4" descr="Картинка 5 из 1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500173"/>
            <a:ext cx="2928958" cy="380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357322"/>
          </a:xfrm>
        </p:spPr>
        <p:txBody>
          <a:bodyPr/>
          <a:lstStyle/>
          <a:p>
            <a:r>
              <a:rPr lang="ru-RU" dirty="0" smtClean="0"/>
              <a:t>Даты 30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2214554"/>
            <a:ext cx="7715304" cy="164307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 каком году наш город был столицей государства?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421481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786322"/>
            <a:ext cx="79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1920 г. полгода – с апреля по октябрь - </a:t>
            </a:r>
            <a:r>
              <a:rPr lang="ru-RU" sz="4000" dirty="0" err="1" smtClean="0"/>
              <a:t>Верхнеудинск</a:t>
            </a:r>
            <a:r>
              <a:rPr lang="ru-RU" sz="4000" dirty="0" smtClean="0"/>
              <a:t> был столицей ДВР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Картинка 4 из 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214842" cy="56244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1357298"/>
            <a:ext cx="4071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Знаменитой балетной</a:t>
            </a:r>
          </a:p>
          <a:p>
            <a:r>
              <a:rPr lang="ru-RU" sz="3200" dirty="0" smtClean="0"/>
              <a:t> паре Петру Абашееву</a:t>
            </a:r>
          </a:p>
          <a:p>
            <a:r>
              <a:rPr lang="ru-RU" sz="3200" dirty="0" smtClean="0"/>
              <a:t>и Ларисе </a:t>
            </a:r>
            <a:r>
              <a:rPr lang="ru-RU" sz="3200" dirty="0" err="1" smtClean="0"/>
              <a:t>Сахьяновой</a:t>
            </a:r>
            <a:endParaRPr lang="ru-RU" sz="3200" dirty="0" smtClean="0"/>
          </a:p>
          <a:p>
            <a:r>
              <a:rPr lang="ru-RU" sz="3200" dirty="0" smtClean="0"/>
              <a:t>в балете «Красавица</a:t>
            </a:r>
          </a:p>
          <a:p>
            <a:r>
              <a:rPr lang="ru-RU" sz="3200" dirty="0" smtClean="0"/>
              <a:t> Ангара»  у стен театра, которому они посвятили жизни</a:t>
            </a:r>
          </a:p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542926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928693"/>
          </a:xfrm>
        </p:spPr>
        <p:txBody>
          <a:bodyPr/>
          <a:lstStyle/>
          <a:p>
            <a:r>
              <a:rPr lang="ru-RU" dirty="0" smtClean="0"/>
              <a:t>Памятники 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2" y="1500174"/>
            <a:ext cx="3929090" cy="4429156"/>
          </a:xfrm>
        </p:spPr>
        <p:txBody>
          <a:bodyPr/>
          <a:lstStyle/>
          <a:p>
            <a:r>
              <a:rPr lang="ru-RU" dirty="0" smtClean="0"/>
              <a:t>В каком году появился этот памятник архитектуры и </a:t>
            </a:r>
            <a:r>
              <a:rPr lang="ru-RU" dirty="0" smtClean="0"/>
              <a:t>первое </a:t>
            </a:r>
            <a:r>
              <a:rPr lang="ru-RU" dirty="0" smtClean="0"/>
              <a:t>каменное здание </a:t>
            </a:r>
            <a:r>
              <a:rPr lang="ru-RU" dirty="0" err="1" smtClean="0"/>
              <a:t>Верхнеудинска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5500702"/>
            <a:ext cx="5882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/>
              <a:t>Одигитриевский</a:t>
            </a:r>
            <a:r>
              <a:rPr lang="ru-RU" sz="3200" dirty="0" smtClean="0"/>
              <a:t> собор строился</a:t>
            </a:r>
          </a:p>
          <a:p>
            <a:pPr algn="ctr"/>
            <a:r>
              <a:rPr lang="ru-RU" sz="3200" dirty="0" smtClean="0"/>
              <a:t> с 1741 по 1785 годы</a:t>
            </a:r>
            <a:endParaRPr lang="ru-RU" sz="3200" dirty="0"/>
          </a:p>
        </p:txBody>
      </p:sp>
      <p:pic>
        <p:nvPicPr>
          <p:cNvPr id="13316" name="Picture 4" descr="Картинка 1 из 2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4580625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528638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5"/>
            <a:ext cx="7772400" cy="1285884"/>
          </a:xfrm>
        </p:spPr>
        <p:txBody>
          <a:bodyPr/>
          <a:lstStyle/>
          <a:p>
            <a:r>
              <a:rPr lang="ru-RU" dirty="0" smtClean="0"/>
              <a:t>Памятники 30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785818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Все мы знаем ансамбль Гостиных и Торговых рядов, украсивших центр нашего города в </a:t>
            </a:r>
            <a:r>
              <a:rPr lang="en-US" dirty="0" smtClean="0"/>
              <a:t>XIX</a:t>
            </a:r>
            <a:r>
              <a:rPr lang="ru-RU" dirty="0" smtClean="0"/>
              <a:t> в. А вот какое здание здесь появилось только в годы Советской власти?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500570"/>
            <a:ext cx="73602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hlinkClick r:id="rId2" action="ppaction://hlinksldjump"/>
              </a:rPr>
              <a:t>Здание универмага «Центральный»</a:t>
            </a:r>
            <a:endParaRPr lang="ru-RU" sz="3600" dirty="0" smtClean="0"/>
          </a:p>
          <a:p>
            <a:pPr algn="ctr"/>
            <a:r>
              <a:rPr lang="ru-RU" sz="3600" dirty="0" smtClean="0"/>
              <a:t>логично закрывшее северный проем</a:t>
            </a:r>
          </a:p>
          <a:p>
            <a:pPr algn="ctr"/>
            <a:r>
              <a:rPr lang="ru-RU" sz="3600" dirty="0" smtClean="0"/>
              <a:t>Гостиных рядов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24" y="400050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Картинка 4 из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5786478" cy="3740180"/>
          </a:xfrm>
          <a:prstGeom prst="rect">
            <a:avLst/>
          </a:prstGeom>
          <a:noFill/>
        </p:spPr>
      </p:pic>
      <p:pic>
        <p:nvPicPr>
          <p:cNvPr id="86020" name="Picture 4" descr="Картинка 19 из 1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286250" cy="32099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64357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14446"/>
          </a:xfrm>
        </p:spPr>
        <p:txBody>
          <a:bodyPr/>
          <a:lstStyle/>
          <a:p>
            <a:r>
              <a:rPr lang="ru-RU" dirty="0" smtClean="0"/>
              <a:t>Памятники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86446" y="1857364"/>
            <a:ext cx="3071834" cy="3714776"/>
          </a:xfrm>
        </p:spPr>
        <p:txBody>
          <a:bodyPr>
            <a:normAutofit/>
          </a:bodyPr>
          <a:lstStyle/>
          <a:p>
            <a:r>
              <a:rPr lang="ru-RU" dirty="0" smtClean="0"/>
              <a:t>В честь чего на Проспекте Победы в качестве памятника появился танк?</a:t>
            </a:r>
            <a:endParaRPr lang="ru-RU" dirty="0"/>
          </a:p>
        </p:txBody>
      </p:sp>
      <p:pic>
        <p:nvPicPr>
          <p:cNvPr id="11266" name="Picture 2" descr="Картинка 17 из 3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5344062" cy="4000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6072206"/>
            <a:ext cx="1317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hlinkClick r:id="rId4" action="ppaction://hlinksldjump"/>
              </a:rPr>
              <a:t>Ответ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5072074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143932" cy="4643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годы Великой Отечественной войны трудящиеся Бурятии собрали для нужд фронта 59 млн. рублей, в т.ч. и на постройку танковой колонны«Социалистическая Бурят-Монголия».  Это своеобразный  памятник самоотверженности тружеников тыла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8148" y="557214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072494" cy="1143009"/>
          </a:xfrm>
        </p:spPr>
        <p:txBody>
          <a:bodyPr/>
          <a:lstStyle/>
          <a:p>
            <a:r>
              <a:rPr lang="ru-RU" dirty="0" smtClean="0"/>
              <a:t>Памятники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7929618" cy="15001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 вы считаете, какого памятника не хватает нашей столице?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6710" y="4572008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тур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457200" y="1600200"/>
          <a:ext cx="8229600" cy="461866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900486"/>
                <a:gridCol w="1071570"/>
                <a:gridCol w="857256"/>
                <a:gridCol w="785818"/>
                <a:gridCol w="785818"/>
                <a:gridCol w="828652"/>
              </a:tblGrid>
              <a:tr h="900106">
                <a:tc>
                  <a:txBody>
                    <a:bodyPr/>
                    <a:lstStyle/>
                    <a:p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Религия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</a:t>
                      </a:r>
                      <a:r>
                        <a:rPr lang="ru-RU" sz="4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города</a:t>
                      </a:r>
                      <a:endParaRPr lang="ru-RU" sz="4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86710" y="71435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7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214446"/>
          </a:xfrm>
        </p:spPr>
        <p:txBody>
          <a:bodyPr/>
          <a:lstStyle/>
          <a:p>
            <a:r>
              <a:rPr lang="ru-RU" dirty="0" smtClean="0"/>
              <a:t>Даты 10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358246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В честь 50-летия Бурятской АССР в Улан-Удэ в дар трудящимся был открыт </a:t>
            </a:r>
            <a:r>
              <a:rPr lang="ru-RU" dirty="0" smtClean="0">
                <a:hlinkClick r:id="rId2" action="ppaction://hlinksldjump"/>
              </a:rPr>
              <a:t>выставочный зал художественного музея</a:t>
            </a:r>
            <a:r>
              <a:rPr lang="ru-RU" dirty="0" smtClean="0"/>
              <a:t> им. </a:t>
            </a:r>
            <a:r>
              <a:rPr lang="ru-RU" dirty="0" err="1" smtClean="0">
                <a:hlinkClick r:id="rId2" action="ppaction://hlinksldjump"/>
              </a:rPr>
              <a:t>Цыренжапа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 err="1" smtClean="0">
                <a:hlinkClick r:id="rId2" action="ppaction://hlinksldjump"/>
              </a:rPr>
              <a:t>Сампилова</a:t>
            </a:r>
            <a:r>
              <a:rPr lang="ru-RU" dirty="0" smtClean="0">
                <a:hlinkClick r:id="rId2" action="ppaction://hlinksldjump"/>
              </a:rPr>
              <a:t> </a:t>
            </a:r>
            <a:r>
              <a:rPr lang="ru-RU" dirty="0" smtClean="0"/>
              <a:t>и </a:t>
            </a:r>
            <a:r>
              <a:rPr lang="ru-RU" dirty="0" smtClean="0">
                <a:hlinkClick r:id="rId2" action="ppaction://hlinksldjump"/>
              </a:rPr>
              <a:t>Этнографический музей народов Забайкалья. </a:t>
            </a:r>
            <a:r>
              <a:rPr lang="ru-RU" dirty="0" smtClean="0"/>
              <a:t>Назовите год.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457200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5214950"/>
            <a:ext cx="2039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1973 год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857500" cy="3810000"/>
          </a:xfrm>
          <a:prstGeom prst="rect">
            <a:avLst/>
          </a:prstGeom>
          <a:noFill/>
        </p:spPr>
      </p:pic>
      <p:pic>
        <p:nvPicPr>
          <p:cNvPr id="3" name="i-main-pic" descr="Картинка 5 из 7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8604"/>
            <a:ext cx="4143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4 из 288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9" y="3714752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86710" y="550070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071570"/>
          </a:xfrm>
        </p:spPr>
        <p:txBody>
          <a:bodyPr/>
          <a:lstStyle/>
          <a:p>
            <a:r>
              <a:rPr lang="ru-RU" dirty="0" smtClean="0"/>
              <a:t>Даты 40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858180" cy="292895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Известно, что </a:t>
            </a:r>
            <a:r>
              <a:rPr lang="ru-RU" sz="4400" dirty="0" err="1" smtClean="0"/>
              <a:t>Верхнеудинск</a:t>
            </a:r>
            <a:r>
              <a:rPr lang="ru-RU" sz="4400" dirty="0" smtClean="0"/>
              <a:t> славился своими ярмарками, которые проводились дважды в год. Назовите их сроки.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5214950"/>
            <a:ext cx="7115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Весенняя: 15 февраля по 15 марта, </a:t>
            </a:r>
          </a:p>
          <a:p>
            <a:r>
              <a:rPr lang="ru-RU" sz="3600" dirty="0" smtClean="0"/>
              <a:t>Летняя: 15 июня по 15 июля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464344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143008"/>
          </a:xfrm>
        </p:spPr>
        <p:txBody>
          <a:bodyPr/>
          <a:lstStyle/>
          <a:p>
            <a:r>
              <a:rPr lang="ru-RU" dirty="0" smtClean="0"/>
              <a:t>Даты 20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8" y="1285860"/>
            <a:ext cx="2928958" cy="4214842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Когда город увидел первый трамвай на своих улицах?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338" y="600076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6" name="i-main-pic" descr="Картинка 11 из 1024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529494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43306" y="5857892"/>
            <a:ext cx="2765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 1958 году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1000133"/>
          </a:xfrm>
        </p:spPr>
        <p:txBody>
          <a:bodyPr/>
          <a:lstStyle/>
          <a:p>
            <a:r>
              <a:rPr lang="ru-RU" dirty="0" smtClean="0"/>
              <a:t>Даты 30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715304" cy="26432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Сейчас в городе много школ, училищ, есть и университеты, и академии,  а когда была открыта первая школа в </a:t>
            </a:r>
            <a:r>
              <a:rPr lang="ru-RU" sz="4000" dirty="0" err="1" smtClean="0"/>
              <a:t>Верхнеудинске</a:t>
            </a:r>
            <a:r>
              <a:rPr lang="ru-RU" sz="4000" dirty="0" smtClean="0"/>
              <a:t>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471488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5286388"/>
            <a:ext cx="2088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 1797 г.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214446"/>
          </a:xfrm>
        </p:spPr>
        <p:txBody>
          <a:bodyPr/>
          <a:lstStyle/>
          <a:p>
            <a:r>
              <a:rPr lang="ru-RU" dirty="0" smtClean="0"/>
              <a:t>Даты 40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8" y="1285860"/>
            <a:ext cx="3186090" cy="4572032"/>
          </a:xfrm>
        </p:spPr>
        <p:txBody>
          <a:bodyPr>
            <a:noAutofit/>
          </a:bodyPr>
          <a:lstStyle/>
          <a:p>
            <a:r>
              <a:rPr lang="ru-RU" dirty="0" smtClean="0"/>
              <a:t>Первое появление подобного чуда техники вызвало переполох у жителей </a:t>
            </a:r>
            <a:r>
              <a:rPr lang="ru-RU" dirty="0" err="1" smtClean="0"/>
              <a:t>Верхнеудинска</a:t>
            </a:r>
            <a:r>
              <a:rPr lang="ru-RU" dirty="0" smtClean="0"/>
              <a:t>. А когда это было?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600076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6" name="i-main-pic" descr="Картинка 13 из 13300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54292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44" y="5857892"/>
            <a:ext cx="250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 1912 году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357167"/>
            <a:ext cx="7772400" cy="1214446"/>
          </a:xfrm>
        </p:spPr>
        <p:txBody>
          <a:bodyPr/>
          <a:lstStyle/>
          <a:p>
            <a:r>
              <a:rPr lang="ru-RU" dirty="0" smtClean="0"/>
              <a:t>Даты 50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143932" cy="4071966"/>
          </a:xfrm>
        </p:spPr>
        <p:txBody>
          <a:bodyPr>
            <a:noAutofit/>
          </a:bodyPr>
          <a:lstStyle/>
          <a:p>
            <a:r>
              <a:rPr lang="ru-RU" dirty="0" smtClean="0"/>
              <a:t>Когда-то за этим беспримерным пешелыжным переходом </a:t>
            </a:r>
            <a:r>
              <a:rPr lang="ru-RU" dirty="0" smtClean="0">
                <a:hlinkClick r:id="rId2" action="ppaction://hlinksldjump"/>
              </a:rPr>
              <a:t>команды девушек </a:t>
            </a:r>
            <a:r>
              <a:rPr lang="ru-RU" dirty="0" smtClean="0"/>
              <a:t>по маршруту Улан-Удэ-Москва следила вся Социалистическая Бурят-Монголия. Они потратили на него четыре с половиной  месяца и триумфально финишировали на московском стадионе «Динамо». Когда это было?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5214950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5643578"/>
            <a:ext cx="6051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Октябрь 1936-март1937 годов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5338" y="585789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pic>
        <p:nvPicPr>
          <p:cNvPr id="3" name="i-main-pic" descr="Картинка 12 из 2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04"/>
            <a:ext cx="74295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285884"/>
          </a:xfrm>
        </p:spPr>
        <p:txBody>
          <a:bodyPr/>
          <a:lstStyle/>
          <a:p>
            <a:r>
              <a:rPr lang="ru-RU" dirty="0" smtClean="0"/>
              <a:t>Площади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8215370" cy="235745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Назовите главную площадь старого </a:t>
            </a:r>
            <a:r>
              <a:rPr lang="ru-RU" sz="4800" dirty="0" err="1" smtClean="0"/>
              <a:t>Верхнеудинска</a:t>
            </a:r>
            <a:r>
              <a:rPr lang="ru-RU" sz="4800" dirty="0" smtClean="0"/>
              <a:t>. Как она называется сейчас?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4714884"/>
            <a:ext cx="5575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Базарная – </a:t>
            </a:r>
          </a:p>
          <a:p>
            <a:pPr algn="ctr"/>
            <a:r>
              <a:rPr lang="ru-RU" sz="4800" dirty="0" smtClean="0"/>
              <a:t>площадь Революции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8148" y="442913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143008"/>
          </a:xfrm>
        </p:spPr>
        <p:txBody>
          <a:bodyPr/>
          <a:lstStyle/>
          <a:p>
            <a:r>
              <a:rPr lang="ru-RU" dirty="0" smtClean="0"/>
              <a:t>Площади 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786742" cy="192882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 называлась площадь Советов в начале </a:t>
            </a:r>
            <a:r>
              <a:rPr lang="en-US" sz="4400" dirty="0" smtClean="0"/>
              <a:t>XX</a:t>
            </a:r>
            <a:r>
              <a:rPr lang="ru-RU" sz="4400" dirty="0" smtClean="0"/>
              <a:t> века?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071942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Нагорная, поменяла свое название к 30-м годам, а внешний вид принял современный облик на рубеже 60-70-х гг.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43900" y="357187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8001056" cy="1071569"/>
          </a:xfrm>
        </p:spPr>
        <p:txBody>
          <a:bodyPr/>
          <a:lstStyle/>
          <a:p>
            <a:r>
              <a:rPr lang="ru-RU" dirty="0" smtClean="0"/>
              <a:t>Площади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8286808" cy="3500462"/>
          </a:xfrm>
        </p:spPr>
        <p:txBody>
          <a:bodyPr>
            <a:noAutofit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амятник </a:t>
            </a:r>
            <a:r>
              <a:rPr lang="ru-RU" sz="3600" dirty="0"/>
              <a:t>павшим борцам за власть Советов в Бурятии был заложен в 1920 г. </a:t>
            </a:r>
            <a:r>
              <a:rPr lang="ru-RU" sz="3600" dirty="0" smtClean="0"/>
              <a:t>Автором </a:t>
            </a:r>
            <a:r>
              <a:rPr lang="ru-RU" sz="3600" dirty="0"/>
              <a:t>проекта был участник первой русской революции архитектор Н.А. Котов. В 1926 г. он был установлен на этой площади. </a:t>
            </a:r>
            <a:r>
              <a:rPr lang="ru-RU" sz="3600" dirty="0" smtClean="0"/>
              <a:t>На какой </a:t>
            </a:r>
            <a:r>
              <a:rPr lang="ru-RU" sz="3600" dirty="0"/>
              <a:t>? </a:t>
            </a:r>
          </a:p>
          <a:p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5214950"/>
            <a:ext cx="4850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 площади Советов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86710" y="492919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72400" cy="1000131"/>
          </a:xfrm>
        </p:spPr>
        <p:txBody>
          <a:bodyPr/>
          <a:lstStyle/>
          <a:p>
            <a:r>
              <a:rPr lang="ru-RU" dirty="0" smtClean="0"/>
              <a:t>Площади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2" y="1785926"/>
            <a:ext cx="4000528" cy="450059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Как называется площадь, где стоит этот памятник?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5715016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Комсомольская</a:t>
            </a:r>
            <a:endParaRPr lang="ru-RU" sz="4400" dirty="0"/>
          </a:p>
        </p:txBody>
      </p:sp>
      <p:pic>
        <p:nvPicPr>
          <p:cNvPr id="4098" name="Picture 2" descr="Картинка 4 из 20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428992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143900" y="528638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285728"/>
            <a:ext cx="4271938" cy="1071570"/>
          </a:xfrm>
        </p:spPr>
        <p:txBody>
          <a:bodyPr/>
          <a:lstStyle/>
          <a:p>
            <a:r>
              <a:rPr lang="ru-RU" dirty="0" smtClean="0"/>
              <a:t>Площади 50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571612"/>
            <a:ext cx="4071966" cy="26432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называется эта одна из самых молодых площадей столицы?</a:t>
            </a:r>
            <a:endParaRPr lang="ru-RU" sz="3600" dirty="0"/>
          </a:p>
        </p:txBody>
      </p:sp>
      <p:pic>
        <p:nvPicPr>
          <p:cNvPr id="3076" name="Picture 4" descr="Картинка 34 из 62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090813" cy="3054678"/>
          </a:xfrm>
          <a:prstGeom prst="rect">
            <a:avLst/>
          </a:prstGeom>
          <a:noFill/>
        </p:spPr>
      </p:pic>
      <p:pic>
        <p:nvPicPr>
          <p:cNvPr id="6" name="Picture 2" descr="Картинка 6 из 382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4224334" cy="31512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4857760"/>
            <a:ext cx="272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Театральная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29586" y="428625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72400" cy="1143008"/>
          </a:xfrm>
        </p:spPr>
        <p:txBody>
          <a:bodyPr/>
          <a:lstStyle/>
          <a:p>
            <a:r>
              <a:rPr lang="ru-RU" dirty="0" smtClean="0"/>
              <a:t>Даты 50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8001056" cy="21431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Скажите, когда отмечается главный праздник горожан – День рождения города?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521495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 первую субботу </a:t>
            </a:r>
          </a:p>
          <a:p>
            <a:pPr algn="ctr"/>
            <a:r>
              <a:rPr lang="ru-RU" sz="3600" dirty="0" smtClean="0"/>
              <a:t>после 1 сентября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429520" y="471488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143009"/>
          </a:xfrm>
        </p:spPr>
        <p:txBody>
          <a:bodyPr/>
          <a:lstStyle/>
          <a:p>
            <a:r>
              <a:rPr lang="ru-RU" dirty="0" smtClean="0"/>
              <a:t>Имена 10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86380" y="1643050"/>
            <a:ext cx="3429024" cy="3929090"/>
          </a:xfrm>
        </p:spPr>
        <p:txBody>
          <a:bodyPr/>
          <a:lstStyle/>
          <a:p>
            <a:r>
              <a:rPr lang="ru-RU" dirty="0" smtClean="0"/>
              <a:t>Один из гостей нашей республики назвал эту статую «Бурятская Родина-мать», а как её называем мы?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338" y="607220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5500702"/>
            <a:ext cx="49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Гостеприимная Бурятия</a:t>
            </a:r>
            <a:endParaRPr lang="ru-RU" sz="3600" dirty="0"/>
          </a:p>
        </p:txBody>
      </p:sp>
      <p:pic>
        <p:nvPicPr>
          <p:cNvPr id="16386" name="Picture 2" descr="http://img-fotki.yandex.ru/get/5402/milanik43.2/0_3efe7_a7c4ac7b_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7625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000133"/>
          </a:xfrm>
        </p:spPr>
        <p:txBody>
          <a:bodyPr/>
          <a:lstStyle/>
          <a:p>
            <a:r>
              <a:rPr lang="ru-RU" dirty="0" smtClean="0"/>
              <a:t>Имена 20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858180" cy="27860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объединяет этих людей, в честь которых названы улицы и поселки  г. Улан-Удэ:  </a:t>
            </a:r>
            <a:r>
              <a:rPr lang="ru-RU" dirty="0" err="1" smtClean="0"/>
              <a:t>Цыремпил</a:t>
            </a:r>
            <a:r>
              <a:rPr lang="ru-RU" dirty="0" smtClean="0"/>
              <a:t> </a:t>
            </a:r>
            <a:r>
              <a:rPr lang="ru-RU" dirty="0" err="1" smtClean="0"/>
              <a:t>Ранжуров</a:t>
            </a:r>
            <a:r>
              <a:rPr lang="ru-RU" dirty="0" smtClean="0"/>
              <a:t>, В. Серов, А. </a:t>
            </a:r>
            <a:r>
              <a:rPr lang="ru-RU" dirty="0" err="1" smtClean="0"/>
              <a:t>Вагжанов</a:t>
            </a:r>
            <a:r>
              <a:rPr lang="ru-RU" dirty="0" smtClean="0"/>
              <a:t>, П. </a:t>
            </a:r>
            <a:r>
              <a:rPr lang="ru-RU" dirty="0" err="1" smtClean="0"/>
              <a:t>Постышев</a:t>
            </a:r>
            <a:r>
              <a:rPr lang="ru-RU" dirty="0" smtClean="0"/>
              <a:t>, М. </a:t>
            </a:r>
            <a:r>
              <a:rPr lang="ru-RU" dirty="0" err="1" smtClean="0"/>
              <a:t>Ербанов</a:t>
            </a:r>
            <a:r>
              <a:rPr lang="ru-RU" dirty="0" smtClean="0"/>
              <a:t>, А. </a:t>
            </a:r>
            <a:r>
              <a:rPr lang="ru-RU" dirty="0" err="1" smtClean="0"/>
              <a:t>Амагаев</a:t>
            </a:r>
            <a:r>
              <a:rPr lang="ru-RU" dirty="0" smtClean="0"/>
              <a:t>, А. Буйко, В. </a:t>
            </a:r>
            <a:r>
              <a:rPr lang="ru-RU" dirty="0" err="1" smtClean="0"/>
              <a:t>Трубачеев</a:t>
            </a:r>
            <a:r>
              <a:rPr lang="ru-RU" dirty="0" smtClean="0"/>
              <a:t>, М. </a:t>
            </a:r>
            <a:r>
              <a:rPr lang="ru-RU" dirty="0" err="1" smtClean="0"/>
              <a:t>Сахьянова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5338" y="528638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5072074"/>
            <a:ext cx="6204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Они являлись активными борцами</a:t>
            </a:r>
          </a:p>
          <a:p>
            <a:pPr algn="ctr"/>
            <a:r>
              <a:rPr lang="ru-RU" sz="3200" dirty="0" smtClean="0"/>
              <a:t> за власть Советов в Бурятии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772400" cy="1071570"/>
          </a:xfrm>
        </p:spPr>
        <p:txBody>
          <a:bodyPr/>
          <a:lstStyle/>
          <a:p>
            <a:r>
              <a:rPr lang="ru-RU" dirty="0" smtClean="0"/>
              <a:t>Имена 30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785926"/>
            <a:ext cx="8001056" cy="1857388"/>
          </a:xfrm>
        </p:spPr>
        <p:txBody>
          <a:bodyPr/>
          <a:lstStyle/>
          <a:p>
            <a:r>
              <a:rPr lang="ru-RU" dirty="0" smtClean="0"/>
              <a:t>Когда –то </a:t>
            </a:r>
            <a:r>
              <a:rPr lang="ru-RU" dirty="0" err="1" smtClean="0"/>
              <a:t>то</a:t>
            </a:r>
            <a:r>
              <a:rPr lang="ru-RU" dirty="0" smtClean="0"/>
              <a:t>  место, где сейчас находится красивый Проспект Победы, назывался некрасиво – Вшивая горка. Почему?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385762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4714884"/>
            <a:ext cx="7965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Здесь находились тифозные бараки </a:t>
            </a:r>
          </a:p>
          <a:p>
            <a:pPr algn="ctr"/>
            <a:r>
              <a:rPr lang="ru-RU" sz="3200" dirty="0" smtClean="0"/>
              <a:t>инфекционный больницы</a:t>
            </a:r>
          </a:p>
          <a:p>
            <a:pPr algn="ctr"/>
            <a:r>
              <a:rPr lang="ru-RU" sz="3200" dirty="0" smtClean="0"/>
              <a:t> а переносчиками тифа были эти насекомые.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1000131"/>
          </a:xfrm>
        </p:spPr>
        <p:txBody>
          <a:bodyPr/>
          <a:lstStyle/>
          <a:p>
            <a:r>
              <a:rPr lang="ru-RU" dirty="0" smtClean="0"/>
              <a:t>Имена 40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286808" cy="38576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человек одно время был учителем в </a:t>
            </a:r>
            <a:r>
              <a:rPr lang="ru-RU" dirty="0" err="1" smtClean="0"/>
              <a:t>Троицкосавском</a:t>
            </a:r>
            <a:r>
              <a:rPr lang="ru-RU" dirty="0" smtClean="0"/>
              <a:t> и </a:t>
            </a:r>
            <a:r>
              <a:rPr lang="ru-RU" dirty="0" err="1" smtClean="0"/>
              <a:t>Верхнеудинском</a:t>
            </a:r>
            <a:r>
              <a:rPr lang="ru-RU" dirty="0" smtClean="0"/>
              <a:t> уездных училищах, а в 1846-1859 гг. – смотрителем </a:t>
            </a:r>
            <a:r>
              <a:rPr lang="ru-RU" dirty="0" err="1" smtClean="0"/>
              <a:t>Верхнединских</a:t>
            </a:r>
            <a:r>
              <a:rPr lang="ru-RU" dirty="0" smtClean="0"/>
              <a:t> училищ. Обессмертил свое имя созданием стихотворения «Думы беглеца на Байкале», которое стало песней «Славное море - священный Байкал». Назовите этого человека.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500063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5857892"/>
            <a:ext cx="595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Дмитрий Павлович Давыдов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928694"/>
          </a:xfrm>
        </p:spPr>
        <p:txBody>
          <a:bodyPr/>
          <a:lstStyle/>
          <a:p>
            <a:r>
              <a:rPr lang="ru-RU" dirty="0" smtClean="0"/>
              <a:t>Имена 50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286808" cy="37147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видный русский дипломат и государственный деятель  петровской эпохи, не только заключил в 1689 г. Нерчинский договор, но и заменил зимой 1688-1689 гг. малый </a:t>
            </a:r>
            <a:r>
              <a:rPr lang="ru-RU" dirty="0" err="1" smtClean="0"/>
              <a:t>Удинский</a:t>
            </a:r>
            <a:r>
              <a:rPr lang="ru-RU" dirty="0" smtClean="0"/>
              <a:t> острог на небольшую рубленую крепость – будущий </a:t>
            </a:r>
            <a:r>
              <a:rPr lang="ru-RU" dirty="0" err="1" smtClean="0"/>
              <a:t>Верхнеудинск</a:t>
            </a:r>
            <a:r>
              <a:rPr lang="ru-RU" dirty="0" smtClean="0"/>
              <a:t>.  А  также он помог делегации </a:t>
            </a:r>
            <a:r>
              <a:rPr lang="ru-RU" dirty="0" err="1" smtClean="0"/>
              <a:t>хори-бурят</a:t>
            </a:r>
            <a:r>
              <a:rPr lang="ru-RU" dirty="0" smtClean="0"/>
              <a:t> в 1703 г. встретиться с царем Петром </a:t>
            </a:r>
            <a:r>
              <a:rPr lang="en-US" dirty="0" smtClean="0"/>
              <a:t>I</a:t>
            </a:r>
            <a:r>
              <a:rPr lang="ru-RU" dirty="0" smtClean="0"/>
              <a:t>. Назовите этого человека.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2462" y="514351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5572140"/>
            <a:ext cx="560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hlinkClick r:id="rId3" action="ppaction://hlinksldjump"/>
              </a:rPr>
              <a:t>Федор Алексеевич Головин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 из 1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5720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28" y="428604"/>
            <a:ext cx="3857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Ф.А. Головин –</a:t>
            </a:r>
          </a:p>
          <a:p>
            <a:pPr algn="ctr"/>
            <a:r>
              <a:rPr lang="ru-RU" sz="2800" dirty="0" smtClean="0"/>
              <a:t>ближайший сподвижник Петра </a:t>
            </a:r>
            <a:r>
              <a:rPr lang="en-US" sz="2800" dirty="0" smtClean="0"/>
              <a:t>I</a:t>
            </a:r>
            <a:r>
              <a:rPr lang="ru-RU" sz="2800" dirty="0" smtClean="0"/>
              <a:t>, </a:t>
            </a:r>
          </a:p>
          <a:p>
            <a:pPr algn="ctr"/>
            <a:r>
              <a:rPr lang="ru-RU" sz="2800" dirty="0" smtClean="0"/>
              <a:t>участвовал в создании русского флота, был начальником </a:t>
            </a:r>
            <a:r>
              <a:rPr lang="ru-RU" sz="2800" dirty="0" err="1" smtClean="0"/>
              <a:t>Военно</a:t>
            </a:r>
            <a:r>
              <a:rPr lang="ru-RU" sz="2800" dirty="0" smtClean="0"/>
              <a:t> – </a:t>
            </a:r>
          </a:p>
          <a:p>
            <a:pPr algn="ctr"/>
            <a:r>
              <a:rPr lang="ru-RU" sz="2800" dirty="0" smtClean="0"/>
              <a:t>морского, Посольского, </a:t>
            </a:r>
          </a:p>
          <a:p>
            <a:pPr algn="ctr"/>
            <a:r>
              <a:rPr lang="ru-RU" sz="2800" dirty="0" smtClean="0"/>
              <a:t>Ямского приказов, ведал Оружейной, Золотой и Серебряной палатами. Первый кавалер ордена Андрея Первозванного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614364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 smtClean="0"/>
              <a:t>Религия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2428868"/>
            <a:ext cx="6400800" cy="15716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 называются буддийские храмы в Бурятии?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4500570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дацаны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392906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Картинка 6 из 1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482603" cy="4643470"/>
          </a:xfrm>
          <a:prstGeom prst="rect">
            <a:avLst/>
          </a:prstGeom>
          <a:noFill/>
        </p:spPr>
      </p:pic>
      <p:pic>
        <p:nvPicPr>
          <p:cNvPr id="101380" name="Picture 4" descr="Картинка 12 из 12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04"/>
            <a:ext cx="3557780" cy="4500594"/>
          </a:xfrm>
          <a:prstGeom prst="rect">
            <a:avLst/>
          </a:prstGeom>
          <a:noFill/>
        </p:spPr>
      </p:pic>
      <p:sp>
        <p:nvSpPr>
          <p:cNvPr id="8" name="Заголовок 3"/>
          <p:cNvSpPr>
            <a:spLocks noGrp="1"/>
          </p:cNvSpPr>
          <p:nvPr>
            <p:ph type="ctrTitle"/>
          </p:nvPr>
        </p:nvSpPr>
        <p:spPr>
          <a:xfrm>
            <a:off x="1285852" y="0"/>
            <a:ext cx="4643470" cy="1470025"/>
          </a:xfrm>
        </p:spPr>
        <p:txBody>
          <a:bodyPr/>
          <a:lstStyle/>
          <a:p>
            <a:r>
              <a:rPr lang="ru-RU" dirty="0" smtClean="0"/>
              <a:t>Религия 20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5286388"/>
            <a:ext cx="6358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Какой из этих храмов является </a:t>
            </a:r>
          </a:p>
          <a:p>
            <a:pPr algn="ctr"/>
            <a:r>
              <a:rPr lang="ru-RU" sz="3600" dirty="0" smtClean="0"/>
              <a:t>старообрядческим?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514351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000132"/>
          </a:xfrm>
        </p:spPr>
        <p:txBody>
          <a:bodyPr/>
          <a:lstStyle/>
          <a:p>
            <a:r>
              <a:rPr lang="ru-RU" dirty="0" smtClean="0"/>
              <a:t>Религия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500990" cy="1571636"/>
          </a:xfrm>
        </p:spPr>
        <p:txBody>
          <a:bodyPr/>
          <a:lstStyle/>
          <a:p>
            <a:r>
              <a:rPr lang="ru-RU" dirty="0" smtClean="0"/>
              <a:t>Какой православный храм стал первым в </a:t>
            </a:r>
            <a:r>
              <a:rPr lang="ru-RU" dirty="0" err="1" smtClean="0"/>
              <a:t>Верхнеудинске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3571876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4643446"/>
            <a:ext cx="8103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Спасская церковь, построенная в 1696 г.</a:t>
            </a:r>
          </a:p>
          <a:p>
            <a:pPr algn="ctr"/>
            <a:r>
              <a:rPr lang="ru-RU" sz="3600" dirty="0" smtClean="0"/>
              <a:t>до нашего времени не сохранилась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071569"/>
          </a:xfrm>
        </p:spPr>
        <p:txBody>
          <a:bodyPr/>
          <a:lstStyle/>
          <a:p>
            <a:r>
              <a:rPr lang="ru-RU" dirty="0" smtClean="0"/>
              <a:t>Религия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15074" y="2357430"/>
            <a:ext cx="2714644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Какой ветви христианства принадлежит этот храм? </a:t>
            </a:r>
            <a:endParaRPr lang="ru-RU" dirty="0"/>
          </a:p>
        </p:txBody>
      </p:sp>
      <p:pic>
        <p:nvPicPr>
          <p:cNvPr id="111618" name="Picture 2" descr="Картинка 2 из 1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5417470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5857892"/>
            <a:ext cx="413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Католический  храм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507207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dirty="0" smtClean="0"/>
              <a:t>География 10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215370" cy="2571768"/>
          </a:xfrm>
        </p:spPr>
        <p:txBody>
          <a:bodyPr>
            <a:noAutofit/>
          </a:bodyPr>
          <a:lstStyle/>
          <a:p>
            <a:r>
              <a:rPr lang="ru-RU" sz="4800" dirty="0"/>
              <a:t>Какова численность населения г. Улан-Удэ по данным последней переписи? </a:t>
            </a:r>
            <a:r>
              <a:rPr lang="ru-RU" sz="4800" dirty="0" smtClean="0"/>
              <a:t> </a:t>
            </a:r>
            <a:endParaRPr lang="ru-RU" sz="4800" dirty="0"/>
          </a:p>
          <a:p>
            <a:endParaRPr lang="ru-RU" sz="4800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7786710" y="442913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857760"/>
            <a:ext cx="6794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404 тыс. человек, </a:t>
            </a:r>
          </a:p>
          <a:p>
            <a:pPr algn="ctr"/>
            <a:r>
              <a:rPr lang="ru-RU" sz="4000" dirty="0" smtClean="0"/>
              <a:t>45 город по численности в РФ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214446"/>
          </a:xfrm>
        </p:spPr>
        <p:txBody>
          <a:bodyPr/>
          <a:lstStyle/>
          <a:p>
            <a:r>
              <a:rPr lang="ru-RU" dirty="0" smtClean="0"/>
              <a:t>Религия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00760" y="2428868"/>
            <a:ext cx="2857520" cy="17145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это за здание?</a:t>
            </a:r>
            <a:endParaRPr lang="ru-RU" sz="4000" dirty="0"/>
          </a:p>
        </p:txBody>
      </p:sp>
      <p:pic>
        <p:nvPicPr>
          <p:cNvPr id="99330" name="Picture 2" descr="Картинка 1 из 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5439493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5500702"/>
            <a:ext cx="465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Это здание синагоги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421481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Районы города 10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2571744"/>
            <a:ext cx="7786742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Какого района в Улан-Удэ никогда не было: Пригородного, Железнодорожного, Октябрьского, Центрального, Городского, Советского, Заводского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5214950"/>
            <a:ext cx="294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Центрального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450057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Районы города 20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143800" cy="1428760"/>
          </a:xfrm>
        </p:spPr>
        <p:txBody>
          <a:bodyPr/>
          <a:lstStyle/>
          <a:p>
            <a:r>
              <a:rPr lang="ru-RU" dirty="0" smtClean="0"/>
              <a:t>Какой из сегодняшних районов города  является старейшим?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8148" y="364331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09" y="4303455"/>
            <a:ext cx="9078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Если судить по названию, то Железнодорожный, </a:t>
            </a:r>
          </a:p>
          <a:p>
            <a:pPr algn="ctr"/>
            <a:r>
              <a:rPr lang="ru-RU" sz="3200" dirty="0" smtClean="0"/>
              <a:t>он появился в 1938 </a:t>
            </a:r>
            <a:r>
              <a:rPr lang="ru-RU" sz="3200" dirty="0" smtClean="0"/>
              <a:t>году и с тех пор носит своё имя, в отличие от двух других, которые их меняли, а если судить </a:t>
            </a:r>
            <a:r>
              <a:rPr lang="ru-RU" sz="3200" dirty="0" smtClean="0"/>
              <a:t>по исторической </a:t>
            </a:r>
            <a:r>
              <a:rPr lang="ru-RU" sz="3200" dirty="0" smtClean="0"/>
              <a:t>д</a:t>
            </a:r>
            <a:r>
              <a:rPr lang="ru-RU" sz="3200" dirty="0" smtClean="0"/>
              <a:t>ревности, то  </a:t>
            </a:r>
            <a:r>
              <a:rPr lang="ru-RU" sz="3200" dirty="0" smtClean="0"/>
              <a:t>– Советский.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Районы города 30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8143932" cy="16430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Какой район города является самым большим по занимаемой площади?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29586" y="371475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4572008"/>
            <a:ext cx="3493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Железнодорожный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Районы города 40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929618" cy="17145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Какой район города является самым многочисленным?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385762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4929198"/>
            <a:ext cx="274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Октябрьский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Районы города 50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7215238" cy="15001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каком районе города больше всего театров?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485776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Советском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43834" y="400050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2391</Words>
  <Application>Microsoft Office PowerPoint</Application>
  <PresentationFormat>Экран (4:3)</PresentationFormat>
  <Paragraphs>473</Paragraphs>
  <Slides>95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Тема Office</vt:lpstr>
      <vt:lpstr>Мой любимый  Улан-Удэ Гимн Улан-Удэ.mp3</vt:lpstr>
      <vt:lpstr>Слайд 2</vt:lpstr>
      <vt:lpstr>1 тур</vt:lpstr>
      <vt:lpstr>Даты 10</vt:lpstr>
      <vt:lpstr>Даты 20</vt:lpstr>
      <vt:lpstr>Даты 30</vt:lpstr>
      <vt:lpstr>Даты 40</vt:lpstr>
      <vt:lpstr>Даты 50</vt:lpstr>
      <vt:lpstr>География 10</vt:lpstr>
      <vt:lpstr>География 20</vt:lpstr>
      <vt:lpstr>География 30</vt:lpstr>
      <vt:lpstr>География 40</vt:lpstr>
      <vt:lpstr>География 50</vt:lpstr>
      <vt:lpstr>Имена 10</vt:lpstr>
      <vt:lpstr>Имена 20</vt:lpstr>
      <vt:lpstr>Слайд 16</vt:lpstr>
      <vt:lpstr>Имена 30</vt:lpstr>
      <vt:lpstr>Имена 40</vt:lpstr>
      <vt:lpstr>Имена 50</vt:lpstr>
      <vt:lpstr>Слайд 20</vt:lpstr>
      <vt:lpstr>Памятники 10</vt:lpstr>
      <vt:lpstr>Памятники 20</vt:lpstr>
      <vt:lpstr>Памятники 30</vt:lpstr>
      <vt:lpstr>Памятники 40</vt:lpstr>
      <vt:lpstr>Памятники 50</vt:lpstr>
      <vt:lpstr>Имена</vt:lpstr>
      <vt:lpstr>Символика 10</vt:lpstr>
      <vt:lpstr>Описание герба</vt:lpstr>
      <vt:lpstr>Символика 20</vt:lpstr>
      <vt:lpstr>Символика 30</vt:lpstr>
      <vt:lpstr>Символика 40</vt:lpstr>
      <vt:lpstr>Символика герба</vt:lpstr>
      <vt:lpstr>Символика 50</vt:lpstr>
      <vt:lpstr>2 тур</vt:lpstr>
      <vt:lpstr>Они создавали город 10</vt:lpstr>
      <vt:lpstr>Они создавали город 20</vt:lpstr>
      <vt:lpstr>Слайд 37</vt:lpstr>
      <vt:lpstr>Они создавали город 30</vt:lpstr>
      <vt:lpstr>Они создавали город 40</vt:lpstr>
      <vt:lpstr>Слайд 40</vt:lpstr>
      <vt:lpstr>Они создавали город 50</vt:lpstr>
      <vt:lpstr> А.И. Тимин, народный художник РСФСР, лауреат премии Бурятской АССР  </vt:lpstr>
      <vt:lpstr>Улицы нашего города 10</vt:lpstr>
      <vt:lpstr>Улицы нашего города 20</vt:lpstr>
      <vt:lpstr>Улицы нашего города 30</vt:lpstr>
      <vt:lpstr>Улицы нашего города 40</vt:lpstr>
      <vt:lpstr>Улицы нашего города 50</vt:lpstr>
      <vt:lpstr>Городской Совет 10</vt:lpstr>
      <vt:lpstr>Городской Совет 20</vt:lpstr>
      <vt:lpstr>Городской Совет 30</vt:lpstr>
      <vt:lpstr>Городской Совет 40</vt:lpstr>
      <vt:lpstr>Городской Совет 50</vt:lpstr>
      <vt:lpstr>Предприятия 10</vt:lpstr>
      <vt:lpstr>Предприятия 20</vt:lpstr>
      <vt:lpstr>Предприятия 30</vt:lpstr>
      <vt:lpstr>Предприятия 40</vt:lpstr>
      <vt:lpstr>ЛВРЗ (в 1948 г.)  и мясокомбинат (в 1966 г.) </vt:lpstr>
      <vt:lpstr>Предприятия 50</vt:lpstr>
      <vt:lpstr>Памятники 10</vt:lpstr>
      <vt:lpstr>Слайд 60</vt:lpstr>
      <vt:lpstr>Памятники 20</vt:lpstr>
      <vt:lpstr>Памятники 30</vt:lpstr>
      <vt:lpstr>Слайд 63</vt:lpstr>
      <vt:lpstr>Памятники 40</vt:lpstr>
      <vt:lpstr>Слайд 65</vt:lpstr>
      <vt:lpstr>Памятники 50</vt:lpstr>
      <vt:lpstr>3 тур</vt:lpstr>
      <vt:lpstr>Даты 10</vt:lpstr>
      <vt:lpstr>Слайд 69</vt:lpstr>
      <vt:lpstr>Даты 20</vt:lpstr>
      <vt:lpstr>Даты 30</vt:lpstr>
      <vt:lpstr>Даты 40</vt:lpstr>
      <vt:lpstr>Даты 50</vt:lpstr>
      <vt:lpstr>Слайд 74</vt:lpstr>
      <vt:lpstr>Площади 10</vt:lpstr>
      <vt:lpstr>Площади 20</vt:lpstr>
      <vt:lpstr>Площади 30</vt:lpstr>
      <vt:lpstr>Площади 40</vt:lpstr>
      <vt:lpstr>Площади 50</vt:lpstr>
      <vt:lpstr>Имена 10</vt:lpstr>
      <vt:lpstr>Имена 20</vt:lpstr>
      <vt:lpstr>Имена 30</vt:lpstr>
      <vt:lpstr>Имена 40</vt:lpstr>
      <vt:lpstr>Имена 50</vt:lpstr>
      <vt:lpstr>Слайд 85</vt:lpstr>
      <vt:lpstr>Религия 10</vt:lpstr>
      <vt:lpstr>Религия 20</vt:lpstr>
      <vt:lpstr>Религия 30</vt:lpstr>
      <vt:lpstr>Религия 40</vt:lpstr>
      <vt:lpstr>Религия 50</vt:lpstr>
      <vt:lpstr>Районы города 10</vt:lpstr>
      <vt:lpstr>Районы города 20</vt:lpstr>
      <vt:lpstr>Районы города 30</vt:lpstr>
      <vt:lpstr>Районы города 40</vt:lpstr>
      <vt:lpstr>Районы города 50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 Улан-Удэ</dc:title>
  <dc:creator>Admin</dc:creator>
  <cp:lastModifiedBy>Admin</cp:lastModifiedBy>
  <cp:revision>117</cp:revision>
  <dcterms:created xsi:type="dcterms:W3CDTF">2012-03-10T05:24:16Z</dcterms:created>
  <dcterms:modified xsi:type="dcterms:W3CDTF">2013-08-03T13:59:04Z</dcterms:modified>
</cp:coreProperties>
</file>