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4" r:id="rId6"/>
    <p:sldId id="265" r:id="rId7"/>
    <p:sldId id="266" r:id="rId8"/>
    <p:sldId id="267" r:id="rId9"/>
    <p:sldId id="286" r:id="rId10"/>
    <p:sldId id="276" r:id="rId11"/>
    <p:sldId id="287" r:id="rId12"/>
    <p:sldId id="272" r:id="rId13"/>
    <p:sldId id="278" r:id="rId14"/>
    <p:sldId id="273" r:id="rId15"/>
    <p:sldId id="279" r:id="rId16"/>
    <p:sldId id="280" r:id="rId17"/>
    <p:sldId id="281" r:id="rId18"/>
    <p:sldId id="282" r:id="rId19"/>
    <p:sldId id="283" r:id="rId20"/>
    <p:sldId id="274" r:id="rId21"/>
    <p:sldId id="284" r:id="rId22"/>
    <p:sldId id="285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Objects="1"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142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3509954" y="3666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500034" y="1571612"/>
            <a:ext cx="8229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 sz="1100" smtClean="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составлена и подобрана таким образом, чтобы ребенок мог активно самостоятельно и целях и в любое удобное для него время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100" dirty="0" smtClean="0">
              <a:latin typeface="+mn-lt"/>
              <a:ea typeface="Calibri"/>
              <a:cs typeface="Times New Roman"/>
            </a:endParaRPr>
          </a:p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448311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4"/>
          </p:nvPr>
        </p:nvSpPr>
        <p:spPr>
          <a:xfrm>
            <a:off x="652434" y="1795450"/>
            <a:ext cx="8186766" cy="448311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3">
                <a:lumMod val="60000"/>
                <a:lumOff val="40000"/>
                <a:alpha val="67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C8FB-0C8C-4720-B72D-7C03AC54FCC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61AF-35D5-4232-8196-22B6528F9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C6507-1018-47FF-B831-45EBCBBB0CE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456D-CF60-40E1-9DE9-3A6FD1239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o-detstve.ru/assets/images/userfiles/13927/images/1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b.podelise.ru/tw_files2/urls_211/8/d-7812/img15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Консультация для воспитателей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«Развивающая среда.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Совершенствование речевых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коммуникаций ребёнка»</a:t>
            </a: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Подготовила: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Учитель-логопед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квалификационной категории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Капитонова С. Ф.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ганизация центра речевой активности в ДОУ"/>
          <p:cNvPicPr/>
          <p:nvPr/>
        </p:nvPicPr>
        <p:blipFill>
          <a:blip r:embed="rId2" cstate="print"/>
          <a:srcRect t="7227" b="2017"/>
          <a:stretch>
            <a:fillRect/>
          </a:stretch>
        </p:blipFill>
        <p:spPr bwMode="auto">
          <a:xfrm>
            <a:off x="1928794" y="428604"/>
            <a:ext cx="528641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 «Будем правильно говорить»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28596" y="1196752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центре подобраны: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игрушки и предметные картинки для уточнения звукоподражания,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активации активного и пассивного словаря;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для развития чувства ритма: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обвязанные крючком, спицами «яйца» из киндер-сюрприза с гремящей начинкой внутри, погремушки из грецких орех, баночки с гремящими сыпучими материалами,</a:t>
            </a:r>
          </a:p>
          <a:p>
            <a:pPr fontAlgn="base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трещотки из грецких орех, деревянные палочки,</a:t>
            </a:r>
          </a:p>
          <a:p>
            <a:pPr lvl="0" fontAlgn="base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молоточки из пробок с деревянной ручкой,</a:t>
            </a:r>
          </a:p>
          <a:p>
            <a:pPr lvl="0" fontAlgn="base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ксилофон (фабричный, самодельный),</a:t>
            </a:r>
          </a:p>
          <a:p>
            <a:pPr lvl="0" fontAlgn="base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различные музыкальные инструменты: барабан, деревянные ложки, румба, маракас, бубен, треугольник, фонотека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jka.ru/uploads/images/a/f/6/5/13/d79b80e8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7153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428604"/>
            <a:ext cx="8429684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наборы игрушек для проведения артикуляционной гимнастики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пальчиковая гимнастика по темам неделей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игрушки и тренажеры для воспитания правильного физиологического дыхания, полочка «Дуй, ветерок». Здесь доступно для детей разместили дыхательные тренажеры, также изготовленные руками взрослых: «Аквариум», «Обезьянки», «Задуй свечу» и т. д.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для формирования грамматического строя речи «Большой и маленький», «Чей детеныш», «Чего не стало», лото «Один и много»;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наборы предметных картинок для последовательной группировки по разным признакам (назначению и т.п.)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серии из 3-4 картинок для установления последовательности событий (сказки,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социобытовые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ситуации)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серии из 4 картинок: части суток (деятельность людей ближайшего окружения)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серии из 4 картинок: времена года (природа и сезонная деятельность людей)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сюжетные картинки (с различной тематикой, близкой ребенку, сказочной,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социобытовой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кет для развития речевого дыхания «Аквариум»"/>
          <p:cNvPicPr/>
          <p:nvPr/>
        </p:nvPicPr>
        <p:blipFill>
          <a:blip r:embed="rId2" cstate="print"/>
          <a:srcRect r="57630" b="18807"/>
          <a:stretch>
            <a:fillRect/>
          </a:stretch>
        </p:blipFill>
        <p:spPr bwMode="auto">
          <a:xfrm>
            <a:off x="785786" y="571480"/>
            <a:ext cx="77867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5c171e92004ce30937c138e1ee8f2782.jpg.jpg"/>
          <p:cNvPicPr/>
          <p:nvPr/>
        </p:nvPicPr>
        <p:blipFill>
          <a:blip r:embed="rId2" cstate="print"/>
          <a:srcRect l="3364" r="6116"/>
          <a:stretch>
            <a:fillRect/>
          </a:stretch>
        </p:blipFill>
        <p:spPr bwMode="auto">
          <a:xfrm>
            <a:off x="428596" y="857232"/>
            <a:ext cx="3786214" cy="50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am.ru/upload/blogs/1ffbee3832eb9beeb6028aef56beea91.jpg.jpg"/>
          <p:cNvPicPr/>
          <p:nvPr/>
        </p:nvPicPr>
        <p:blipFill>
          <a:blip r:embed="rId3" cstate="print"/>
          <a:srcRect t="8259" r="9821" b="2232"/>
          <a:stretch>
            <a:fillRect/>
          </a:stretch>
        </p:blipFill>
        <p:spPr bwMode="auto">
          <a:xfrm>
            <a:off x="5000628" y="857232"/>
            <a:ext cx="3714776" cy="50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85734-1407570835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59" t="6730" r="6879" b="17033"/>
          <a:stretch>
            <a:fillRect/>
          </a:stretch>
        </p:blipFill>
        <p:spPr bwMode="auto">
          <a:xfrm>
            <a:off x="357158" y="285728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am.ru/upload/blogs/detsad-85734-140757106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55" t="6757" r="9313" b="16666"/>
          <a:stretch>
            <a:fillRect/>
          </a:stretch>
        </p:blipFill>
        <p:spPr bwMode="auto">
          <a:xfrm>
            <a:off x="5357818" y="285728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am.ru/upload/blogs/detsad-85734-140757103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8" t="7906" r="13263" b="13043"/>
          <a:stretch>
            <a:fillRect/>
          </a:stretch>
        </p:blipFill>
        <p:spPr bwMode="auto">
          <a:xfrm>
            <a:off x="357158" y="3500438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etsad-85734-1407571112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90" t="4286" r="6862" b="9999"/>
          <a:stretch>
            <a:fillRect/>
          </a:stretch>
        </p:blipFill>
        <p:spPr bwMode="auto">
          <a:xfrm>
            <a:off x="5786446" y="3500438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m.ru/upload/blogs/detsad-85734-1407571436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66"/>
          <a:stretch>
            <a:fillRect/>
          </a:stretch>
        </p:blipFill>
        <p:spPr bwMode="auto">
          <a:xfrm>
            <a:off x="3786182" y="2357430"/>
            <a:ext cx="200026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aam.ru/upload/blogs/detsad-85734-1407571554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87" r="24781"/>
          <a:stretch>
            <a:fillRect/>
          </a:stretch>
        </p:blipFill>
        <p:spPr bwMode="auto">
          <a:xfrm>
            <a:off x="857224" y="714356"/>
            <a:ext cx="31432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am.ru/upload/blogs/detsad-85734-1407571574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93" r="20991"/>
          <a:stretch>
            <a:fillRect/>
          </a:stretch>
        </p:blipFill>
        <p:spPr bwMode="auto">
          <a:xfrm>
            <a:off x="5357818" y="714356"/>
            <a:ext cx="272415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85734-140757210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59" r="19189"/>
          <a:stretch>
            <a:fillRect/>
          </a:stretch>
        </p:blipFill>
        <p:spPr bwMode="auto">
          <a:xfrm>
            <a:off x="642910" y="785794"/>
            <a:ext cx="35719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am.ru/upload/blogs/detsad-85734-140757213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24" r="18076"/>
          <a:stretch>
            <a:fillRect/>
          </a:stretch>
        </p:blipFill>
        <p:spPr bwMode="auto">
          <a:xfrm>
            <a:off x="4929190" y="785794"/>
            <a:ext cx="31432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57158" y="285728"/>
            <a:ext cx="842968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зона сенсорно-моторного развити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направлена на развитие речи,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сенсорного восприятия, мелкой моторики, воображения: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матрешки с вкладышами,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вкладыши разной формы,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игрушки-шнуровки разного вида,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разные виды мозаик,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пирамидки,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настольно-печатные игры,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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 с цветными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втулочками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Шнуровка. Кед круглый - ИГРОСАД.рф"/>
          <p:cNvPicPr/>
          <p:nvPr/>
        </p:nvPicPr>
        <p:blipFill>
          <a:blip r:embed="rId2" cstate="print"/>
          <a:srcRect l="9613" t="2461" r="5165" b="7830"/>
          <a:stretch>
            <a:fillRect/>
          </a:stretch>
        </p:blipFill>
        <p:spPr bwMode="auto">
          <a:xfrm>
            <a:off x="571472" y="3571876"/>
            <a:ext cx="4000517" cy="29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Шнуровка &quot;Елочка&quot; Сначала наряжаем безопасную елочку, а когд…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8" t="2310" r="4348" b="4620"/>
          <a:stretch>
            <a:fillRect/>
          </a:stretch>
        </p:blipFill>
        <p:spPr bwMode="auto">
          <a:xfrm>
            <a:off x="5434051" y="2075535"/>
            <a:ext cx="3352791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основных составляющих речевой развивающей среды дошкольного образовательного учреждении можно выделить следующие: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Речь педагога.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2. Методы и приемы формирования разных сторон речи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3. Специальное оборудование для каждой группы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Одной из самых важных речевой развивающей среды является грамотная речь педагога, так как педагог закладывает основы культуры детской речи, формирует основы культуры речевой деятельности детей, приобщает их к культуре устного высказывания, т. е. оказывает огромное влияние на все стороны речи. Речь педагога имеет обучающую и воспитательную направленность. Качества речи педагога: правильность, точность, логичность, чистота, выразительность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елки для нового года для детей - Поделки своими руками"/>
          <p:cNvPicPr/>
          <p:nvPr/>
        </p:nvPicPr>
        <p:blipFill>
          <a:blip r:embed="rId2" cstate="print"/>
          <a:srcRect l="5556" t="13905" r="6000" b="16568"/>
          <a:stretch>
            <a:fillRect/>
          </a:stretch>
        </p:blipFill>
        <p:spPr bwMode="auto">
          <a:xfrm rot="5400000">
            <a:off x="-161952" y="2376473"/>
            <a:ext cx="3752864" cy="21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оделки для развития мелкой моторики рук у дошкольников - По…"/>
          <p:cNvPicPr/>
          <p:nvPr/>
        </p:nvPicPr>
        <p:blipFill>
          <a:blip r:embed="rId3" cstate="print"/>
          <a:srcRect l="3556" t="9091" r="5111" b="19318"/>
          <a:stretch>
            <a:fillRect/>
          </a:stretch>
        </p:blipFill>
        <p:spPr bwMode="auto">
          <a:xfrm>
            <a:off x="3214678" y="1571612"/>
            <a:ext cx="5357850" cy="375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0ds.ru/img/_3MO0YZI9U.jpg"/>
          <p:cNvPicPr/>
          <p:nvPr/>
        </p:nvPicPr>
        <p:blipFill>
          <a:blip r:embed="rId2" cstate="print"/>
          <a:srcRect l="13850" t="9129" r="14127" b="10996"/>
          <a:stretch>
            <a:fillRect/>
          </a:stretch>
        </p:blipFill>
        <p:spPr bwMode="auto">
          <a:xfrm>
            <a:off x="2928926" y="428604"/>
            <a:ext cx="29289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50ds.ru/img/_3MO0YZHVE.jpg"/>
          <p:cNvPicPr/>
          <p:nvPr/>
        </p:nvPicPr>
        <p:blipFill>
          <a:blip r:embed="rId3" cstate="print"/>
          <a:srcRect l="5602" t="12500" r="2697" b="62041"/>
          <a:stretch>
            <a:fillRect/>
          </a:stretch>
        </p:blipFill>
        <p:spPr bwMode="auto">
          <a:xfrm>
            <a:off x="571472" y="4929198"/>
            <a:ext cx="80010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82089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Книжкин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дом».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Здесь представлены любимые детские сказки и рассказы по лексическим темам, а также иллюстративный материал, фотографии детских писателей.: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стеллаж для книг, стол и два стульчика, мягкий диванчик, ширма, отделяющая уголок от зон подвижных игр.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книжки по программе, любимые книжки детей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представлена справочная, познавательная литература, общие и тематические энциклопедии для дошкольников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картинный словарь русского языка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Азнабаевой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Ф. Г., Гасановой Р. Х, Хисматуллиной Р. Р. (для младших групп)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чистоговорки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картинках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папка с подборкой художественных текстов «Всё обо всём»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кроссворды, ребусы в соответствии с возрастом детей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альбомы для рассматривания: «Профессии», «Времена года», «Детский сад»...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26607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Группы должны быть оснащены современным игровым и дидактическим оборудованием, которое включает наглядный, раздаточный материал, обеспечивающий более высокий уровень познавательно-речевого развития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равильно организованная речевая среда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стимулирует развитие у ребенка познавательности, инициативности. Очень важно, чтобы она была не только комфортной и эстетичной, но и полифункциональной, обеспечивающей возможность изменений среды, позволяющей использовать материалы и оборудование для одной образовательной области и в ходе реализации других областей, обеспечивать возможность самовыражения воспитанников, эмоциональное благополучие.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20356"/>
            <a:ext cx="84439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организации речевой среды опираемся на принципы:</a:t>
            </a:r>
            <a:endParaRPr lang="ru-RU" sz="2000" b="1" dirty="0" smtClean="0">
              <a:solidFill>
                <a:srgbClr val="00B050">
                  <a:lumMod val="5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 активности, самостоятельности, творчества.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Речевая среда в центре речевого развития  составлена и подобрана таким образом, чтобы ребенок мог активно самостоятельно и творчески ее использовать в своих целях и в любое удобное для него время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Принцип дистанции, позиции при взаимодействии.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ДОУ появилась такая мебель, которая легко трансформируется и дает возможность педагогу большие возможности при организации речевых занятий, позволяющая создавать тесный контакт с детьми, или же предусмотренный в равной мере контакт и свободу. Наличие «взрослой» мебели в группе, например, маленький диванчик, позволит педагогу, удобно и уютно расположившись в вечернее время, почитать книгу ребенку, который остался один в группе.</a:t>
            </a:r>
            <a:endParaRPr lang="ru-RU" sz="2000" b="1" dirty="0" smtClean="0">
              <a:solidFill>
                <a:srgbClr val="00B050">
                  <a:lumMod val="5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000" b="1" dirty="0" smtClean="0">
              <a:solidFill>
                <a:srgbClr val="00B050">
                  <a:lumMod val="5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3"/>
            <a:ext cx="81439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000" b="1" dirty="0" smtClean="0">
                <a:solidFill>
                  <a:srgbClr val="00B050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стабильности – динамичности развивающей среды.</a:t>
            </a:r>
            <a:r>
              <a:rPr lang="ru-RU" sz="2000" dirty="0" smtClean="0">
                <a:solidFill>
                  <a:srgbClr val="00B050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B050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B050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Предметно-развивающая речевая среда меняется в зависимости от возрастных особенностей воспитанников, периода обучения и реализуемой программы.</a:t>
            </a:r>
            <a:br>
              <a:rPr lang="ru-RU" sz="2000" dirty="0" smtClean="0">
                <a:solidFill>
                  <a:srgbClr val="00B050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B050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 внешне должен быть привлекательным, ярким, броским и должен располагаться на открытых полках. Нет необходимости выкладывать сразу весь материал, иначе выбор игр для ребенка затрудняется.</a:t>
            </a:r>
            <a:br>
              <a:rPr lang="ru-RU" sz="2000" dirty="0" smtClean="0">
                <a:solidFill>
                  <a:srgbClr val="00B050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B050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создании оптимальной для детей речевой развивающей среды помогают пособия, которые любой педагог может сделать самостоятельно.</a:t>
            </a:r>
          </a:p>
          <a:p>
            <a:pPr marL="457200" indent="-457200"/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4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 сочетания привычных и неординарных элементов в эстетической организации среды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речевом уголке должно быть не только уютно и комфортно, но и красиво и эстетично. Интерьер уголка должен периодически меняться согласно теме дня. Например, при ознакомлении с морскими обитателя педагогу целесообразно ввести в предметно-развивающую среду репродукцию И.К. Айвазовского, а также морскую коллекцию и атрибуты, игрушки по теме, сделанные своими руками</a:t>
            </a:r>
          </a:p>
          <a:p>
            <a:pPr marL="342900" indent="-342900">
              <a:buAutoNum type="arabicPeriod" startAt="4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70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7038"/>
            <a:ext cx="86249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4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 открытости – закрытости</a:t>
            </a:r>
          </a:p>
          <a:p>
            <a:pPr marL="342900" indent="-342900"/>
            <a:r>
              <a:rPr lang="ru-RU" sz="2000" dirty="0" smtClean="0"/>
              <a:t>	</a:t>
            </a: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Открытость природе. Единство человека и природы.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Открытость культуре.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этого принципа хорошо просматривается при создании «подвижных картин». Композицию «подвижной» картины можно менять сколько угодно и когда угодно, в зависимости от настроения и желания творить. А самое главное, когда ребенок начинает создавать свою «подвижную» картину, он включает в работу почти все свои анализаторы: слуховой, зрительный, тактильный, осязательный. Ведь предмет для своей картины можно рассмотреть, потрогать, вдохнуть его аромат (если это, например, еловая шишка) и все это сделать под звуки шума сосен. Но и это еще не все. Работа над «подвижной картиной» способствует развитию не только речи, но и других когнитивных процессов. Создавая подвижную картину, мы развиваем мелкую моторику, формируем словарный запас ребенка, воспитываем чувство прекрасного и умение слушать музыку, расширяем кругозор ребенка. </a:t>
            </a:r>
          </a:p>
          <a:p>
            <a:pPr marL="342900" indent="-34290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Открытость своего «Я»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если ребёнок сочинил свой рассказ или стихотворение, запишем в блокнот и храним в речевом уголке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 речевой активности должен соединять в себе 2 центра: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центр «Здравствуй книжка» + центр «Будем правильно говорить». Ключевым персонажем центра, начиная со средней группы,  может стать мягкая игрушка, например Попугай Кеша, Словечек,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Дракоша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7" name="Рисунок 6" descr="http://www.o-detstve.ru/assets/images/userfiles/13927/images/1.JPG">
            <a:hlinkClick r:id="rId2" tgtFrame="_blank"/>
          </p:cNvPr>
          <p:cNvPicPr/>
          <p:nvPr/>
        </p:nvPicPr>
        <p:blipFill>
          <a:blip r:embed="rId3" cstate="print"/>
          <a:srcRect t="36982"/>
          <a:stretch>
            <a:fillRect/>
          </a:stretch>
        </p:blipFill>
        <p:spPr bwMode="auto">
          <a:xfrm>
            <a:off x="642910" y="1928802"/>
            <a:ext cx="79296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ib.podelise.ru/tw_files2/urls_211/8/d-7812/img15.jpg">
            <a:hlinkClick r:id="rId2" tgtFrame="_blank"/>
          </p:cNvPr>
          <p:cNvPicPr/>
          <p:nvPr/>
        </p:nvPicPr>
        <p:blipFill>
          <a:blip r:embed="rId3" cstate="print"/>
          <a:srcRect l="9510" t="16667" r="17677" b="3586"/>
          <a:stretch>
            <a:fillRect/>
          </a:stretch>
        </p:blipFill>
        <p:spPr bwMode="auto">
          <a:xfrm>
            <a:off x="899592" y="404664"/>
            <a:ext cx="72008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334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2014-11-09T12:49:46Z</dcterms:created>
  <dcterms:modified xsi:type="dcterms:W3CDTF">2014-11-12T08:47:54Z</dcterms:modified>
</cp:coreProperties>
</file>