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6" r:id="rId8"/>
    <p:sldId id="263" r:id="rId9"/>
    <p:sldId id="264" r:id="rId10"/>
    <p:sldId id="267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3F6-0133-4977-A4DD-EC16072FC06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4B-5190-47B3-B893-3B5AE899AF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3F6-0133-4977-A4DD-EC16072FC06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4B-5190-47B3-B893-3B5AE899A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3F6-0133-4977-A4DD-EC16072FC06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4B-5190-47B3-B893-3B5AE899A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3F6-0133-4977-A4DD-EC16072FC06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4B-5190-47B3-B893-3B5AE899A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3F6-0133-4977-A4DD-EC16072FC06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BB3164B-5190-47B3-B893-3B5AE899AF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3F6-0133-4977-A4DD-EC16072FC06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4B-5190-47B3-B893-3B5AE899A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3F6-0133-4977-A4DD-EC16072FC06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4B-5190-47B3-B893-3B5AE899A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3F6-0133-4977-A4DD-EC16072FC06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4B-5190-47B3-B893-3B5AE899A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3F6-0133-4977-A4DD-EC16072FC06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4B-5190-47B3-B893-3B5AE899A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3F6-0133-4977-A4DD-EC16072FC06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4B-5190-47B3-B893-3B5AE899A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3F6-0133-4977-A4DD-EC16072FC06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4B-5190-47B3-B893-3B5AE899A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5C33F6-0133-4977-A4DD-EC16072FC06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B3164B-5190-47B3-B893-3B5AE899AFD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zon.ru/context/detail/id/2788192/" TargetMode="External"/><Relationship Id="rId3" Type="http://schemas.openxmlformats.org/officeDocument/2006/relationships/hyperlink" Target="http://znanija.com/task/2423027" TargetMode="External"/><Relationship Id="rId7" Type="http://schemas.openxmlformats.org/officeDocument/2006/relationships/hyperlink" Target="http://www.menobr.ru/materials/1229/42079/" TargetMode="External"/><Relationship Id="rId2" Type="http://schemas.openxmlformats.org/officeDocument/2006/relationships/hyperlink" Target="http://znanij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nobr.ru/materials/1229/" TargetMode="External"/><Relationship Id="rId5" Type="http://schemas.openxmlformats.org/officeDocument/2006/relationships/hyperlink" Target="http://www.menobr.ru/materials/" TargetMode="External"/><Relationship Id="rId10" Type="http://schemas.openxmlformats.org/officeDocument/2006/relationships/hyperlink" Target="http://www.peoples.ru/art/literature/prose/detectiv/edgar_po/video-19661.shtml" TargetMode="External"/><Relationship Id="rId4" Type="http://schemas.openxmlformats.org/officeDocument/2006/relationships/hyperlink" Target="http://www.menobr.ru/" TargetMode="External"/><Relationship Id="rId9" Type="http://schemas.openxmlformats.org/officeDocument/2006/relationships/hyperlink" Target="http://noolfilm.com/detektivy/page/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2232248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chemeClr val="bg1"/>
                </a:solidFill>
              </a:rPr>
              <a:t>Э.По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Рассказ  «золотой жук»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Щербакова Е.В.</a:t>
            </a:r>
          </a:p>
          <a:p>
            <a:r>
              <a:rPr lang="ru-RU" dirty="0" smtClean="0"/>
              <a:t>МАОУ СОШ № 2</a:t>
            </a:r>
          </a:p>
          <a:p>
            <a:r>
              <a:rPr lang="ru-RU" dirty="0" err="1" smtClean="0"/>
              <a:t>г.Реж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1536"/>
            <a:ext cx="2244099" cy="34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5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Работа с текстом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Назовите по тексту рассказа все основные элементы сюжета.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Понравился </a:t>
            </a:r>
            <a:r>
              <a:rPr lang="ru-RU" sz="3600" dirty="0">
                <a:solidFill>
                  <a:schemeClr val="bg1"/>
                </a:solidFill>
              </a:rPr>
              <a:t>ли вам </a:t>
            </a:r>
            <a:r>
              <a:rPr lang="ru-RU" sz="3600" dirty="0" smtClean="0">
                <a:solidFill>
                  <a:schemeClr val="bg1"/>
                </a:solidFill>
              </a:rPr>
              <a:t>рассказ?</a:t>
            </a:r>
            <a:endParaRPr lang="ru-RU" sz="3600" dirty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Что </a:t>
            </a:r>
            <a:r>
              <a:rPr lang="ru-RU" sz="3600" dirty="0">
                <a:solidFill>
                  <a:schemeClr val="bg1"/>
                </a:solidFill>
              </a:rPr>
              <a:t>в нем захватывает? (раскрытие тайны шифра и поиски клада) 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Что </a:t>
            </a:r>
            <a:r>
              <a:rPr lang="ru-RU" sz="3600" dirty="0">
                <a:solidFill>
                  <a:schemeClr val="bg1"/>
                </a:solidFill>
              </a:rPr>
              <a:t>дало возможность </a:t>
            </a:r>
            <a:r>
              <a:rPr lang="ru-RU" sz="3600" dirty="0" err="1">
                <a:solidFill>
                  <a:schemeClr val="bg1"/>
                </a:solidFill>
              </a:rPr>
              <a:t>Леграну</a:t>
            </a:r>
            <a:r>
              <a:rPr lang="ru-RU" sz="3600" dirty="0">
                <a:solidFill>
                  <a:schemeClr val="bg1"/>
                </a:solidFill>
              </a:rPr>
              <a:t> найти клад и что отличает его от рассказчика ?</a:t>
            </a:r>
          </a:p>
        </p:txBody>
      </p:sp>
    </p:spTree>
    <p:extLst>
      <p:ext uri="{BB962C8B-B14F-4D97-AF65-F5344CB8AC3E}">
        <p14:creationId xmlns:p14="http://schemas.microsoft.com/office/powerpoint/2010/main" val="1467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/>
          <a:lstStyle/>
          <a:p>
            <a:r>
              <a:rPr lang="en-US" dirty="0" err="1" smtClean="0">
                <a:hlinkClick r:id="rId2"/>
              </a:rPr>
              <a:t>znanija.com</a:t>
            </a:r>
            <a:r>
              <a:rPr lang="en-US" dirty="0" err="1" smtClean="0"/>
              <a:t>›</a:t>
            </a:r>
            <a:r>
              <a:rPr lang="en-US" dirty="0" err="1" smtClean="0">
                <a:hlinkClick r:id="rId3"/>
              </a:rPr>
              <a:t>task</a:t>
            </a:r>
            <a:r>
              <a:rPr lang="en-US" dirty="0" smtClean="0">
                <a:hlinkClick r:id="rId3"/>
              </a:rPr>
              <a:t>/2423027</a:t>
            </a:r>
            <a:endParaRPr lang="ru-RU" dirty="0" smtClean="0"/>
          </a:p>
          <a:p>
            <a:r>
              <a:rPr lang="en-US" dirty="0">
                <a:hlinkClick r:id="rId4"/>
              </a:rPr>
              <a:t>menobr.ru</a:t>
            </a:r>
            <a:r>
              <a:rPr lang="en-US" dirty="0"/>
              <a:t>›</a:t>
            </a:r>
            <a:r>
              <a:rPr lang="ru-RU" dirty="0">
                <a:hlinkClick r:id="rId5"/>
              </a:rPr>
              <a:t>Тематический </a:t>
            </a:r>
            <a:r>
              <a:rPr lang="ru-RU" dirty="0" smtClean="0">
                <a:hlinkClick r:id="rId5"/>
              </a:rPr>
              <a:t>рубрикатор</a:t>
            </a:r>
            <a:r>
              <a:rPr lang="ru-RU" dirty="0" smtClean="0"/>
              <a:t>›</a:t>
            </a:r>
            <a:r>
              <a:rPr lang="ru-RU" b="1" dirty="0" smtClean="0">
                <a:hlinkClick r:id="rId6"/>
              </a:rPr>
              <a:t>Литература</a:t>
            </a:r>
            <a:r>
              <a:rPr lang="ru-RU" dirty="0" smtClean="0"/>
              <a:t>›</a:t>
            </a:r>
            <a:r>
              <a:rPr lang="ru-RU" dirty="0" smtClean="0">
                <a:hlinkClick r:id="rId7"/>
              </a:rPr>
              <a:t>42079</a:t>
            </a:r>
            <a:endParaRPr lang="ru-RU" dirty="0" smtClean="0"/>
          </a:p>
          <a:p>
            <a:r>
              <a:rPr lang="en-US" dirty="0">
                <a:hlinkClick r:id="rId8"/>
              </a:rPr>
              <a:t>http://www.ozon.ru/context/detail/id/2788192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r>
              <a:rPr lang="en-US" dirty="0">
                <a:hlinkClick r:id="rId9"/>
              </a:rPr>
              <a:t>http://noolfilm.com/detektivy/page/8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www.peoples.ru/art/literature/prose/detectiv/edgar_po/video-19661.shtml</a:t>
            </a:r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2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Цель урока: </a:t>
            </a:r>
            <a:r>
              <a:rPr lang="ru-RU" sz="3200" dirty="0" smtClean="0">
                <a:solidFill>
                  <a:schemeClr val="bg1"/>
                </a:solidFill>
              </a:rPr>
              <a:t>развитие  </a:t>
            </a:r>
            <a:r>
              <a:rPr lang="ru-RU" sz="3200" dirty="0">
                <a:solidFill>
                  <a:schemeClr val="bg1"/>
                </a:solidFill>
              </a:rPr>
              <a:t>у учащихся </a:t>
            </a:r>
            <a:r>
              <a:rPr lang="ru-RU" sz="3200" dirty="0" smtClean="0">
                <a:solidFill>
                  <a:schemeClr val="bg1"/>
                </a:solidFill>
              </a:rPr>
              <a:t>умения </a:t>
            </a:r>
            <a:r>
              <a:rPr lang="ru-RU" sz="3200" dirty="0">
                <a:solidFill>
                  <a:schemeClr val="bg1"/>
                </a:solidFill>
              </a:rPr>
              <a:t>обобщать и анализировать полученные знания, делать </a:t>
            </a:r>
            <a:r>
              <a:rPr lang="ru-RU" sz="3200" dirty="0" smtClean="0">
                <a:solidFill>
                  <a:schemeClr val="bg1"/>
                </a:solidFill>
              </a:rPr>
              <a:t>выводы.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Задачи урока: </a:t>
            </a:r>
            <a:r>
              <a:rPr lang="ru-RU" sz="3200" dirty="0" smtClean="0">
                <a:solidFill>
                  <a:schemeClr val="bg1"/>
                </a:solidFill>
              </a:rPr>
              <a:t>способствовать </a:t>
            </a:r>
            <a:r>
              <a:rPr lang="ru-RU" sz="3200" dirty="0">
                <a:solidFill>
                  <a:schemeClr val="bg1"/>
                </a:solidFill>
              </a:rPr>
              <a:t>формированию у учащихся развитого воображения;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содействовать проявлению и развитию индивидуальных творческих способностей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3178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Эдгар По – основатель приключенческой и детективной литературы.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3675288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8540" y="31058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7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Э.По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1809 – 1849гг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Эдгар По родился в Бостоне 19 января 1809 года. Отец оставил семью почти сразу, а мать умерла, когда мальчику не исполнилось и трех лет. Он воспитывался в семье богатого торговца </a:t>
            </a:r>
            <a:r>
              <a:rPr lang="ru-RU" dirty="0" err="1">
                <a:solidFill>
                  <a:schemeClr val="bg1"/>
                </a:solidFill>
              </a:rPr>
              <a:t>Аллана</a:t>
            </a:r>
            <a:r>
              <a:rPr lang="ru-RU" dirty="0">
                <a:solidFill>
                  <a:schemeClr val="bg1"/>
                </a:solidFill>
              </a:rPr>
              <a:t>, которая переехала в </a:t>
            </a:r>
            <a:r>
              <a:rPr lang="ru-RU" dirty="0" smtClean="0">
                <a:solidFill>
                  <a:schemeClr val="bg1"/>
                </a:solidFill>
              </a:rPr>
              <a:t>Англию.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48" y="3585865"/>
            <a:ext cx="2032444" cy="306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5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Значение По в мировой </a:t>
            </a:r>
            <a:r>
              <a:rPr lang="ru-RU" dirty="0" smtClean="0">
                <a:solidFill>
                  <a:schemeClr val="bg1"/>
                </a:solidFill>
              </a:rPr>
              <a:t>литературе определяется </a:t>
            </a:r>
            <a:r>
              <a:rPr lang="ru-RU" dirty="0">
                <a:solidFill>
                  <a:schemeClr val="bg1"/>
                </a:solidFill>
              </a:rPr>
              <a:t>тем, что он является основоположником детективного жанра.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Французские </a:t>
            </a:r>
            <a:r>
              <a:rPr lang="ru-RU" dirty="0">
                <a:solidFill>
                  <a:schemeClr val="bg1"/>
                </a:solidFill>
              </a:rPr>
              <a:t>и русские поэты-символисты считали его своим учителем.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 </a:t>
            </a:r>
            <a:r>
              <a:rPr lang="ru-RU" dirty="0">
                <a:solidFill>
                  <a:schemeClr val="bg1"/>
                </a:solidFill>
              </a:rPr>
              <a:t>является одним из первых профессиональных литературных критиков в </a:t>
            </a:r>
            <a:r>
              <a:rPr lang="ru-RU" dirty="0" smtClean="0">
                <a:solidFill>
                  <a:schemeClr val="bg1"/>
                </a:solidFill>
              </a:rPr>
              <a:t>США.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«Золотой жук»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"Золотой жук" - детективный рассказ Эдгара </a:t>
            </a:r>
            <a:r>
              <a:rPr lang="ru-RU" dirty="0" err="1">
                <a:solidFill>
                  <a:schemeClr val="bg1"/>
                </a:solidFill>
              </a:rPr>
              <a:t>Аллана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По.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"Золотого жука"  по праву можно назвать классикой детектива - здесь есть всё: загадка, ключ, пытливый ум и хороший  финал (да ещё и с сокровищем!).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97714"/>
            <a:ext cx="1936963" cy="276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8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dirty="0">
                <a:solidFill>
                  <a:schemeClr val="bg1"/>
                </a:solidFill>
                <a:effectLst/>
              </a:rPr>
              <a:t>Герои приключенческой литературы очень часто разгадывают шифры и ищут клады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Клад </a:t>
            </a:r>
            <a:r>
              <a:rPr lang="ru-RU" sz="4000" dirty="0" smtClean="0">
                <a:solidFill>
                  <a:schemeClr val="bg1"/>
                </a:solidFill>
              </a:rPr>
              <a:t> - зарытые </a:t>
            </a:r>
            <a:r>
              <a:rPr lang="ru-RU" sz="4000" dirty="0">
                <a:solidFill>
                  <a:schemeClr val="bg1"/>
                </a:solidFill>
              </a:rPr>
              <a:t>или спрятанные где-нибудь </a:t>
            </a:r>
            <a:r>
              <a:rPr lang="ru-RU" sz="4000" dirty="0" smtClean="0">
                <a:solidFill>
                  <a:schemeClr val="bg1"/>
                </a:solidFill>
              </a:rPr>
              <a:t>ценности </a:t>
            </a:r>
          </a:p>
          <a:p>
            <a:pPr marL="137160" indent="0">
              <a:buNone/>
            </a:pP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  (Словарь </a:t>
            </a:r>
            <a:r>
              <a:rPr lang="ru-RU" sz="4000" dirty="0" err="1" smtClean="0">
                <a:solidFill>
                  <a:schemeClr val="bg1"/>
                </a:solidFill>
              </a:rPr>
              <a:t>С.И.Ожегова</a:t>
            </a:r>
            <a:r>
              <a:rPr lang="ru-RU" sz="4000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325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Сюжет и композиция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 </a:t>
            </a:r>
            <a:r>
              <a:rPr lang="ru-RU" sz="3600" dirty="0">
                <a:solidFill>
                  <a:schemeClr val="bg1"/>
                </a:solidFill>
              </a:rPr>
              <a:t>Сюжет – система событий, составляющих содержание произведения. В сюжете выделяют экспозицию, завязку, развитие действия, кульминацию и развязку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600" dirty="0">
                <a:solidFill>
                  <a:schemeClr val="bg1"/>
                </a:solidFill>
              </a:rPr>
              <a:t>Композиция – это построение произведения, расположение и связь его частей </a:t>
            </a:r>
          </a:p>
        </p:txBody>
      </p:sp>
    </p:spTree>
    <p:extLst>
      <p:ext uri="{BB962C8B-B14F-4D97-AF65-F5344CB8AC3E}">
        <p14:creationId xmlns:p14="http://schemas.microsoft.com/office/powerpoint/2010/main" val="33496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Элементы сюжета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1</a:t>
            </a:r>
            <a:r>
              <a:rPr lang="ru-RU" sz="4000" b="1" dirty="0">
                <a:solidFill>
                  <a:schemeClr val="bg1"/>
                </a:solidFill>
              </a:rPr>
              <a:t>. Экспозиция</a:t>
            </a:r>
            <a:r>
              <a:rPr lang="ru-RU" sz="4000" dirty="0">
                <a:solidFill>
                  <a:schemeClr val="bg1"/>
                </a:solidFill>
              </a:rPr>
              <a:t>. 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2</a:t>
            </a:r>
            <a:r>
              <a:rPr lang="ru-RU" sz="4000" b="1" dirty="0">
                <a:solidFill>
                  <a:schemeClr val="bg1"/>
                </a:solidFill>
              </a:rPr>
              <a:t>. Завязка. </a:t>
            </a:r>
            <a:endParaRPr lang="ru-RU" sz="4000" dirty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3</a:t>
            </a:r>
            <a:r>
              <a:rPr lang="ru-RU" sz="4000" b="1" dirty="0">
                <a:solidFill>
                  <a:schemeClr val="bg1"/>
                </a:solidFill>
              </a:rPr>
              <a:t>. Развитие </a:t>
            </a:r>
            <a:r>
              <a:rPr lang="ru-RU" sz="4000" b="1" dirty="0" smtClean="0">
                <a:solidFill>
                  <a:schemeClr val="bg1"/>
                </a:solidFill>
              </a:rPr>
              <a:t>действий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4</a:t>
            </a:r>
            <a:r>
              <a:rPr lang="ru-RU" sz="4000" b="1" dirty="0">
                <a:solidFill>
                  <a:schemeClr val="bg1"/>
                </a:solidFill>
              </a:rPr>
              <a:t>. Кульминация</a:t>
            </a:r>
            <a:r>
              <a:rPr lang="ru-RU" sz="4000" dirty="0">
                <a:solidFill>
                  <a:schemeClr val="bg1"/>
                </a:solidFill>
              </a:rPr>
              <a:t>. 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5. Развязка</a:t>
            </a:r>
            <a:r>
              <a:rPr lang="ru-RU" sz="4000" b="1" dirty="0">
                <a:solidFill>
                  <a:schemeClr val="bg1"/>
                </a:solidFill>
              </a:rPr>
              <a:t>.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17536"/>
            <a:ext cx="2495342" cy="38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0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ysClr val="windowText" lastClr="000000"/>
      </a:dk1>
      <a:lt1>
        <a:srgbClr val="FFFF00"/>
      </a:lt1>
      <a:dk2>
        <a:srgbClr val="00B0F0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231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Э.По Рассказ  «золотой жук»</vt:lpstr>
      <vt:lpstr>Презентация PowerPoint</vt:lpstr>
      <vt:lpstr>Эдгар По – основатель приключенческой и детективной литературы. </vt:lpstr>
      <vt:lpstr>Э.По 1809 – 1849гг</vt:lpstr>
      <vt:lpstr>Презентация PowerPoint</vt:lpstr>
      <vt:lpstr>«Золотой жук»</vt:lpstr>
      <vt:lpstr>Герои приключенческой литературы очень часто разгадывают шифры и ищут клады</vt:lpstr>
      <vt:lpstr>Сюжет и композиция</vt:lpstr>
      <vt:lpstr>Элементы сюжета</vt:lpstr>
      <vt:lpstr>Работа с текстом</vt:lpstr>
      <vt:lpstr>Источники: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Э.По Тайна золотого жука</dc:title>
  <dc:creator>Samsung</dc:creator>
  <cp:lastModifiedBy>Samsung</cp:lastModifiedBy>
  <cp:revision>11</cp:revision>
  <dcterms:created xsi:type="dcterms:W3CDTF">2014-10-07T16:34:42Z</dcterms:created>
  <dcterms:modified xsi:type="dcterms:W3CDTF">2014-10-09T10:58:24Z</dcterms:modified>
</cp:coreProperties>
</file>