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6F6F1-FC86-44CD-8141-E20275F5689F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18D9-B488-41FB-A9F6-C056EC27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CB2E3-72AC-442E-B1DC-E44ECEDF8A42}" type="slidenum">
              <a:rPr lang="ru-RU">
                <a:latin typeface="Arial" charset="0"/>
              </a:rPr>
              <a:pPr/>
              <a:t>2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DB3F3-0F18-4B10-9900-966DE42051C9}" type="slidenum">
              <a:rPr lang="ru-RU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9BBA3-9F8D-4E88-8927-83BD6A439D5F}" type="slidenum">
              <a:rPr lang="ru-RU">
                <a:latin typeface="Arial" charset="0"/>
              </a:rPr>
              <a:pPr/>
              <a:t>4</a:t>
            </a:fld>
            <a:endParaRPr lang="ru-RU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D8BC1-6F12-4313-8D51-F23358578960}" type="slidenum">
              <a:rPr lang="ru-RU">
                <a:latin typeface="Arial" charset="0"/>
              </a:rPr>
              <a:pPr/>
              <a:t>5</a:t>
            </a:fld>
            <a:endParaRPr lang="ru-RU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8CBDA-4973-49AC-B022-993CCDA79D05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4DE0F-757E-4DB6-BF23-B6602A1A5026}" type="slidenum">
              <a:rPr lang="ru-RU">
                <a:latin typeface="Arial" charset="0"/>
              </a:rPr>
              <a:pPr/>
              <a:t>7</a:t>
            </a:fld>
            <a:endParaRPr lang="ru-R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2FB1F-67C1-40A9-913E-9D7D11AA21EF}" type="slidenum">
              <a:rPr lang="ru-RU">
                <a:latin typeface="Arial" charset="0"/>
              </a:rPr>
              <a:pPr/>
              <a:t>8</a:t>
            </a:fld>
            <a:endParaRPr lang="ru-RU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29559-FD70-4F63-9678-B7D2B395D937}" type="slidenum">
              <a:rPr lang="ru-RU">
                <a:latin typeface="Arial" charset="0"/>
              </a:rPr>
              <a:pPr/>
              <a:t>9</a:t>
            </a:fld>
            <a:endParaRPr lang="ru-RU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CCCCFF">
                <a:alpha val="31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ooks.e-goods.ru/img/56474_d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2714620"/>
            <a:ext cx="7572907" cy="46166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ПРОБЛЕМАТИКА  РОМАНОВ  А.Н.ГОНЧАРОВА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а 5 из 1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85728"/>
            <a:ext cx="40553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3372" y="500042"/>
            <a:ext cx="50006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1325" algn="just"/>
            <a:r>
              <a:rPr lang="ru-RU" sz="2000" b="1" dirty="0">
                <a:solidFill>
                  <a:schemeClr val="tx2"/>
                </a:solidFill>
              </a:rPr>
              <a:t>Роман Гончарова содержит правдивые образы и картины русской жизни. Три центральных типа эпохи «пробуждения» воплотились в трёх характерах, трех «лицах» «Обрыва». Это — бабушка, Райский, Вера — один из самых положительных женских образов, созданных Гончаровым, воплощение лучших душевных качеств русской женщины, свидетельство глубокой веры писателя в родной народ, в его будущее.. Вокруг этих трёх лиц, трёх «организмов» складывалась вся сложная структура романа — </a:t>
            </a:r>
            <a:r>
              <a:rPr lang="ru-RU" sz="2000" b="1" dirty="0" smtClean="0">
                <a:solidFill>
                  <a:schemeClr val="tx2"/>
                </a:solidFill>
              </a:rPr>
              <a:t>сюжет, композиция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630237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Особенности трилогии: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«Обрыв», так же, как «Обыкновенная история» и «Обломов», построен на столкновении России старой, патриархальной и новой, молодой. 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В «Обыкновенной истории» и «Обломове» «главной ареной деятельности» является Петербург, тогда как в «Обрыве» действие лишь начинается в столице, а основные события происходят в провинции, где еще можно встретить живые человеческие души.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Именно провинция, по мысли автора еще хранит устои православной нравственности, заповеди старой правды.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0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4. «Обыкновенная история» и «Обломов» - романы монографические (повествующие об одном герое Александр </a:t>
            </a:r>
            <a:r>
              <a:rPr lang="ru-RU" sz="2800" b="1" dirty="0" err="1" smtClean="0">
                <a:solidFill>
                  <a:srgbClr val="002060"/>
                </a:solidFill>
              </a:rPr>
              <a:t>Адуев</a:t>
            </a:r>
            <a:r>
              <a:rPr lang="ru-RU" sz="2800" b="1" dirty="0" smtClean="0">
                <a:solidFill>
                  <a:srgbClr val="002060"/>
                </a:solidFill>
              </a:rPr>
              <a:t>, Илья Ильич), «Обрыв» - роман </a:t>
            </a:r>
            <a:r>
              <a:rPr lang="ru-RU" sz="2800" b="1" dirty="0" err="1" smtClean="0">
                <a:solidFill>
                  <a:srgbClr val="002060"/>
                </a:solidFill>
              </a:rPr>
              <a:t>многогеройный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5. «Обрыв» - роман с глубоким символическим смыслом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6. «Обыкновенная история», «Обломов», «Обрыв» - произведения своего времени -  века 19-го</a:t>
            </a:r>
          </a:p>
          <a:p>
            <a:pPr marL="609600" indent="-609600" eaLnBrk="1" hangingPunct="1"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9" descr="1003209760"/>
          <p:cNvPicPr>
            <a:picLocks noChangeAspect="1" noChangeArrowheads="1"/>
          </p:cNvPicPr>
          <p:nvPr/>
        </p:nvPicPr>
        <p:blipFill>
          <a:blip r:embed="rId2"/>
          <a:srcRect t="5298"/>
          <a:stretch>
            <a:fillRect/>
          </a:stretch>
        </p:blipFill>
        <p:spPr bwMode="auto">
          <a:xfrm rot="21323690">
            <a:off x="3427361" y="3951738"/>
            <a:ext cx="2007328" cy="246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9094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78737">
            <a:off x="1094293" y="4002899"/>
            <a:ext cx="1686193" cy="26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5" descr="Обломов и Ольга в Летне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9206">
            <a:off x="6453376" y="3742999"/>
            <a:ext cx="1667423" cy="26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428604"/>
            <a:ext cx="4709879" cy="92333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itchFamily="18" charset="0"/>
              </a:rPr>
              <a:t>ЛИТЕРАТУРА</a:t>
            </a:r>
            <a:endParaRPr lang="ru-RU" sz="5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864399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Сахаров</a:t>
            </a:r>
            <a:r>
              <a:rPr lang="ru-RU" sz="2400" b="1" dirty="0" smtClean="0">
                <a:solidFill>
                  <a:srgbClr val="002060"/>
                </a:solidFill>
              </a:rPr>
              <a:t> В.И., Зинин С.А. Литература (базовый и профильный уровни). Москва. «Русское слово». 2012г.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Википедия</a:t>
            </a:r>
            <a:r>
              <a:rPr lang="ru-RU" sz="2400" b="1" dirty="0" smtClean="0">
                <a:solidFill>
                  <a:srgbClr val="002060"/>
                </a:solidFill>
              </a:rPr>
              <a:t> - свободная энциклопедия: </a:t>
            </a: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http://ru.wikipedia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Иллюстрации Н.Щеглова к произведениям И.А. Гончарова: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u="sng" dirty="0" smtClean="0">
                <a:solidFill>
                  <a:srgbClr val="002060"/>
                </a:solidFill>
              </a:rPr>
              <a:t>http</a:t>
            </a:r>
            <a:r>
              <a:rPr lang="ru-RU" sz="2400" b="1" u="sng" dirty="0" smtClean="0">
                <a:solidFill>
                  <a:srgbClr val="0070C0"/>
                </a:solidFill>
              </a:rPr>
              <a:t>://www.proznanie.ru/teacher/index.php?class=10litra&amp;content=photo</a:t>
            </a:r>
          </a:p>
          <a:p>
            <a:pPr marL="457200" indent="-457200" algn="just">
              <a:buFontTx/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2844" y="3643314"/>
            <a:ext cx="8858312" cy="3018123"/>
            <a:chOff x="142844" y="3643314"/>
            <a:chExt cx="8858312" cy="3018123"/>
          </a:xfrm>
        </p:grpSpPr>
        <p:pic>
          <p:nvPicPr>
            <p:cNvPr id="7" name="Picture 4" descr="Ильюша путешествует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3643314"/>
              <a:ext cx="2071670" cy="2877689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8" name="Picture 9" descr="Обломов и Захар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3714752"/>
              <a:ext cx="4143404" cy="2921459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9" name="Picture 6" descr="Обломов и Ольга в Летнем саду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43702" y="3786190"/>
              <a:ext cx="2357454" cy="2875247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 кабин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363884" cy="278608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71670" y="285728"/>
            <a:ext cx="558642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ТРИЛОГИЯ О РУССКОЙ ЖИЗНИ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85918" y="928670"/>
            <a:ext cx="648654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«ОБЫКНОВЕННАЯ ИСТОРИЯ»</a:t>
            </a:r>
            <a:r>
              <a:rPr lang="ru-RU" sz="2800" b="1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1847г.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«ОБЛОМОВ» 1859г.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«ОБРЫВ» 1869г.</a:t>
            </a:r>
          </a:p>
          <a:p>
            <a:pPr algn="l">
              <a:spcBef>
                <a:spcPct val="50000"/>
              </a:spcBef>
              <a:defRPr/>
            </a:pP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14282" y="2928934"/>
            <a:ext cx="4191000" cy="29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 романы отражают существенные стороны жизни русского общества 40 - 60-х годов</a:t>
            </a:r>
          </a:p>
          <a:p>
            <a:pPr indent="457200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Они объединены не общими персонажами, но единой проблематикой и группой характеров, черты которых повторяются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85918" y="285728"/>
            <a:ext cx="6076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</a:rPr>
              <a:t>ПРОБЛЕМАТИКА РОМАНОВ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81000" y="1219200"/>
            <a:ext cx="8458200" cy="5181600"/>
            <a:chOff x="381000" y="1219200"/>
            <a:chExt cx="8458200" cy="51816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209800" y="4343400"/>
              <a:ext cx="4648200" cy="838200"/>
              <a:chOff x="2209800" y="4343400"/>
              <a:chExt cx="4648200" cy="838200"/>
            </a:xfrm>
          </p:grpSpPr>
          <p:sp>
            <p:nvSpPr>
              <p:cNvPr id="9229" name="Line 17"/>
              <p:cNvSpPr>
                <a:spLocks noChangeShapeType="1"/>
              </p:cNvSpPr>
              <p:nvPr/>
            </p:nvSpPr>
            <p:spPr bwMode="auto">
              <a:xfrm>
                <a:off x="2209800" y="4343400"/>
                <a:ext cx="0" cy="838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>
                <a:off x="6858000" y="4343400"/>
                <a:ext cx="0" cy="838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1000" y="1219200"/>
              <a:ext cx="8458200" cy="5181600"/>
              <a:chOff x="381000" y="1219200"/>
              <a:chExt cx="8458200" cy="5181600"/>
            </a:xfrm>
          </p:grpSpPr>
          <p:sp>
            <p:nvSpPr>
              <p:cNvPr id="9219" name="AutoShape 5"/>
              <p:cNvSpPr>
                <a:spLocks noChangeArrowheads="1"/>
              </p:cNvSpPr>
              <p:nvPr/>
            </p:nvSpPr>
            <p:spPr bwMode="auto">
              <a:xfrm>
                <a:off x="1676400" y="1219200"/>
                <a:ext cx="586740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0" name="Text Box 6"/>
              <p:cNvSpPr txBox="1">
                <a:spLocks noChangeArrowheads="1"/>
              </p:cNvSpPr>
              <p:nvPr/>
            </p:nvSpPr>
            <p:spPr bwMode="auto">
              <a:xfrm>
                <a:off x="1928794" y="1428736"/>
                <a:ext cx="528641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800" b="1" dirty="0">
                    <a:solidFill>
                      <a:srgbClr val="FFFFFF"/>
                    </a:solidFill>
                  </a:rPr>
                  <a:t>ДВА УКЛАДА РУССКОЙ ЖИЗНИ</a:t>
                </a:r>
              </a:p>
            </p:txBody>
          </p:sp>
          <p:sp>
            <p:nvSpPr>
              <p:cNvPr id="9221" name="AutoShape 9"/>
              <p:cNvSpPr>
                <a:spLocks noChangeArrowheads="1"/>
              </p:cNvSpPr>
              <p:nvPr/>
            </p:nvSpPr>
            <p:spPr bwMode="auto">
              <a:xfrm>
                <a:off x="381000" y="3124200"/>
                <a:ext cx="38862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2" name="AutoShape 10"/>
              <p:cNvSpPr>
                <a:spLocks noChangeArrowheads="1"/>
              </p:cNvSpPr>
              <p:nvPr/>
            </p:nvSpPr>
            <p:spPr bwMode="auto">
              <a:xfrm>
                <a:off x="4953000" y="3124200"/>
                <a:ext cx="38862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3" name="Line 11"/>
              <p:cNvSpPr>
                <a:spLocks noChangeShapeType="1"/>
              </p:cNvSpPr>
              <p:nvPr/>
            </p:nvSpPr>
            <p:spPr bwMode="auto">
              <a:xfrm flipH="1">
                <a:off x="2438400" y="2209800"/>
                <a:ext cx="2133600" cy="914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Line 12"/>
              <p:cNvSpPr>
                <a:spLocks noChangeShapeType="1"/>
              </p:cNvSpPr>
              <p:nvPr/>
            </p:nvSpPr>
            <p:spPr bwMode="auto">
              <a:xfrm>
                <a:off x="4572000" y="2209800"/>
                <a:ext cx="2286000" cy="9144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3505200"/>
                <a:ext cx="3733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800" b="1" dirty="0">
                    <a:solidFill>
                      <a:schemeClr val="bg1"/>
                    </a:solidFill>
                  </a:rPr>
                  <a:t>ПАТРИАРХАЛЬНЫЙ</a:t>
                </a:r>
              </a:p>
            </p:txBody>
          </p:sp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5000628" y="3505200"/>
                <a:ext cx="376237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  <a:scene3d>
                  <a:camera prst="perspectiveContrastingRightFacing"/>
                  <a:lightRig rig="threePt" dir="t"/>
                </a:scene3d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800" b="1" dirty="0">
                    <a:solidFill>
                      <a:srgbClr val="FFFFFF"/>
                    </a:solidFill>
                  </a:rPr>
                  <a:t>БУРЖУАЗНЫЙ</a:t>
                </a:r>
              </a:p>
            </p:txBody>
          </p:sp>
          <p:sp>
            <p:nvSpPr>
              <p:cNvPr id="9227" name="AutoShape 15"/>
              <p:cNvSpPr>
                <a:spLocks noChangeArrowheads="1"/>
              </p:cNvSpPr>
              <p:nvPr/>
            </p:nvSpPr>
            <p:spPr bwMode="auto">
              <a:xfrm>
                <a:off x="381000" y="5181600"/>
                <a:ext cx="38862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8" name="AutoShape 16"/>
              <p:cNvSpPr>
                <a:spLocks noChangeArrowheads="1"/>
              </p:cNvSpPr>
              <p:nvPr/>
            </p:nvSpPr>
            <p:spPr bwMode="auto">
              <a:xfrm>
                <a:off x="4953000" y="5181600"/>
                <a:ext cx="38862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33" name="Text Box 21"/>
              <p:cNvSpPr txBox="1">
                <a:spLocks noChangeArrowheads="1"/>
              </p:cNvSpPr>
              <p:nvPr/>
            </p:nvSpPr>
            <p:spPr bwMode="auto">
              <a:xfrm>
                <a:off x="381000" y="5257800"/>
                <a:ext cx="36576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Крепостнические порядки, инертность и однообразие помещичьей жизни</a:t>
                </a:r>
              </a:p>
            </p:txBody>
          </p:sp>
          <p:sp>
            <p:nvSpPr>
              <p:cNvPr id="38934" name="Text Box 22"/>
              <p:cNvSpPr txBox="1">
                <a:spLocks noChangeArrowheads="1"/>
              </p:cNvSpPr>
              <p:nvPr/>
            </p:nvSpPr>
            <p:spPr bwMode="auto">
              <a:xfrm>
                <a:off x="4953000" y="5143512"/>
                <a:ext cx="3833842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Активное отношение к жизни, но откровенный эгоизм и делячество</a:t>
                </a:r>
              </a:p>
            </p:txBody>
          </p:sp>
          <p:sp>
            <p:nvSpPr>
              <p:cNvPr id="38935" name="AutoShape 23"/>
              <p:cNvSpPr>
                <a:spLocks noChangeArrowheads="1"/>
              </p:cNvSpPr>
              <p:nvPr/>
            </p:nvSpPr>
            <p:spPr bwMode="auto">
              <a:xfrm>
                <a:off x="4267200" y="3581400"/>
                <a:ext cx="685800" cy="228600"/>
              </a:xfrm>
              <a:prstGeom prst="leftRightArrow">
                <a:avLst>
                  <a:gd name="adj1" fmla="val 50000"/>
                  <a:gd name="adj2" fmla="val 6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36" name="AutoShape 24"/>
              <p:cNvSpPr>
                <a:spLocks noChangeArrowheads="1"/>
              </p:cNvSpPr>
              <p:nvPr/>
            </p:nvSpPr>
            <p:spPr bwMode="auto">
              <a:xfrm>
                <a:off x="4267200" y="5715000"/>
                <a:ext cx="685800" cy="228600"/>
              </a:xfrm>
              <a:prstGeom prst="leftRightArrow">
                <a:avLst>
                  <a:gd name="adj1" fmla="val 50000"/>
                  <a:gd name="adj2" fmla="val 60000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14612" y="214290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</a:t>
            </a:r>
            <a: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РОМАНОВ</a:t>
            </a:r>
            <a:endParaRPr lang="ru-RU" sz="40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3" name="Picture 8" descr="Адуев младш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2362200" cy="15890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244" name="Picture 9" descr="Обломов Таба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2362200" cy="1527175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245" name="Picture 10" descr="Рай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1503363" cy="2133600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819400" y="990600"/>
            <a:ext cx="5943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Александра </a:t>
            </a:r>
            <a:r>
              <a:rPr lang="ru-RU" sz="3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Адуева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3000" b="1" dirty="0">
                <a:solidFill>
                  <a:srgbClr val="0070C0"/>
                </a:solidFill>
              </a:rPr>
              <a:t> дворянин приспосабливается к жизни и перерождается в буржуа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Обломова:</a:t>
            </a:r>
            <a:r>
              <a:rPr lang="ru-RU" sz="3000" b="1" dirty="0">
                <a:solidFill>
                  <a:srgbClr val="0070C0"/>
                </a:solidFill>
              </a:rPr>
              <a:t> 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дворянин </a:t>
            </a:r>
            <a:r>
              <a:rPr lang="ru-RU" sz="3000" b="1" dirty="0">
                <a:solidFill>
                  <a:srgbClr val="0070C0"/>
                </a:solidFill>
              </a:rPr>
              <a:t>капитулирует </a:t>
            </a:r>
            <a:r>
              <a:rPr lang="ru-RU" sz="3000" b="1" dirty="0" smtClean="0">
                <a:solidFill>
                  <a:srgbClr val="0070C0"/>
                </a:solidFill>
              </a:rPr>
              <a:t>перед действительностью</a:t>
            </a:r>
          </a:p>
          <a:p>
            <a:pPr>
              <a:defRPr/>
            </a:pPr>
            <a:endParaRPr lang="ru-RU" sz="30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Райского: </a:t>
            </a:r>
            <a:endParaRPr lang="ru-RU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дворянин </a:t>
            </a:r>
            <a:r>
              <a:rPr lang="ru-RU" sz="3000" b="1" dirty="0">
                <a:solidFill>
                  <a:srgbClr val="0070C0"/>
                </a:solidFill>
              </a:rPr>
              <a:t>уходит от </a:t>
            </a:r>
            <a:r>
              <a:rPr lang="ru-RU" sz="3000" b="1" dirty="0" smtClean="0">
                <a:solidFill>
                  <a:srgbClr val="0070C0"/>
                </a:solidFill>
              </a:rPr>
              <a:t>жизни,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увлекаясь </a:t>
            </a:r>
            <a:r>
              <a:rPr lang="ru-RU" sz="3000" b="1" dirty="0">
                <a:solidFill>
                  <a:srgbClr val="0070C0"/>
                </a:solidFill>
              </a:rPr>
              <a:t>искусством</a:t>
            </a:r>
            <a:endParaRPr lang="ru-RU" sz="3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9094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3355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3617743" y="1643050"/>
            <a:ext cx="5526257" cy="10772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«ОБЫКНОВЕННАЯ  ИСТОРИЯ»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Александр приезжает в Петербур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33650" cy="381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1" name="Picture 5" descr="Петр Иванович Адуев и Александ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06825"/>
            <a:ext cx="4572000" cy="3051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2" name="Picture 6" descr="Свидание Александ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5" y="0"/>
            <a:ext cx="2619375" cy="381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293" name="Picture 7" descr="Перерождение Александ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97300"/>
            <a:ext cx="4572000" cy="30607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571736" y="214290"/>
            <a:ext cx="3929090" cy="34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>
                <a:solidFill>
                  <a:srgbClr val="0070C0"/>
                </a:solidFill>
              </a:rPr>
              <a:t>В «Обыкновенной истории» </a:t>
            </a:r>
            <a:r>
              <a:rPr lang="ru-RU" sz="2300" b="1" dirty="0" smtClean="0">
                <a:solidFill>
                  <a:srgbClr val="0070C0"/>
                </a:solidFill>
              </a:rPr>
              <a:t>показана «ломка </a:t>
            </a:r>
            <a:r>
              <a:rPr lang="ru-RU" sz="2300" b="1" dirty="0">
                <a:solidFill>
                  <a:srgbClr val="0070C0"/>
                </a:solidFill>
              </a:rPr>
              <a:t>старых понятий и нравов – </a:t>
            </a:r>
            <a:r>
              <a:rPr lang="ru-RU" sz="2300" b="1" dirty="0" smtClean="0">
                <a:solidFill>
                  <a:srgbClr val="0070C0"/>
                </a:solidFill>
              </a:rPr>
              <a:t>сентиментальности, карикатурного </a:t>
            </a:r>
            <a:r>
              <a:rPr lang="ru-RU" sz="2300" b="1" dirty="0">
                <a:solidFill>
                  <a:srgbClr val="0070C0"/>
                </a:solidFill>
              </a:rPr>
              <a:t>преувеличения чувств дружбы и любви, поэзии и праздности»</a:t>
            </a:r>
          </a:p>
          <a:p>
            <a:pPr algn="r">
              <a:spcBef>
                <a:spcPct val="50000"/>
              </a:spcBef>
            </a:pPr>
            <a:r>
              <a:rPr lang="ru-RU" sz="2300" b="1" dirty="0">
                <a:solidFill>
                  <a:srgbClr val="0070C0"/>
                </a:solidFill>
              </a:rPr>
              <a:t>И. А. Гончаров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Адуев старш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1997075" cy="2895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3315" name="Picture 5" descr="Дядю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810000"/>
            <a:ext cx="2032000" cy="2895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3316" name="Picture 7" descr="Дядюшка и племян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19200"/>
            <a:ext cx="3933825" cy="548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3317" name="Picture 8" descr="Адуев младш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219200"/>
            <a:ext cx="3962400" cy="26638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09600" y="3048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ПЕРЕРОЖДЕНИЕ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4495800" cy="27432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4000" b="1" kern="10" spc="80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Роман</a:t>
            </a:r>
          </a:p>
          <a:p>
            <a:pPr algn="ctr"/>
            <a:r>
              <a:rPr lang="ru-RU" sz="4000" b="1" kern="10" spc="80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"Обломов</a:t>
            </a:r>
            <a:r>
              <a:rPr lang="ru-RU" sz="4000" kern="10" spc="80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"</a:t>
            </a:r>
          </a:p>
        </p:txBody>
      </p:sp>
      <p:pic>
        <p:nvPicPr>
          <p:cNvPr id="14339" name="Picture 5" descr="Обломов и Ольга в Летнем са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595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Обломов и зах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088" y="3505200"/>
            <a:ext cx="2474912" cy="3352800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9460" name="Picture 9" descr="Обломов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05200"/>
            <a:ext cx="4953000" cy="3352800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9461" name="Picture 10" descr="Обломов на Гороховой ули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139950" cy="3352800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28794" y="285728"/>
            <a:ext cx="5286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В основе «Обломова» лежат темы</a:t>
            </a:r>
          </a:p>
          <a:p>
            <a:pPr algn="just">
              <a:buFont typeface="Wingdings" pitchFamily="2" charset="2"/>
              <a:buChar char="ь"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подлинной дружбы и любви</a:t>
            </a:r>
          </a:p>
          <a:p>
            <a:pPr algn="just">
              <a:buFont typeface="Wingdings" pitchFamily="2" charset="2"/>
              <a:buChar char="ь"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гуманизма</a:t>
            </a:r>
          </a:p>
          <a:p>
            <a:pPr algn="just">
              <a:buFont typeface="Wingdings" pitchFamily="2" charset="2"/>
              <a:buChar char="ь"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равноправия женщины</a:t>
            </a:r>
          </a:p>
          <a:p>
            <a:pPr algn="just">
              <a:buFont typeface="Wingdings" pitchFamily="2" charset="2"/>
              <a:buChar char="ь"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настоящего счастья </a:t>
            </a:r>
          </a:p>
          <a:p>
            <a:pPr algn="just">
              <a:buFont typeface="Wingdings" pitchFamily="2" charset="2"/>
              <a:buChar char="ь"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осуждения дворянского романтизма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57290" y="2214554"/>
            <a:ext cx="6400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/>
            <a:r>
              <a:rPr lang="ru-RU" sz="2200" b="1" dirty="0">
                <a:solidFill>
                  <a:srgbClr val="0070C0"/>
                </a:solidFill>
              </a:rPr>
              <a:t>Главная тема романа – судьба  поколения, ищущего свое место в обществе, истории, но не сумевшего найти правильный путь.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479</Words>
  <PresentationFormat>Экран (4:3)</PresentationFormat>
  <Paragraphs>58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Особенности трилогии: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18</cp:revision>
  <dcterms:created xsi:type="dcterms:W3CDTF">2012-11-05T10:47:39Z</dcterms:created>
  <dcterms:modified xsi:type="dcterms:W3CDTF">2014-10-09T13:45:40Z</dcterms:modified>
</cp:coreProperties>
</file>