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59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3C2A3-3668-4591-997D-5D59B8FE7197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00B5E-2106-4CE7-9F8A-08B78E7E9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0B5E-2106-4CE7-9F8A-08B78E7E933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27294-9F25-424B-BEEE-D6748EDC544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A4E7C-AAC7-4750-8065-C57B8BF75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27294-9F25-424B-BEEE-D6748EDC544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A4E7C-AAC7-4750-8065-C57B8BF75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27294-9F25-424B-BEEE-D6748EDC544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A4E7C-AAC7-4750-8065-C57B8BF75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27294-9F25-424B-BEEE-D6748EDC544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A4E7C-AAC7-4750-8065-C57B8BF75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27294-9F25-424B-BEEE-D6748EDC544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A4E7C-AAC7-4750-8065-C57B8BF75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27294-9F25-424B-BEEE-D6748EDC544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A4E7C-AAC7-4750-8065-C57B8BF75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27294-9F25-424B-BEEE-D6748EDC544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A4E7C-AAC7-4750-8065-C57B8BF75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27294-9F25-424B-BEEE-D6748EDC544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A4E7C-AAC7-4750-8065-C57B8BF75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27294-9F25-424B-BEEE-D6748EDC544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A4E7C-AAC7-4750-8065-C57B8BF75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27294-9F25-424B-BEEE-D6748EDC544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A4E7C-AAC7-4750-8065-C57B8BF75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27294-9F25-424B-BEEE-D6748EDC544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A4E7C-AAC7-4750-8065-C57B8BF75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5F27294-9F25-424B-BEEE-D6748EDC544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4A4E7C-AAC7-4750-8065-C57B8BF75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Технология </a:t>
            </a:r>
            <a:br>
              <a:rPr lang="ru-RU" b="1" dirty="0" smtClean="0"/>
            </a:br>
            <a:r>
              <a:rPr lang="ru-RU" b="1" dirty="0" smtClean="0"/>
              <a:t>продуктивного чтения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214554"/>
            <a:ext cx="7406640" cy="1388110"/>
          </a:xfrm>
        </p:spPr>
        <p:txBody>
          <a:bodyPr/>
          <a:lstStyle/>
          <a:p>
            <a:pPr algn="ctr"/>
            <a:r>
              <a:rPr lang="ru-RU" b="1" dirty="0" smtClean="0"/>
              <a:t>Ведущая технология </a:t>
            </a:r>
          </a:p>
          <a:p>
            <a:pPr algn="ctr"/>
            <a:r>
              <a:rPr lang="ru-RU" b="1" dirty="0" smtClean="0"/>
              <a:t>Образовательной системы </a:t>
            </a:r>
          </a:p>
          <a:p>
            <a:pPr algn="ctr"/>
            <a:r>
              <a:rPr lang="ru-RU" b="1" dirty="0" smtClean="0"/>
              <a:t>«Школа 2100»</a:t>
            </a:r>
            <a:endParaRPr lang="ru-RU" b="1" dirty="0"/>
          </a:p>
        </p:txBody>
      </p:sp>
      <p:pic>
        <p:nvPicPr>
          <p:cNvPr id="1026" name="Picture 2" descr="http://kazantz.ucoz.com/_si/0/20993558.jpg"/>
          <p:cNvPicPr>
            <a:picLocks noChangeAspect="1" noChangeArrowheads="1"/>
          </p:cNvPicPr>
          <p:nvPr/>
        </p:nvPicPr>
        <p:blipFill>
          <a:blip r:embed="rId2"/>
          <a:srcRect t="2661" b="7892"/>
          <a:stretch>
            <a:fillRect/>
          </a:stretch>
        </p:blipFill>
        <p:spPr bwMode="auto">
          <a:xfrm>
            <a:off x="4773652" y="4214818"/>
            <a:ext cx="437034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74320"/>
            <a:ext cx="8001024" cy="6543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И.А. Бунин «Антоновские яблоки»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142976" y="785794"/>
            <a:ext cx="7786742" cy="1643074"/>
          </a:xfrm>
        </p:spPr>
        <p:txBody>
          <a:bodyPr>
            <a:normAutofit fontScale="85000" lnSpcReduction="20000"/>
          </a:bodyPr>
          <a:lstStyle/>
          <a:p>
            <a:pPr marL="90488" indent="-7938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i="1" dirty="0" smtClean="0"/>
              <a:t>Прочитайте рассказ. Попробуйте комментировать текст и вести диалог с автором по ходу чтения. Обратите внимание на подчёркнутые слова, выражения, пунктуационные знаки и обозначение вопросов к автору (?)</a:t>
            </a:r>
            <a:endParaRPr lang="ru-RU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214414" y="2571744"/>
            <a:ext cx="7643866" cy="392909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</a:rPr>
              <a:t>Запах антоновских яблок исчезает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из помещичьих усадеб»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(?)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Почему?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Жизнь уходит из помещичьих усадеб)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«Поздней ночью, когда на деревне погаснут огни, когда в небе уже высоко блещет бриллиантовое созвездие Стожары 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(древнерусское название созвездие Плеяды),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ещё раз побежишь в сад»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Интерпретация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Тоска по детству, запахам ( у человека поразительная память на запахи), былому величию дворянских родов…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Этапы читательской деятельности</a:t>
            </a:r>
            <a:br>
              <a:rPr lang="ru-RU" b="1" dirty="0" smtClean="0"/>
            </a:br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</a:rPr>
              <a:t>(по технологии продуктивного чтения)</a:t>
            </a:r>
            <a:endParaRPr lang="ru-RU" sz="3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Семиугольник 7"/>
          <p:cNvSpPr/>
          <p:nvPr/>
        </p:nvSpPr>
        <p:spPr>
          <a:xfrm>
            <a:off x="1214414" y="1214422"/>
            <a:ext cx="914400" cy="857256"/>
          </a:xfrm>
          <a:prstGeom prst="hep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3</a:t>
            </a:r>
            <a:endParaRPr lang="ru-RU" sz="4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3042" y="2285992"/>
            <a:ext cx="6215106" cy="1143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Корректировка читательской интерпретации в соответствии с авторским замыслом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71472" y="5357826"/>
            <a:ext cx="928694" cy="4286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85918" y="5357826"/>
            <a:ext cx="4929222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Обеспечить углублённое восприятие  и понимание текста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1285860"/>
            <a:ext cx="4857784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текстом 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осле чтения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43042" y="3643314"/>
            <a:ext cx="5929354" cy="15716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Беседа на понимание авторского смысла, повторное обращение к названию, иллюстрациям, творческие задания. 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pic>
        <p:nvPicPr>
          <p:cNvPr id="23554" name="Picture 2" descr="http://metodisty.ru/modules/boonex/photos/data/files/29338_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069323"/>
            <a:ext cx="3500430" cy="2788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071538" y="1643050"/>
            <a:ext cx="3714776" cy="4663440"/>
          </a:xfrm>
        </p:spPr>
        <p:txBody>
          <a:bodyPr>
            <a:normAutofit lnSpcReduction="10000"/>
          </a:bodyPr>
          <a:lstStyle/>
          <a:p>
            <a:pPr marL="269875" indent="-269875">
              <a:buFont typeface="Wingdings" pitchFamily="2" charset="2"/>
              <a:buChar char="v"/>
            </a:pPr>
            <a:r>
              <a:rPr lang="ru-RU" sz="2100" dirty="0" smtClean="0"/>
              <a:t>Какие ощущения, эмоции вы испытали во время чтения? Совпадали ли они с авторскими?</a:t>
            </a:r>
          </a:p>
          <a:p>
            <a:pPr marL="269875" indent="-269875">
              <a:buFont typeface="Wingdings" pitchFamily="2" charset="2"/>
              <a:buChar char="v"/>
            </a:pPr>
            <a:r>
              <a:rPr lang="ru-RU" sz="2100" dirty="0" smtClean="0"/>
              <a:t>Подтвердите  примерами из текста, что мир воспринимается героем всеми органами чувств…</a:t>
            </a:r>
          </a:p>
          <a:p>
            <a:pPr marL="269875" indent="-269875">
              <a:buFont typeface="Wingdings" pitchFamily="2" charset="2"/>
              <a:buChar char="v"/>
            </a:pPr>
            <a:r>
              <a:rPr lang="ru-RU" sz="2100" dirty="0" smtClean="0"/>
              <a:t>Ч</a:t>
            </a:r>
            <a:r>
              <a:rPr lang="ru-RU" sz="2100" dirty="0" smtClean="0"/>
              <a:t>то </a:t>
            </a:r>
            <a:r>
              <a:rPr lang="ru-RU" sz="2100" dirty="0" smtClean="0"/>
              <a:t>вы можете сказать об особенностях сюжета рассказа? С какой целью автор так подробно описывает процесс сбора антоновских яблок?</a:t>
            </a:r>
            <a:endParaRPr lang="ru-RU" sz="21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000628" y="1643050"/>
            <a:ext cx="3857652" cy="473487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100" dirty="0" smtClean="0"/>
              <a:t>Тема загадочной русской души была одной из тех,  к которым И. Бунин обращался на протяжении всего своего творчества. Пытаясь понять тайну русского человека, Бунин соотносит своих героев с такими важным понятиями, как природа, вера, память. Дайте с этих позиций оценку героя-повествователя.</a:t>
            </a:r>
          </a:p>
          <a:p>
            <a:pPr>
              <a:buFont typeface="Wingdings" pitchFamily="2" charset="2"/>
              <a:buChar char="v"/>
            </a:pPr>
            <a:r>
              <a:rPr lang="ru-RU" sz="2100" dirty="0" smtClean="0"/>
              <a:t>Прочитайте другие рассказы Бунина….</a:t>
            </a:r>
            <a:endParaRPr lang="ru-RU" sz="2100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142976" y="214290"/>
            <a:ext cx="8001024" cy="65435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И.А. Бунин «Антоновские яблоки»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428860" y="78579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29388" y="78579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В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продуктивного чтения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511971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Эмоциональная  отзывчивость (активность читательских чувств, сопереживание ситуации, героям, автору);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Активность и объективность читательского воображения (воссоздающего и творческого)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Постижение содержания произведения на разных уровнях (репродуктивном, аналитическом, синтезирующем)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Осмысление художественной формы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269875" indent="-269875"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8000" b="1" dirty="0" smtClean="0">
                <a:solidFill>
                  <a:srgbClr val="C00000"/>
                </a:solidFill>
              </a:rPr>
              <a:t>Коммуникативные</a:t>
            </a:r>
            <a:r>
              <a:rPr lang="ru-RU" sz="8000" dirty="0" smtClean="0">
                <a:solidFill>
                  <a:srgbClr val="C00000"/>
                </a:solidFill>
              </a:rPr>
              <a:t> – формулировать свою позицию, адекватно понимать собеседника (автора) </a:t>
            </a:r>
          </a:p>
          <a:p>
            <a:pPr marL="269875" indent="-269875"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8000" b="1" dirty="0" smtClean="0">
                <a:solidFill>
                  <a:srgbClr val="C00000"/>
                </a:solidFill>
              </a:rPr>
              <a:t>Познавательные</a:t>
            </a:r>
            <a:r>
              <a:rPr lang="ru-RU" sz="8000" dirty="0" smtClean="0">
                <a:solidFill>
                  <a:srgbClr val="C00000"/>
                </a:solidFill>
              </a:rPr>
              <a:t> – извлекать, интерпретировать, использовать текстовую информацию</a:t>
            </a:r>
          </a:p>
          <a:p>
            <a:pPr marL="269875" indent="-269875"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8000" b="1" dirty="0" smtClean="0">
                <a:solidFill>
                  <a:srgbClr val="C00000"/>
                </a:solidFill>
              </a:rPr>
              <a:t>Личностные</a:t>
            </a:r>
            <a:r>
              <a:rPr lang="ru-RU" sz="8000" dirty="0" smtClean="0">
                <a:solidFill>
                  <a:srgbClr val="C00000"/>
                </a:solidFill>
              </a:rPr>
              <a:t> – в </a:t>
            </a:r>
            <a:r>
              <a:rPr lang="ru-RU" sz="8000" dirty="0" smtClean="0">
                <a:solidFill>
                  <a:srgbClr val="C00000"/>
                </a:solidFill>
              </a:rPr>
              <a:t>случае, </a:t>
            </a:r>
            <a:r>
              <a:rPr lang="ru-RU" sz="8000" dirty="0" smtClean="0">
                <a:solidFill>
                  <a:srgbClr val="C00000"/>
                </a:solidFill>
              </a:rPr>
              <a:t>если анализ текста порождает оценочные суждения</a:t>
            </a:r>
          </a:p>
          <a:p>
            <a:pPr marL="269875" indent="-269875"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8000" b="1" dirty="0" smtClean="0">
                <a:solidFill>
                  <a:srgbClr val="C00000"/>
                </a:solidFill>
              </a:rPr>
              <a:t>Регулятивные</a:t>
            </a:r>
            <a:r>
              <a:rPr lang="ru-RU" sz="8000" dirty="0" smtClean="0">
                <a:solidFill>
                  <a:srgbClr val="C00000"/>
                </a:solidFill>
              </a:rPr>
              <a:t> – умение работать по плану (алгоритму)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litcult.ru/u/dd/news/6528/ima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5141"/>
            <a:ext cx="9144000" cy="687314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1736" y="1785926"/>
            <a:ext cx="464347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Гораздо важнее не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</a:t>
            </a:r>
            <a:r>
              <a:rPr lang="ru-R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мы читаем, а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</a:t>
            </a:r>
            <a:r>
              <a:rPr lang="ru-R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 с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какой целью</a:t>
            </a:r>
            <a:r>
              <a:rPr lang="ru-RU" sz="4400" b="1" dirty="0" smtClean="0">
                <a:solidFill>
                  <a:srgbClr val="FF0000"/>
                </a:solidFill>
              </a:rPr>
              <a:t>.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400" b="1" dirty="0" smtClean="0"/>
              <a:t>                                              </a:t>
            </a:r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Эдмунд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Берк</a:t>
            </a:r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Требование ФГОС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7862150" cy="2928958"/>
          </a:xfrm>
        </p:spPr>
        <p:txBody>
          <a:bodyPr>
            <a:normAutofit fontScale="85000" lnSpcReduction="20000"/>
          </a:bodyPr>
          <a:lstStyle/>
          <a:p>
            <a:pPr marL="90488" indent="-7938">
              <a:buNone/>
            </a:pPr>
            <a:r>
              <a:rPr lang="ru-RU" dirty="0" smtClean="0"/>
              <a:t>Освоение обучающимися умений </a:t>
            </a:r>
            <a:r>
              <a:rPr lang="ru-RU" b="1" dirty="0" smtClean="0"/>
              <a:t>полноценного чтения</a:t>
            </a:r>
            <a:r>
              <a:rPr lang="ru-RU" dirty="0" smtClean="0"/>
              <a:t>:</a:t>
            </a:r>
          </a:p>
          <a:p>
            <a:pPr marL="90488" indent="-7938">
              <a:buFont typeface="Wingdings" pitchFamily="2" charset="2"/>
              <a:buChar char="v"/>
            </a:pPr>
            <a:r>
              <a:rPr lang="ru-RU" b="1" dirty="0" smtClean="0"/>
              <a:t> </a:t>
            </a:r>
            <a:r>
              <a:rPr lang="ru-RU" dirty="0" smtClean="0"/>
              <a:t>понимание текста (общее, полное, критическое)</a:t>
            </a:r>
          </a:p>
          <a:p>
            <a:pPr marL="90488" indent="-7938">
              <a:buFont typeface="Wingdings" pitchFamily="2" charset="2"/>
              <a:buChar char="v"/>
            </a:pPr>
            <a:r>
              <a:rPr lang="ru-RU" dirty="0" smtClean="0"/>
              <a:t>Поиск конкретной информации</a:t>
            </a:r>
          </a:p>
          <a:p>
            <a:pPr marL="90488" indent="-7938">
              <a:buFont typeface="Wingdings" pitchFamily="2" charset="2"/>
              <a:buChar char="v"/>
            </a:pPr>
            <a:r>
              <a:rPr lang="ru-RU" dirty="0" smtClean="0"/>
              <a:t>Восстановление широкого контекста</a:t>
            </a:r>
          </a:p>
          <a:p>
            <a:pPr marL="90488" indent="-7938">
              <a:buFont typeface="Wingdings" pitchFamily="2" charset="2"/>
              <a:buChar char="v"/>
            </a:pPr>
            <a:r>
              <a:rPr lang="ru-RU" dirty="0" smtClean="0"/>
              <a:t>Интерпретация текста</a:t>
            </a:r>
          </a:p>
          <a:p>
            <a:pPr marL="90488" indent="-7938">
              <a:buFont typeface="Wingdings" pitchFamily="2" charset="2"/>
              <a:buChar char="v"/>
            </a:pPr>
            <a:r>
              <a:rPr lang="ru-RU" dirty="0" smtClean="0"/>
              <a:t>Комментирование текста</a:t>
            </a:r>
          </a:p>
          <a:p>
            <a:pPr marL="90488" indent="-7938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429124" y="3857628"/>
            <a:ext cx="770384" cy="7143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002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52" y="4643446"/>
            <a:ext cx="7286676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Читательская самостоятельность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Умение задавать вопросы и высказывать свои суждения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Умение строить умозаключения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6072206"/>
            <a:ext cx="607223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Продуктивный характер чтения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Кто такой «грамотный читатель»?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b="1" dirty="0" smtClean="0"/>
              <a:t>Грамотность чтения </a:t>
            </a:r>
            <a:r>
              <a:rPr lang="ru-RU" dirty="0" smtClean="0"/>
              <a:t>– это способность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понимать </a:t>
            </a:r>
            <a:r>
              <a:rPr lang="ru-RU" dirty="0" smtClean="0"/>
              <a:t>письменные тексты 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рефлексировать</a:t>
            </a:r>
            <a:r>
              <a:rPr lang="ru-RU" dirty="0" smtClean="0"/>
              <a:t> по содержанию текста:</a:t>
            </a:r>
          </a:p>
          <a:p>
            <a:pPr marL="269875" indent="-187325">
              <a:buFontTx/>
              <a:buNone/>
            </a:pPr>
            <a:r>
              <a:rPr lang="ru-RU" dirty="0" smtClean="0"/>
              <a:t>   - </a:t>
            </a:r>
            <a:r>
              <a:rPr lang="ru-RU" b="1" i="1" dirty="0" smtClean="0">
                <a:solidFill>
                  <a:srgbClr val="0099FF"/>
                </a:solidFill>
              </a:rPr>
              <a:t>размышлять</a:t>
            </a:r>
            <a:r>
              <a:rPr lang="ru-RU" dirty="0" smtClean="0"/>
              <a:t> над содержанием</a:t>
            </a:r>
          </a:p>
          <a:p>
            <a:pPr marL="269875" indent="-187325">
              <a:buFontTx/>
              <a:buNone/>
            </a:pPr>
            <a:r>
              <a:rPr lang="ru-RU" dirty="0" smtClean="0"/>
              <a:t>   - </a:t>
            </a:r>
            <a:r>
              <a:rPr lang="ru-RU" b="1" i="1" dirty="0" smtClean="0">
                <a:solidFill>
                  <a:srgbClr val="FF0000"/>
                </a:solidFill>
              </a:rPr>
              <a:t>оценивать</a:t>
            </a:r>
            <a:r>
              <a:rPr lang="ru-RU" dirty="0" smtClean="0"/>
              <a:t> прочитанное </a:t>
            </a:r>
          </a:p>
          <a:p>
            <a:pPr marL="269875" indent="-187325">
              <a:buFontTx/>
              <a:buNone/>
            </a:pPr>
            <a:r>
              <a:rPr lang="ru-RU" dirty="0" smtClean="0"/>
              <a:t>   - </a:t>
            </a:r>
            <a:r>
              <a:rPr lang="ru-RU" b="1" i="1" dirty="0" smtClean="0">
                <a:solidFill>
                  <a:srgbClr val="00B050"/>
                </a:solidFill>
              </a:rPr>
              <a:t>излагать</a:t>
            </a:r>
            <a:r>
              <a:rPr lang="ru-RU" dirty="0" smtClean="0"/>
              <a:t> свои мысли о прочитанном</a:t>
            </a:r>
          </a:p>
          <a:p>
            <a:pPr marL="269875" indent="-187325"/>
            <a:r>
              <a:rPr lang="ru-RU" b="1" dirty="0" smtClean="0">
                <a:solidFill>
                  <a:srgbClr val="C00000"/>
                </a:solidFill>
              </a:rPr>
              <a:t> использовать</a:t>
            </a:r>
            <a:r>
              <a:rPr lang="ru-RU" dirty="0" smtClean="0"/>
              <a:t> содержание текстов для достижения собственных целей (развития возможностей, активного участия в жизни общества и т.п.)</a:t>
            </a:r>
          </a:p>
          <a:p>
            <a:pPr marL="269875" indent="-187325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такое «технология продуктивного чтения»?</a:t>
            </a:r>
            <a:endParaRPr lang="ru-RU" b="1" dirty="0"/>
          </a:p>
        </p:txBody>
      </p:sp>
      <p:pic>
        <p:nvPicPr>
          <p:cNvPr id="4098" name="Picture 2" descr="http://s1.maminuklubs.lv/cache/f1/ad/f1ade7c9380b8769286937a5a363bd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1582" y="4572008"/>
            <a:ext cx="3102418" cy="228599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14488"/>
            <a:ext cx="7498080" cy="4786346"/>
          </a:xfrm>
        </p:spPr>
        <p:txBody>
          <a:bodyPr>
            <a:normAutofit lnSpcReduction="10000"/>
          </a:bodyPr>
          <a:lstStyle/>
          <a:p>
            <a:pPr marL="90488" indent="-7938">
              <a:buNone/>
              <a:tabLst>
                <a:tab pos="90488" algn="l"/>
              </a:tabLst>
            </a:pPr>
            <a:r>
              <a:rPr lang="ru-RU" dirty="0" smtClean="0"/>
              <a:t>Это </a:t>
            </a:r>
            <a:r>
              <a:rPr lang="ru-RU" dirty="0" err="1" smtClean="0"/>
              <a:t>природосообразная</a:t>
            </a:r>
            <a:r>
              <a:rPr lang="ru-RU" dirty="0" smtClean="0"/>
              <a:t> образовательная технология, опирающаяся на  законы читательской деятельности и  обеспечивающая с помощью конкретных приёмов чтения </a:t>
            </a:r>
            <a:r>
              <a:rPr lang="ru-RU" b="1" dirty="0" smtClean="0">
                <a:solidFill>
                  <a:srgbClr val="C00000"/>
                </a:solidFill>
              </a:rPr>
              <a:t>полноценное восприятие и понимание </a:t>
            </a:r>
            <a:r>
              <a:rPr lang="ru-RU" dirty="0" smtClean="0"/>
              <a:t>текста читателем , </a:t>
            </a:r>
            <a:r>
              <a:rPr lang="ru-RU" b="1" dirty="0" smtClean="0">
                <a:solidFill>
                  <a:srgbClr val="C00000"/>
                </a:solidFill>
              </a:rPr>
              <a:t>активную </a:t>
            </a:r>
          </a:p>
          <a:p>
            <a:pPr marL="90488" indent="-7938">
              <a:buNone/>
              <a:tabLst>
                <a:tab pos="90488" algn="l"/>
              </a:tabLst>
            </a:pPr>
            <a:r>
              <a:rPr lang="ru-RU" b="1" dirty="0" smtClean="0">
                <a:solidFill>
                  <a:srgbClr val="C00000"/>
                </a:solidFill>
              </a:rPr>
              <a:t>читательскую позицию </a:t>
            </a:r>
            <a:r>
              <a:rPr lang="ru-RU" dirty="0" smtClean="0"/>
              <a:t>по</a:t>
            </a:r>
          </a:p>
          <a:p>
            <a:pPr marL="90488" indent="-7938">
              <a:buNone/>
              <a:tabLst>
                <a:tab pos="90488" algn="l"/>
              </a:tabLst>
            </a:pPr>
            <a:r>
              <a:rPr lang="ru-RU" dirty="0" smtClean="0"/>
              <a:t>отношению к тексту и его</a:t>
            </a:r>
          </a:p>
          <a:p>
            <a:pPr marL="90488" indent="-7938">
              <a:buNone/>
              <a:tabLst>
                <a:tab pos="90488" algn="l"/>
              </a:tabLst>
            </a:pPr>
            <a:r>
              <a:rPr lang="ru-RU" dirty="0" smtClean="0"/>
              <a:t>автору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74320"/>
            <a:ext cx="8001024" cy="8686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В чём разница</a:t>
            </a:r>
            <a:br>
              <a:rPr lang="ru-RU" sz="3600" b="1" dirty="0" smtClean="0"/>
            </a:br>
            <a:r>
              <a:rPr lang="ru-RU" sz="3600" b="1" dirty="0" smtClean="0"/>
              <a:t> традиционных приёмов чтения и продуктивного чтения?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142976" y="1524000"/>
            <a:ext cx="3857652" cy="511971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Прочитайте дома  и перескажите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Расскажите о героях, их поступках. Где происходит действие?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Прочитайте про себя. Ответьте на вопросы.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29190" y="1524000"/>
            <a:ext cx="4214810" cy="5119710"/>
          </a:xfrm>
        </p:spPr>
        <p:txBody>
          <a:bodyPr>
            <a:normAutofit fontScale="92500" lnSpcReduction="20000"/>
          </a:bodyPr>
          <a:lstStyle/>
          <a:p>
            <a:pPr marL="269875" indent="-269875" eaLnBrk="0" hangingPunct="0">
              <a:spcBef>
                <a:spcPct val="20000"/>
              </a:spcBef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Сопоставляем свои желания, мотивы с названием, автором, иллюстрацией, просматривая бегло текст</a:t>
            </a:r>
          </a:p>
          <a:p>
            <a:pPr marL="269875" indent="-269875" eaLnBrk="0" hangingPunct="0">
              <a:spcBef>
                <a:spcPct val="20000"/>
              </a:spcBef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Читаем и находим для себя вопросы и ответы на них</a:t>
            </a:r>
          </a:p>
          <a:p>
            <a:pPr marL="269875" indent="-269875" eaLnBrk="0" hangingPunct="0">
              <a:spcBef>
                <a:spcPct val="20000"/>
              </a:spcBef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Делимся впечатлениями после чтения и сравниваем своё понимание текста с другими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482" name="Picture 2" descr="http://penza.doski.ru/i/96/32/9632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393389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Этапы читательской деятельности</a:t>
            </a:r>
            <a:br>
              <a:rPr lang="ru-RU" b="1" dirty="0" smtClean="0"/>
            </a:br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</a:rPr>
              <a:t>(по технологии продуктивного чтения)</a:t>
            </a:r>
            <a:endParaRPr lang="ru-RU" sz="3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1506" name="Picture 2" descr="http://www.rim-law.ru/images/stories/article/0_7f858_88159389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572008"/>
            <a:ext cx="2500330" cy="2500331"/>
          </a:xfrm>
          <a:prstGeom prst="rect">
            <a:avLst/>
          </a:prstGeom>
          <a:noFill/>
        </p:spPr>
      </p:pic>
      <p:sp>
        <p:nvSpPr>
          <p:cNvPr id="8" name="Семиугольник 7"/>
          <p:cNvSpPr/>
          <p:nvPr/>
        </p:nvSpPr>
        <p:spPr>
          <a:xfrm>
            <a:off x="1214414" y="1214422"/>
            <a:ext cx="914400" cy="857256"/>
          </a:xfrm>
          <a:prstGeom prst="hep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3042" y="2285992"/>
            <a:ext cx="6215106" cy="1143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Развитие умения предполагать, прогнозировать содержание текста по заглавию, автору, иллюстрации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928662" y="5572140"/>
            <a:ext cx="928694" cy="4286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5984" y="5429264"/>
            <a:ext cx="4929222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Вызвать желание, мотивацию прочитать книгу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1285860"/>
            <a:ext cx="4857784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текстом до чтения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43042" y="3643314"/>
            <a:ext cx="5929354" cy="15001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Анализ названия текста, фамилии автора, иллюстраций, высказывание предположений о героях, теме, содержании</a:t>
            </a:r>
            <a:endParaRPr lang="ru-RU" sz="24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xxlbook.ru/imgh538374.png"/>
          <p:cNvPicPr>
            <a:picLocks noChangeAspect="1" noChangeArrowheads="1"/>
          </p:cNvPicPr>
          <p:nvPr/>
        </p:nvPicPr>
        <p:blipFill>
          <a:blip r:embed="rId2"/>
          <a:srcRect l="1613" t="1119" b="3770"/>
          <a:stretch>
            <a:fillRect/>
          </a:stretch>
        </p:blipFill>
        <p:spPr bwMode="auto">
          <a:xfrm>
            <a:off x="357158" y="500042"/>
            <a:ext cx="4357718" cy="607223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929190" y="285728"/>
            <a:ext cx="3929090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И.А. Бунин «Антоновские яблоки»</a:t>
            </a:r>
          </a:p>
          <a:p>
            <a:pPr algn="ctr"/>
            <a:r>
              <a:rPr lang="ru-RU" sz="2800" dirty="0" smtClean="0"/>
              <a:t>(11   класс)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14290"/>
            <a:ext cx="1928826" cy="7857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 класс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1571612"/>
            <a:ext cx="4286248" cy="5286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100" dirty="0" smtClean="0"/>
              <a:t>Проанализируйте название рассказа «Антоновские яблоки». Какую нагрузку несёт в себе слово </a:t>
            </a:r>
            <a:r>
              <a:rPr lang="ru-RU" sz="2100" i="1" dirty="0" smtClean="0"/>
              <a:t>«антоновские»? </a:t>
            </a:r>
          </a:p>
          <a:p>
            <a:pPr>
              <a:buFont typeface="Wingdings" pitchFamily="2" charset="2"/>
              <a:buChar char="v"/>
            </a:pPr>
            <a:r>
              <a:rPr lang="ru-RU" sz="2100" dirty="0" smtClean="0"/>
              <a:t>Уточните дату написание рассказа. Что к этому времени осталось «за плечами» Бунина?</a:t>
            </a:r>
          </a:p>
          <a:p>
            <a:pPr>
              <a:buFont typeface="Wingdings" pitchFamily="2" charset="2"/>
              <a:buChar char="v"/>
            </a:pPr>
            <a:r>
              <a:rPr lang="ru-RU" sz="2100" dirty="0" smtClean="0"/>
              <a:t>Рассказ начинается с многоточия: </a:t>
            </a:r>
            <a:r>
              <a:rPr lang="ru-RU" sz="2100" i="1" dirty="0" smtClean="0"/>
              <a:t>…Вспоминается… </a:t>
            </a:r>
            <a:r>
              <a:rPr lang="ru-RU" sz="2100" dirty="0" smtClean="0"/>
              <a:t>Какие воспоминания , по-вашему, могли лечь в основу рассказа?</a:t>
            </a:r>
          </a:p>
          <a:p>
            <a:pPr>
              <a:buFont typeface="Wingdings" pitchFamily="2" charset="2"/>
              <a:buChar char="v"/>
            </a:pPr>
            <a:r>
              <a:rPr lang="ru-RU" sz="2100" dirty="0" smtClean="0"/>
              <a:t>В первой редакции «Антоновских яблок» у рассказа был подзаголовок «</a:t>
            </a:r>
            <a:r>
              <a:rPr lang="ru-RU" sz="2100" i="1" dirty="0" smtClean="0"/>
              <a:t>Эпитафия»</a:t>
            </a:r>
            <a:r>
              <a:rPr lang="ru-RU" sz="2100" dirty="0" smtClean="0"/>
              <a:t>. Какой смысл заключается в этом подзаголовке?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Этапы читательской деятельности</a:t>
            </a:r>
            <a:br>
              <a:rPr lang="ru-RU" b="1" dirty="0" smtClean="0"/>
            </a:br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</a:rPr>
              <a:t>(по технологии продуктивного чтения)</a:t>
            </a:r>
            <a:endParaRPr lang="ru-RU" sz="3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Семиугольник 7"/>
          <p:cNvSpPr/>
          <p:nvPr/>
        </p:nvSpPr>
        <p:spPr>
          <a:xfrm>
            <a:off x="1214414" y="1214422"/>
            <a:ext cx="914400" cy="857256"/>
          </a:xfrm>
          <a:prstGeom prst="hep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</a:t>
            </a:r>
            <a:endParaRPr lang="ru-RU" sz="4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3042" y="2285992"/>
            <a:ext cx="6215106" cy="1143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Понимание текста и создание его читательской интерпретации (истолкования, оценки)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000100" y="5857892"/>
            <a:ext cx="928694" cy="4286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5984" y="5643578"/>
            <a:ext cx="4929222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Обеспечить полноценное восприятие текста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1285860"/>
            <a:ext cx="4857784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текстом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чтения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43042" y="3643314"/>
            <a:ext cx="5929354" cy="18573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Чтение текста (самостоятельное или на уроке), диалог с автором, комментированное чтение, словарная работа, беседа, обсуждение интерпретаций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pic>
        <p:nvPicPr>
          <p:cNvPr id="24578" name="Picture 2" descr="http://www.lvivpost.net/application/images/uploads/stories/2013/1336/1036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193466"/>
            <a:ext cx="3236415" cy="4664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916" y="-642966"/>
            <a:ext cx="7572396" cy="584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лево 6"/>
          <p:cNvSpPr/>
          <p:nvPr/>
        </p:nvSpPr>
        <p:spPr>
          <a:xfrm>
            <a:off x="4286248" y="1000108"/>
            <a:ext cx="3429024" cy="913260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Фактуальная</a:t>
            </a:r>
            <a:r>
              <a:rPr lang="ru-RU" sz="2000" b="1" dirty="0" smtClean="0"/>
              <a:t> информация</a:t>
            </a:r>
            <a:endParaRPr lang="ru-RU" sz="2000" b="1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2786050" y="2571744"/>
            <a:ext cx="4214842" cy="913260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Концептуальная  информация</a:t>
            </a:r>
            <a:endParaRPr lang="ru-RU" sz="2000" b="1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3714744" y="1857364"/>
            <a:ext cx="3643338" cy="913260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Подтекстовая</a:t>
            </a:r>
            <a:r>
              <a:rPr lang="ru-RU" sz="2000" b="1" dirty="0" smtClean="0"/>
              <a:t>  информация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85918" y="5072074"/>
            <a:ext cx="6858048" cy="12858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Полное понимание текста</a:t>
            </a:r>
            <a:endParaRPr lang="ru-RU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7715272" y="1428736"/>
            <a:ext cx="731520" cy="3714776"/>
          </a:xfrm>
          <a:prstGeom prst="curved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6929454" y="2857496"/>
            <a:ext cx="802958" cy="2214578"/>
          </a:xfrm>
          <a:prstGeom prst="curved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7358082" y="2214554"/>
            <a:ext cx="695332" cy="2928958"/>
          </a:xfrm>
          <a:prstGeom prst="curved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191</TotalTime>
  <Words>763</Words>
  <Application>Microsoft Office PowerPoint</Application>
  <PresentationFormat>Экран (4:3)</PresentationFormat>
  <Paragraphs>90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Технология  продуктивного чтения</vt:lpstr>
      <vt:lpstr>Требование ФГОС</vt:lpstr>
      <vt:lpstr>Кто такой «грамотный читатель»?</vt:lpstr>
      <vt:lpstr>Что такое «технология продуктивного чтения»?</vt:lpstr>
      <vt:lpstr>В чём разница  традиционных приёмов чтения и продуктивного чтения?</vt:lpstr>
      <vt:lpstr>Этапы читательской деятельности (по технологии продуктивного чтения)</vt:lpstr>
      <vt:lpstr>Слайд 7</vt:lpstr>
      <vt:lpstr>Этапы читательской деятельности (по технологии продуктивного чтения)</vt:lpstr>
      <vt:lpstr>Слайд 9</vt:lpstr>
      <vt:lpstr>И.А. Бунин «Антоновские яблоки»</vt:lpstr>
      <vt:lpstr>Этапы читательской деятельности (по технологии продуктивного чтения)</vt:lpstr>
      <vt:lpstr>Слайд 12</vt:lpstr>
      <vt:lpstr>Результаты продуктивного чтения</vt:lpstr>
      <vt:lpstr>Гораздо важнее не что мы читаем, а как и с какой целью.                                               Эдмунд Берк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 продуктивного чтения</dc:title>
  <dc:creator>rc</dc:creator>
  <cp:lastModifiedBy>rc</cp:lastModifiedBy>
  <cp:revision>20</cp:revision>
  <dcterms:created xsi:type="dcterms:W3CDTF">2014-02-16T15:59:44Z</dcterms:created>
  <dcterms:modified xsi:type="dcterms:W3CDTF">2014-02-17T06:07:52Z</dcterms:modified>
</cp:coreProperties>
</file>