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3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7" r:id="rId13"/>
    <p:sldId id="268" r:id="rId14"/>
    <p:sldId id="264" r:id="rId15"/>
    <p:sldId id="269" r:id="rId16"/>
    <p:sldId id="265" r:id="rId17"/>
    <p:sldId id="270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12" autoAdjust="0"/>
  </p:normalViewPr>
  <p:slideViewPr>
    <p:cSldViewPr>
      <p:cViewPr varScale="1">
        <p:scale>
          <a:sx n="88" d="100"/>
          <a:sy n="88" d="100"/>
        </p:scale>
        <p:origin x="-126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D8D851D-1DD6-497D-8462-E1E40B98DA89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2782B0-C84A-44A6-88E0-48B5482580B7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6871" name="Picture 2" descr="C:\Documents and Settings\User\Мои документы\Мои рисунки\Марина\фон\August_Background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E62FA-B63D-4CF8-9A00-5810BB2DFD5C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1A704-A7D5-41CA-AB96-B490B2BC64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F89330-B9D2-4844-8C66-981C9B978670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1488D-5801-423D-9675-EF0139D8DA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BAFA0-A345-4520-8986-186402B96145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2F914-645F-403E-A9EB-CCAA676AF3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DE9BDB-488C-4FB1-B8BD-9B1F4AE2B487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0B623-BC89-4A63-966F-F08446B505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30D4E-08AC-4C50-B15E-F753F7A3D7B8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50DC6-725D-4B3F-BB9C-F3BC1C8019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5F6E8-D345-41E9-A2C0-14706AB97A03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0C61-40A2-46E1-8F8D-7836423B3B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1AE90-882E-439E-89CD-F7DC52256C9A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7707-FD93-40B4-8D94-F33A550355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D9534-A6B9-406C-98E9-F268A94A5DF2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D0745-1DF7-421F-9646-992B3E9183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5916C7-5508-43C8-A3AA-61342C031765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D732-C09D-4E85-9E2B-B71FFF5D3E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4A82C-CFBA-4FDF-A8D7-79DB8B1A51E4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D39E6-BA3C-4E7C-BB83-2956B9E063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C95AC56-7DCB-49F1-9A90-7C4651EB96BF}" type="datetimeFigureOut">
              <a:rPr lang="ru-RU"/>
              <a:pPr/>
              <a:t>04.04.2014</a:t>
            </a:fld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997672D-1491-43DC-A405-D94EEEAAE655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5847" name="Picture 2" descr="C:\Documents and Settings\User\Мои документы\Мои рисунки\Марина\фон\August_Background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1349791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557338"/>
            <a:ext cx="3810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WordArt 6"/>
          <p:cNvSpPr>
            <a:spLocks noChangeArrowheads="1" noChangeShapeType="1" noTextEdit="1"/>
          </p:cNvSpPr>
          <p:nvPr/>
        </p:nvSpPr>
        <p:spPr bwMode="auto">
          <a:xfrm>
            <a:off x="2195513" y="981075"/>
            <a:ext cx="5184775" cy="719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Пушкин в Петербурге</a:t>
            </a: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881063" y="6183313"/>
            <a:ext cx="164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Каутская И.П.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714375" y="785813"/>
            <a:ext cx="7929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Какими представляются поэту государства, в одном из которых правит закон, а в другом – беззаконие?</a:t>
            </a:r>
            <a:endParaRPr lang="ru-RU" sz="2400">
              <a:solidFill>
                <a:srgbClr val="0000CC"/>
              </a:solidFill>
              <a:latin typeface="Calibri" pitchFamily="34" charset="0"/>
            </a:endParaRPr>
          </a:p>
        </p:txBody>
      </p:sp>
      <p:graphicFrame>
        <p:nvGraphicFramePr>
          <p:cNvPr id="22540" name="Group 12"/>
          <p:cNvGraphicFramePr>
            <a:graphicFrameLocks noGrp="1"/>
          </p:cNvGraphicFramePr>
          <p:nvPr/>
        </p:nvGraphicFramePr>
        <p:xfrm>
          <a:off x="428625" y="2071688"/>
          <a:ext cx="8358188" cy="3741737"/>
        </p:xfrm>
        <a:graphic>
          <a:graphicData uri="http://schemas.openxmlformats.org/drawingml/2006/table">
            <a:tbl>
              <a:tblPr/>
              <a:tblGrid>
                <a:gridCol w="4179888"/>
                <a:gridCol w="4178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везде бичи, везде железы;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законов гибельный позор;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неволи немощные слёзы;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неправедная власть;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сгущённая мгла предрассуждений;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рабства грозный гений;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славы роковая страсть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народов не легло страданье;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вольность святая;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законов мощных сочетанье;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твёрдый щит законов;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верные руки;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равные главы;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меч преступленье сражает;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праведным размахом;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неподкупна рука ни алчной скупостью, ни страхом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541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143000"/>
            <a:ext cx="8286750" cy="4800600"/>
          </a:xfrm>
          <a:prstGeom prst="rect">
            <a:avLst/>
          </a:prstGeom>
          <a:solidFill>
            <a:srgbClr val="FFFFFF">
              <a:alpha val="16863"/>
            </a:srgbClr>
          </a:solidFill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Внимательно перечитайте 7-8 строфы оды «Вольность».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Какие исторические события поэтически переосмыслены Пушкиным в этих строфах?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 в оде отразилось отношение Пушкина к французской революции?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 в стихотворении создаётся образ Наполеона?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Какие слова, выражения помогают понять авторскую позицию по отношению к описанным историческим реалиям?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  какой целью Пушкин вспоминает события Французской революции, обращается к личности Наполеона?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35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udovikX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500063"/>
            <a:ext cx="28575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472" y="4714884"/>
            <a:ext cx="321471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Людовик </a:t>
            </a:r>
            <a:r>
              <a:rPr lang="en-US" sz="2400" b="1" i="1" dirty="0">
                <a:solidFill>
                  <a:srgbClr val="0000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XVI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</p:txBody>
      </p:sp>
      <p:pic>
        <p:nvPicPr>
          <p:cNvPr id="24579" name="Рисунок 7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929063"/>
            <a:ext cx="4406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6286520"/>
            <a:ext cx="392909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Казнь Людовика </a:t>
            </a:r>
            <a:r>
              <a:rPr lang="en-US" sz="2400" b="1" i="1" dirty="0">
                <a:solidFill>
                  <a:srgbClr val="0000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XVI</a:t>
            </a:r>
            <a:endParaRPr lang="ru-RU" b="1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24581" name="Рисунок 9" descr="0000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214313"/>
            <a:ext cx="440531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29058" y="3357562"/>
            <a:ext cx="52149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Людовик XVI перед судом Конвента</a:t>
            </a:r>
          </a:p>
        </p:txBody>
      </p:sp>
      <p:sp>
        <p:nvSpPr>
          <p:cNvPr id="24584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Мои документы\Мои рисунки\Наполеон в полном императорском облачен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556000" cy="43942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4714884"/>
            <a:ext cx="350046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Наполеон в полном императорском облачении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929063" y="428625"/>
            <a:ext cx="4643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 в оде А.С.Пушкина «Вольность» создаётся образ Наполеона?</a:t>
            </a:r>
            <a:endParaRPr lang="ru-RU">
              <a:latin typeface="Calibri" pitchFamily="34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071938" y="1928813"/>
            <a:ext cx="45005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«самовластительный злодей»</a:t>
            </a:r>
          </a:p>
          <a:p>
            <a:pPr algn="ctr">
              <a:lnSpc>
                <a:spcPct val="200000"/>
              </a:lnSpc>
            </a:pP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«ужас мира»</a:t>
            </a:r>
          </a:p>
          <a:p>
            <a:pPr algn="ctr">
              <a:lnSpc>
                <a:spcPct val="200000"/>
              </a:lnSpc>
            </a:pP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«стыд природы»</a:t>
            </a:r>
          </a:p>
          <a:p>
            <a:pPr algn="ctr">
              <a:lnSpc>
                <a:spcPct val="200000"/>
              </a:lnSpc>
            </a:pP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«упрёк ты богу на земле»</a:t>
            </a:r>
          </a:p>
          <a:p>
            <a:pPr algn="r">
              <a:lnSpc>
                <a:spcPct val="200000"/>
              </a:lnSpc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(градация)</a:t>
            </a:r>
          </a:p>
        </p:txBody>
      </p:sp>
      <p:sp>
        <p:nvSpPr>
          <p:cNvPr id="2560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714375"/>
            <a:ext cx="8215312" cy="6002338"/>
          </a:xfrm>
          <a:prstGeom prst="rect">
            <a:avLst/>
          </a:prstGeom>
          <a:solidFill>
            <a:srgbClr val="FFFFFF">
              <a:alpha val="16863"/>
            </a:srgbClr>
          </a:solidFill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Внимательно перечитайте 9-11 строфы оды «Вольность».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 какой страшной тайне мог бы рассказать Михайловский замок? Почему Пушкин ни разу не упоминает имя Павла? Под каким другим именем скрывается в оде образ убитого императора?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Прочитайте и сопоставьте статьи исторической энциклопедии о Павле </a:t>
            </a:r>
            <a:r>
              <a:rPr lang="en-US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Калигуле. Что позволило А.С.Пушкину поставить этих исторических деятелей в один ряд?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Каково отношение поэта к убитому и убийцам? Как оно выражено?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чего в одной из строк Пушкин упоминает имя Клио – музы эпической поэзии, покровительницы истории?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  какой целью Пушкин обращается к событиям, связанным с убийством Павла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357562"/>
            <a:ext cx="142876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en-US" sz="2400" b="1" i="1" dirty="0">
                <a:solidFill>
                  <a:srgbClr val="0000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ru-RU" i="1" dirty="0">
              <a:latin typeface="+mn-lt"/>
              <a:cs typeface="+mn-cs"/>
            </a:endParaRPr>
          </a:p>
        </p:txBody>
      </p:sp>
      <p:pic>
        <p:nvPicPr>
          <p:cNvPr id="6" name="Рисунок 5" descr="pavel1sm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86058"/>
            <a:ext cx="2643206" cy="356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ave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214313"/>
            <a:ext cx="2495550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1928813" y="6286500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Убийство Павла </a:t>
            </a: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5143500" y="5500688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Убийство Калигулы</a:t>
            </a:r>
          </a:p>
        </p:txBody>
      </p:sp>
      <p:pic>
        <p:nvPicPr>
          <p:cNvPr id="27654" name="Picture 3" descr="C:\Documents and Settings\User\Мои документы\Мои рисунки\caligula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1568"/>
          <a:stretch>
            <a:fillRect/>
          </a:stretch>
        </p:blipFill>
        <p:spPr bwMode="auto">
          <a:xfrm>
            <a:off x="5929313" y="0"/>
            <a:ext cx="23876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2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071810"/>
            <a:ext cx="395787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429388" y="2571744"/>
            <a:ext cx="142876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Калигула</a:t>
            </a:r>
            <a:endParaRPr lang="ru-RU" i="1" dirty="0">
              <a:latin typeface="+mn-lt"/>
              <a:cs typeface="+mn-cs"/>
            </a:endParaRPr>
          </a:p>
        </p:txBody>
      </p:sp>
      <p:sp>
        <p:nvSpPr>
          <p:cNvPr id="27658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88" y="1071563"/>
            <a:ext cx="7286625" cy="4894262"/>
          </a:xfrm>
          <a:prstGeom prst="rect">
            <a:avLst/>
          </a:prstGeom>
          <a:solidFill>
            <a:srgbClr val="FFFFFF">
              <a:alpha val="18039"/>
            </a:srgbClr>
          </a:solidFill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Внимательно перечитайте оду «Вольность».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Можно ли определить общее настроение произведения или оно меняется?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оде много слов и словосочетаний, имеющих ключевой характер (опора текста, «нерв» текста) Составьте словарь гражданской лексики (слов общественно-политического содержания) по стихотворению «Вольность».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Найдите в оде признаки жанра. Подтвердите свои мысли примерами.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Почему Пушкин избрал для «Вольности» именно жанр оды?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500174"/>
            <a:ext cx="4857784" cy="44579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днесь </a:t>
            </a:r>
            <a:r>
              <a:rPr lang="ru-RU" sz="2400" b="1" u="sng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учитесь</a:t>
            </a:r>
            <a: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о цари:</a:t>
            </a:r>
            <a:b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Ни наказанья, ни награды,</a:t>
            </a:r>
            <a:b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Ни кров темниц, ни алтари</a:t>
            </a:r>
            <a:b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 верные для вас ограды.</a:t>
            </a:r>
            <a:b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Склонитесь первые главой</a:t>
            </a:r>
            <a:br>
              <a:rPr lang="ru-RU" sz="2400" b="1" u="sng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 сень надежную Закона</a:t>
            </a:r>
            <a: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станут вечной стражей трона</a:t>
            </a:r>
            <a:b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Народов вольность и покой.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85813" y="571500"/>
            <a:ext cx="75009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 является основой свободы по Пушкину?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357188"/>
            <a:ext cx="8786813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pir Deco" pitchFamily="2" charset="0"/>
                <a:cs typeface="+mn-cs"/>
              </a:rPr>
              <a:t>Петербург - 1817 – 1820 гг.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pir Deco" pitchFamily="2" charset="0"/>
                <a:cs typeface="+mn-cs"/>
              </a:rPr>
              <a:t>Новый этап жизни и </a:t>
            </a:r>
            <a:r>
              <a:rPr lang="ru-RU" sz="3200" b="1" u="sng" dirty="0">
                <a:solidFill>
                  <a:srgbClr val="00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pir Deco" pitchFamily="2" charset="0"/>
                <a:cs typeface="+mn-cs"/>
              </a:rPr>
              <a:t>творчества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pir Deco" pitchFamily="2" charset="0"/>
                <a:cs typeface="+mn-cs"/>
              </a:rPr>
              <a:t> А.С.Пушкина </a:t>
            </a:r>
            <a:endParaRPr lang="ru-RU" sz="3200" dirty="0">
              <a:solidFill>
                <a:srgbClr val="00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mpir Deco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027" name="Picture 3" descr="C:\Documents and Settings\User\Мои документы\Мои рисунки\А.С.Пушкин\Push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429000"/>
            <a:ext cx="1985960" cy="27932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14313" y="2714625"/>
            <a:ext cx="63579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Почему петербургский период (1817 – 1820 гг.) можно назвать новым этапом не только в жизни, но и в творчестве А.С.Пушкина?</a:t>
            </a:r>
          </a:p>
        </p:txBody>
      </p:sp>
      <p:sp>
        <p:nvSpPr>
          <p:cNvPr id="307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2339975" y="2636838"/>
            <a:ext cx="445770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внимание!</a:t>
            </a:r>
          </a:p>
        </p:txBody>
      </p:sp>
      <p:sp>
        <p:nvSpPr>
          <p:cNvPr id="3891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2771775" y="476250"/>
            <a:ext cx="6624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Оглавление</a:t>
            </a:r>
          </a:p>
        </p:txBody>
      </p:sp>
      <p:sp>
        <p:nvSpPr>
          <p:cNvPr id="14338" name="Rectangle 8"/>
          <p:cNvSpPr>
            <a:spLocks noGrp="1"/>
          </p:cNvSpPr>
          <p:nvPr>
            <p:ph type="body" idx="4294967295"/>
          </p:nvPr>
        </p:nvSpPr>
        <p:spPr>
          <a:xfrm>
            <a:off x="250825" y="1700213"/>
            <a:ext cx="8540750" cy="44227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2" action="ppaction://hlinksldjump"/>
              </a:rPr>
              <a:t>Лицейские годы.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3" action="ppaction://hlinksldjump"/>
              </a:rPr>
              <a:t>Петербург 1817 – 1820 г.г.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4" action="ppaction://hlinksldjump"/>
              </a:rPr>
              <a:t>Задания.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5" action="ppaction://hlinksldjump"/>
              </a:rPr>
              <a:t>Краткая характеристика творчества А.С. Пушкина.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6" action="ppaction://hlinksldjump"/>
              </a:rPr>
              <a:t>Петербург. Михайловский замок.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7" action="ppaction://hlinksldjump"/>
              </a:rPr>
              <a:t>Задания. 1 группа.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8" action="ppaction://hlinksldjump"/>
              </a:rPr>
              <a:t>Задания. 2 группа.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9" action="ppaction://hlinksldjump"/>
              </a:rPr>
              <a:t>Задания 2 группа (продолжение).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10" action="ppaction://hlinksldjump"/>
              </a:rPr>
              <a:t>Задания. 3 группа.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11" action="ppaction://hlinksldjump"/>
              </a:rPr>
              <a:t>Иллюстрации к статье.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12" action="ppaction://hlinksldjump"/>
              </a:rPr>
              <a:t>Образ Наполеона в оде «Вольность».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13" action="ppaction://hlinksldjump"/>
              </a:rPr>
              <a:t>Задания 4 группа.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14" action="ppaction://hlinksldjump"/>
              </a:rPr>
              <a:t>Иллюстрации к заданию 4 группы.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15" action="ppaction://hlinksldjump"/>
              </a:rPr>
              <a:t>Задания 5 группа.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16" action="ppaction://hlinksldjump"/>
              </a:rPr>
              <a:t>Вопросы к заданию.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600">
                <a:hlinkClick r:id="rId17" action="ppaction://hlinksldjump"/>
              </a:rPr>
              <a:t>Финальный слайд.</a:t>
            </a: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160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1600"/>
          </a:p>
        </p:txBody>
      </p:sp>
      <p:sp>
        <p:nvSpPr>
          <p:cNvPr id="14340" name="AutoShape 4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User\Мои документы\Мои рисунки\Андреев А.С.Пушкин-лицеи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2126605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User\Мои документы\Мои рисунки\Pushkin_derzhav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14686"/>
            <a:ext cx="4635038" cy="2626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Documents and Settings\User\Мои документы\Мои рисунки\А.С.Пушкин\Царскосельский лице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31366">
            <a:off x="465148" y="451334"/>
            <a:ext cx="4357718" cy="2937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C:\Documents and Settings\User\Мои документы\Мои рисунки\А.С.Пушкин\3-1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143248"/>
            <a:ext cx="2693713" cy="3524274"/>
          </a:xfrm>
          <a:prstGeom prst="foldedCorner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5534561"/>
            <a:ext cx="8715404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0066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ndantino script" pitchFamily="2" charset="0"/>
                <a:cs typeface="+mn-cs"/>
              </a:rPr>
              <a:t>В те дни, когда в садах лицея  я безмятежно расцветал…</a:t>
            </a:r>
          </a:p>
        </p:txBody>
      </p:sp>
      <p:sp>
        <p:nvSpPr>
          <p:cNvPr id="1536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357188"/>
            <a:ext cx="8786813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pir Deco" pitchFamily="2" charset="0"/>
                <a:cs typeface="+mn-cs"/>
              </a:rPr>
              <a:t>Петербург - 1817 – 1820 гг.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pir Deco" pitchFamily="2" charset="0"/>
                <a:cs typeface="+mn-cs"/>
              </a:rPr>
              <a:t>Новый этап жизни и </a:t>
            </a:r>
            <a:r>
              <a:rPr lang="ru-RU" sz="3200" b="1" u="sng" dirty="0">
                <a:solidFill>
                  <a:srgbClr val="00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pir Deco" pitchFamily="2" charset="0"/>
                <a:cs typeface="+mn-cs"/>
              </a:rPr>
              <a:t>творчества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mpir Deco" pitchFamily="2" charset="0"/>
                <a:cs typeface="+mn-cs"/>
              </a:rPr>
              <a:t> А.С.Пушкина </a:t>
            </a:r>
            <a:endParaRPr lang="ru-RU" sz="3200" dirty="0">
              <a:solidFill>
                <a:srgbClr val="00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mpir Deco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027" name="Picture 3" descr="C:\Documents and Settings\User\Мои документы\Мои рисунки\А.С.Пушкин\Push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429000"/>
            <a:ext cx="1985960" cy="27932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14313" y="2714625"/>
            <a:ext cx="63579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Почему петербургский период (1817 – 1820 гг.) можно назвать новым этапом не только в жизни, но и в творчестве А.С.Пушкина?</a:t>
            </a:r>
          </a:p>
        </p:txBody>
      </p:sp>
      <p:sp>
        <p:nvSpPr>
          <p:cNvPr id="163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429684" cy="5601533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  <a:cs typeface="Times New Roman" pitchFamily="18" charset="0"/>
              </a:rPr>
              <a:t>Задания: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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Прочитайте статью. Составьте простой тезисный план </a:t>
            </a:r>
            <a:r>
              <a:rPr lang="ru-RU" sz="28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тезисы</a:t>
            </a:r>
            <a:r>
              <a:rPr lang="ru-RU" sz="28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сжато сформулированные, основные констатирующие положения текста)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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Какая существенная информация о петербургском периоде как новом этапе жизни Пушкина содержится в данном тексте?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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Какая сторона петербургского периода жизни Пушкина не освещается в статье?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4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5" y="285750"/>
            <a:ext cx="8786813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mpir Deco" pitchFamily="2" charset="0"/>
                <a:cs typeface="+mn-cs"/>
              </a:rPr>
              <a:t>Краткая характеристика творчества А.С.Пушкина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000240"/>
          <a:ext cx="8072494" cy="3676608"/>
        </p:xfrm>
        <a:graphic>
          <a:graphicData uri="http://schemas.openxmlformats.org/drawingml/2006/table">
            <a:tbl>
              <a:tblPr>
                <a:solidFill>
                  <a:srgbClr val="FFFFFF">
                    <a:alpha val="21176"/>
                  </a:srgbClr>
                </a:solidFill>
                <a:tableStyleId>{616DA210-FB5B-4158-B5E0-FEB733F419BA}</a:tableStyleId>
              </a:tblPr>
              <a:tblGrid>
                <a:gridCol w="4035826"/>
                <a:gridCol w="4036668"/>
              </a:tblGrid>
              <a:tr h="73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0066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Лицейские годы</a:t>
                      </a:r>
                      <a:endParaRPr lang="ru-RU" sz="2400" b="0" dirty="0">
                        <a:solidFill>
                          <a:srgbClr val="000066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Петербургский период</a:t>
                      </a:r>
                      <a:endParaRPr lang="ru-RU" sz="2400" dirty="0">
                        <a:solidFill>
                          <a:srgbClr val="000066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Любовные, иногда фривольные (легкомысленные) стихи, дружеские послания, в которых прославлялись радости жизни, вино, любовь.</a:t>
                      </a:r>
                      <a:endParaRPr lang="ru-RU" sz="2400" b="0" i="1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800" dirty="0">
                        <a:solidFill>
                          <a:srgbClr val="0000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3" name="Picture 1" descr="C:\Documents and Settings\User\Мои документы\Мои рисунки\Марина\Оформление\Рисунок8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2113">
            <a:off x="5845175" y="3168650"/>
            <a:ext cx="147161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3000375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Преобладают стихотворения политические, свободолюбивые, с социальным содержанием.</a:t>
            </a:r>
            <a:endParaRPr lang="ru-RU" sz="2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843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ocuments and Settings\User\Мои документы\Мои рисунки\Петербург, Михайловский за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7643812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500438" y="4643438"/>
            <a:ext cx="485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Петербург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Михайловский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замок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429264"/>
            <a:ext cx="85011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 свидетельству современников, поводом к созданию оды «Вольность» послужили впечатления от заброшенного Михайловского замка, где был убит император Павел</a:t>
            </a:r>
            <a:r>
              <a:rPr lang="en-US" sz="2400" b="1" i="1" dirty="0">
                <a:solidFill>
                  <a:srgbClr val="00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400" b="1" i="1" dirty="0">
                <a:solidFill>
                  <a:srgbClr val="00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569075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569075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570663"/>
            <a:ext cx="287337" cy="2873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143000"/>
            <a:ext cx="8286750" cy="4800600"/>
          </a:xfrm>
          <a:prstGeom prst="rect">
            <a:avLst/>
          </a:prstGeom>
          <a:solidFill>
            <a:srgbClr val="FFFFFF">
              <a:alpha val="16863"/>
            </a:srgbClr>
          </a:solidFill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Внимательно перечитайте 1-2 строфы оды «Вольность», объясните значение непонятных слов и выражений.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Выпишите из 1 строфы глаголы повелительного наклонения. На какие 2 группы и по какому принципу можно разделить эти глаголы?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Какие художественно-изобразительные средства использует автор в 1-2 строфах. Какую роль играют они в стихотворении?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Как в 1 и 2 строфах оды А.С.Пушкин подчёркивает начало нового этапа в своём творчестве? От чего оказывается и к чему стремится поэт? Какие цели ставит он?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38" y="1214438"/>
            <a:ext cx="8072437" cy="4432300"/>
          </a:xfrm>
          <a:prstGeom prst="rect">
            <a:avLst/>
          </a:prstGeom>
          <a:solidFill>
            <a:srgbClr val="FFFFFF">
              <a:alpha val="14902"/>
            </a:srgbClr>
          </a:solidFill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Внимательно перечитайте 3-5 строфы оды «Вольность».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Какими представляются поэту государства, в одном из которых правит закон, а в другом – беззаконие? Найдите в тексте и выпишите в тетрадь выражения, наиболее ярко помогающие представить эти два государства.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Какие художественно-изобразительные средства использует автор в 3-5 строфах. Какую роль играют они в стихотворении?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Какую роль в жизни общества поэт придаёт </a:t>
            </a:r>
            <a:r>
              <a:rPr lang="ru-RU" sz="24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закону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Как соотнесена с законом свобода?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15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81750"/>
            <a:ext cx="2873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288925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287337" cy="2873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328</TotalTime>
  <Words>571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Wingdings</vt:lpstr>
      <vt:lpstr>Calibri</vt:lpstr>
      <vt:lpstr>Ampir Deco</vt:lpstr>
      <vt:lpstr>Times New Roman</vt:lpstr>
      <vt:lpstr>Облака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Каутская</cp:lastModifiedBy>
  <cp:revision>26</cp:revision>
  <dcterms:created xsi:type="dcterms:W3CDTF">2009-03-29T16:22:38Z</dcterms:created>
  <dcterms:modified xsi:type="dcterms:W3CDTF">2014-04-04T12:52:02Z</dcterms:modified>
</cp:coreProperties>
</file>