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7" r:id="rId5"/>
    <p:sldId id="287" r:id="rId6"/>
    <p:sldId id="260" r:id="rId7"/>
    <p:sldId id="259" r:id="rId8"/>
    <p:sldId id="261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88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80" r:id="rId27"/>
    <p:sldId id="281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B85AD3DE-C060-4B3B-B96D-A817EFE256FB}">
          <p14:sldIdLst>
            <p14:sldId id="256"/>
            <p14:sldId id="257"/>
            <p14:sldId id="258"/>
            <p14:sldId id="267"/>
            <p14:sldId id="287"/>
            <p14:sldId id="260"/>
            <p14:sldId id="259"/>
            <p14:sldId id="261"/>
            <p14:sldId id="262"/>
            <p14:sldId id="263"/>
            <p14:sldId id="264"/>
            <p14:sldId id="265"/>
            <p14:sldId id="266"/>
          </p14:sldIdLst>
        </p14:section>
        <p14:section name="Раздел без заголовка" id="{4B499DB1-48B6-4FF0-A5BD-CCB60B1C73DE}">
          <p14:sldIdLst>
            <p14:sldId id="268"/>
            <p14:sldId id="269"/>
            <p14:sldId id="288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80"/>
            <p14:sldId id="281"/>
          </p14:sldIdLst>
        </p14:section>
        <p14:section name="Раздел без заголовка" id="{E5315163-0CC6-4687-8101-123BC04163E3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BC1C-AF75-44B8-9C7A-167287C27A57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E361-3736-417A-828B-98FD77BAFA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BC1C-AF75-44B8-9C7A-167287C27A57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E361-3736-417A-828B-98FD77BAFA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BC1C-AF75-44B8-9C7A-167287C27A57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E361-3736-417A-828B-98FD77BAFA6B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BC1C-AF75-44B8-9C7A-167287C27A57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E361-3736-417A-828B-98FD77BAFA6B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BC1C-AF75-44B8-9C7A-167287C27A57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E361-3736-417A-828B-98FD77BAFA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BC1C-AF75-44B8-9C7A-167287C27A57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E361-3736-417A-828B-98FD77BAFA6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BC1C-AF75-44B8-9C7A-167287C27A57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E361-3736-417A-828B-98FD77BAFA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BC1C-AF75-44B8-9C7A-167287C27A57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E361-3736-417A-828B-98FD77BAFA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BC1C-AF75-44B8-9C7A-167287C27A57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E361-3736-417A-828B-98FD77BAFA6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BC1C-AF75-44B8-9C7A-167287C27A57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E361-3736-417A-828B-98FD77BAFA6B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CBC1C-AF75-44B8-9C7A-167287C27A57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E361-3736-417A-828B-98FD77BAFA6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55CBC1C-AF75-44B8-9C7A-167287C27A57}" type="datetimeFigureOut">
              <a:rPr lang="ru-RU" smtClean="0"/>
              <a:t>14.03.2011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200E361-3736-417A-828B-98FD77BAFA6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7" Type="http://schemas.openxmlformats.org/officeDocument/2006/relationships/image" Target="../media/image44.jpe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3.jpeg"/><Relationship Id="rId5" Type="http://schemas.openxmlformats.org/officeDocument/2006/relationships/image" Target="../media/image41.emf"/><Relationship Id="rId4" Type="http://schemas.openxmlformats.org/officeDocument/2006/relationships/package" Target="../embeddings/_________Microsoft_Word1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1944215"/>
          </a:xfrm>
        </p:spPr>
        <p:txBody>
          <a:bodyPr/>
          <a:lstStyle/>
          <a:p>
            <a:r>
              <a:rPr lang="ru-RU" dirty="0" smtClean="0"/>
              <a:t>Литература  Древней  </a:t>
            </a:r>
            <a:r>
              <a:rPr lang="ru-RU" dirty="0"/>
              <a:t>Р</a:t>
            </a:r>
            <a:r>
              <a:rPr lang="ru-RU" dirty="0" smtClean="0"/>
              <a:t>уси</a:t>
            </a:r>
            <a:endParaRPr lang="ru-RU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371600" y="2780928"/>
            <a:ext cx="6400800" cy="28578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«Слово  о  полку  Игореве» – величайший  памятник  древнерусской  литературы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509120"/>
            <a:ext cx="1656184" cy="208823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509120"/>
            <a:ext cx="2664296" cy="1944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14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7332" y="2636912"/>
            <a:ext cx="3820055" cy="3489251"/>
          </a:xfrm>
        </p:spPr>
        <p:txBody>
          <a:bodyPr>
            <a:normAutofit lnSpcReduction="10000"/>
          </a:bodyPr>
          <a:lstStyle/>
          <a:p>
            <a:r>
              <a:rPr lang="ru-RU" sz="2200" b="1" dirty="0" smtClean="0"/>
              <a:t>Русские  воины  бились  храбро. Особенно  выделяет  автор  князя  </a:t>
            </a:r>
            <a:r>
              <a:rPr lang="ru-RU" sz="2200" b="1" dirty="0"/>
              <a:t>В</a:t>
            </a:r>
            <a:r>
              <a:rPr lang="ru-RU" sz="2200" b="1" dirty="0" smtClean="0"/>
              <a:t>севолода  из  Трубчевска (он  наделён  чертами  былинного  богатыря). Но  они  не  смогли  одолеть  половцев,  и  князь  </a:t>
            </a:r>
            <a:r>
              <a:rPr lang="ru-RU" sz="2200" b="1" dirty="0"/>
              <a:t>И</a:t>
            </a:r>
            <a:r>
              <a:rPr lang="ru-RU" sz="2200" b="1" dirty="0" smtClean="0"/>
              <a:t>горь  был  взят  в  плен – тоска  разлилась  по  </a:t>
            </a:r>
            <a:r>
              <a:rPr lang="ru-RU" sz="2200" b="1" dirty="0"/>
              <a:t>Р</a:t>
            </a:r>
            <a:r>
              <a:rPr lang="ru-RU" sz="2200" b="1" dirty="0" smtClean="0"/>
              <a:t>усской  земле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636912"/>
            <a:ext cx="4464496" cy="3528392"/>
          </a:xfrm>
        </p:spPr>
      </p:pic>
    </p:spTree>
    <p:extLst>
      <p:ext uri="{BB962C8B-B14F-4D97-AF65-F5344CB8AC3E}">
        <p14:creationId xmlns:p14="http://schemas.microsoft.com/office/powerpoint/2010/main" val="338809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Вторая  часть.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656" y="3284984"/>
            <a:ext cx="3822192" cy="648072"/>
          </a:xfrm>
        </p:spPr>
        <p:txBody>
          <a:bodyPr/>
          <a:lstStyle/>
          <a:p>
            <a:r>
              <a:rPr lang="ru-RU" dirty="0" smtClean="0"/>
              <a:t>«Печаль  Русской  земли»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/>
          </a:p>
          <a:p>
            <a:r>
              <a:rPr lang="ru-RU" sz="2600" b="1" dirty="0" smtClean="0"/>
              <a:t>Автор  переносит  читателя  в  Киев,  в  «гридницу»  </a:t>
            </a:r>
            <a:r>
              <a:rPr lang="ru-RU" sz="2600" b="1" dirty="0"/>
              <a:t>С</a:t>
            </a:r>
            <a:r>
              <a:rPr lang="ru-RU" sz="2600" b="1" dirty="0" smtClean="0"/>
              <a:t>вятослава,  который  видит  «мутный»  сон,  предвещающий  беду.</a:t>
            </a:r>
            <a:endParaRPr lang="ru-RU" sz="26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ru-RU" b="1" dirty="0" smtClean="0">
                <a:solidFill>
                  <a:srgbClr val="00B0F0"/>
                </a:solidFill>
              </a:rPr>
              <a:t>«Золотое  Слово» Святослава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4" y="3429000"/>
            <a:ext cx="4498975" cy="3429000"/>
          </a:xfrm>
        </p:spPr>
        <p:txBody>
          <a:bodyPr>
            <a:noAutofit/>
          </a:bodyPr>
          <a:lstStyle/>
          <a:p>
            <a:r>
              <a:rPr lang="ru-RU" sz="1800" b="1" dirty="0" smtClean="0"/>
              <a:t>Услышав  о  несчастье,  Святослав  «</a:t>
            </a:r>
            <a:r>
              <a:rPr lang="ru-RU" sz="1800" b="1" dirty="0" err="1" smtClean="0"/>
              <a:t>изронил</a:t>
            </a:r>
            <a:r>
              <a:rPr lang="ru-RU" sz="1800" b="1" dirty="0" smtClean="0"/>
              <a:t>  золотое  слово»,  со  слезами  смешанное. Он  сожалеет,  что  Игорь  и  </a:t>
            </a:r>
            <a:r>
              <a:rPr lang="ru-RU" sz="1800" b="1" dirty="0"/>
              <a:t>В</a:t>
            </a:r>
            <a:r>
              <a:rPr lang="ru-RU" sz="1800" b="1" dirty="0" smtClean="0"/>
              <a:t>севолод  отправились  «себе  славы  искать»,  не  посоветовавшись  с  другими  князьями.</a:t>
            </a:r>
          </a:p>
          <a:p>
            <a:r>
              <a:rPr lang="ru-RU" sz="1800" b="1" dirty="0" smtClean="0"/>
              <a:t>Но  он  одобряет  их  мужество и обращается  ко  всем  с  горячим  призывом  объединиться.</a:t>
            </a:r>
            <a:endParaRPr lang="ru-RU" sz="18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510"/>
            <a:ext cx="2411760" cy="32099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60648"/>
            <a:ext cx="2016224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29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Третья  часть.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772816"/>
            <a:ext cx="3822192" cy="122413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Плач  Ярославны  и  возвращение  Игоря</a:t>
            </a:r>
            <a:endParaRPr lang="ru-RU" sz="28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0" y="2924944"/>
            <a:ext cx="4497387" cy="3933056"/>
          </a:xfrm>
        </p:spPr>
        <p:txBody>
          <a:bodyPr>
            <a:noAutofit/>
          </a:bodyPr>
          <a:lstStyle/>
          <a:p>
            <a:r>
              <a:rPr lang="ru-RU" sz="2200" dirty="0" smtClean="0"/>
              <a:t>Автор  рассказывает  о  побеге  Игоря  из  плена  и  о  плаче  его  жены  Ярославны,  которая  обращается  к  силам  природы,  с  просьбой  помочь  Игорю  и  его  дружине. И  чудо совершается.  «Слово..»  заканчивается  хвалебной  песнью  в честь  Игоря  и  его  славных  воинов.</a:t>
            </a:r>
            <a:endParaRPr lang="ru-RU" sz="22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" name="Объект 10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9" y="2564904"/>
            <a:ext cx="4320480" cy="3816424"/>
          </a:xfrm>
        </p:spPr>
      </p:pic>
    </p:spTree>
    <p:extLst>
      <p:ext uri="{BB962C8B-B14F-4D97-AF65-F5344CB8AC3E}">
        <p14:creationId xmlns:p14="http://schemas.microsoft.com/office/powerpoint/2010/main" val="307228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Сюжет  и  композиция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ЭКСПОЗИЦИЯ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ЗАВЯЗКА</a:t>
            </a:r>
          </a:p>
          <a:p>
            <a:pPr marL="0" indent="0">
              <a:buNone/>
            </a:pPr>
            <a:r>
              <a:rPr lang="ru-RU" dirty="0" smtClean="0"/>
              <a:t>*  </a:t>
            </a:r>
            <a:r>
              <a:rPr lang="ru-RU" dirty="0" smtClean="0">
                <a:solidFill>
                  <a:srgbClr val="002060"/>
                </a:solidFill>
              </a:rPr>
              <a:t>РАЗВИТИЕ ДЕЙСТВИЯ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Вступление.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Вступление  в  поход дружины  Игоря</a:t>
            </a:r>
            <a:r>
              <a:rPr lang="ru-RU" dirty="0" smtClean="0"/>
              <a:t>.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- солнечное затмение;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- два  боя;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- пленение  князя Игоря;</a:t>
            </a:r>
          </a:p>
          <a:p>
            <a:r>
              <a:rPr lang="ru-RU" dirty="0" smtClean="0">
                <a:solidFill>
                  <a:srgbClr val="002060"/>
                </a:solidFill>
                <a:latin typeface="Arial Black" pitchFamily="34" charset="0"/>
              </a:rPr>
              <a:t>- беды  на  Русской  земле</a:t>
            </a:r>
            <a:r>
              <a:rPr lang="ru-RU" dirty="0" smtClean="0">
                <a:latin typeface="Arial Black" pitchFamily="34" charset="0"/>
              </a:rPr>
              <a:t>.</a:t>
            </a:r>
            <a:endParaRPr lang="ru-RU" dirty="0">
              <a:latin typeface="Arial Black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005064"/>
            <a:ext cx="4176464" cy="285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442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КУЛЬМИНАЦИЯ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76656" y="1412776"/>
            <a:ext cx="3822192" cy="1224136"/>
          </a:xfrm>
        </p:spPr>
        <p:txBody>
          <a:bodyPr>
            <a:normAutofit lnSpcReduction="10000"/>
          </a:bodyPr>
          <a:lstStyle/>
          <a:p>
            <a:endParaRPr lang="ru-RU" dirty="0" smtClean="0"/>
          </a:p>
          <a:p>
            <a:r>
              <a:rPr lang="ru-RU" dirty="0" smtClean="0"/>
              <a:t>ОСНОВНАЯ  СЮЖЕТНАЯ  ЛИНИЯ</a:t>
            </a:r>
          </a:p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677332" y="2636912"/>
            <a:ext cx="3820055" cy="3489251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«Золотое  Слово»  Святослава</a:t>
            </a:r>
            <a:endParaRPr lang="ru-RU" sz="2400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3"/>
          </p:nvPr>
        </p:nvSpPr>
        <p:spPr>
          <a:xfrm>
            <a:off x="4648200" y="1412775"/>
            <a:ext cx="3822192" cy="1152129"/>
          </a:xfrm>
        </p:spPr>
        <p:txBody>
          <a:bodyPr>
            <a:normAutofit/>
          </a:bodyPr>
          <a:lstStyle/>
          <a:p>
            <a:r>
              <a:rPr lang="ru-RU" dirty="0" smtClean="0"/>
              <a:t>ЛИРИЧЕСКАЯ  СЮЖЕТНАЯ  ЛИНИЯ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quarter" idx="4"/>
          </p:nvPr>
        </p:nvSpPr>
        <p:spPr>
          <a:xfrm>
            <a:off x="4645025" y="2708920"/>
            <a:ext cx="3822192" cy="3417243"/>
          </a:xfrm>
        </p:spPr>
        <p:txBody>
          <a:bodyPr/>
          <a:lstStyle/>
          <a:p>
            <a:pPr lvl="6"/>
            <a:r>
              <a:rPr lang="ru-RU" sz="2400" b="1" dirty="0" smtClean="0"/>
              <a:t>Плач  Ярославны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73016"/>
            <a:ext cx="3779912" cy="328498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573016"/>
            <a:ext cx="3203848" cy="3284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248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Развязка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2792" cy="59774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1484784"/>
            <a:ext cx="4392488" cy="5373216"/>
          </a:xfrm>
        </p:spPr>
      </p:pic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1173807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БЕГСТВО  ИГОРЯ  ИЗ  ПЛЕНА;</a:t>
            </a:r>
          </a:p>
          <a:p>
            <a:pPr marL="342900" indent="-342900">
              <a:buFontTx/>
              <a:buChar char="-"/>
            </a:pPr>
            <a:endParaRPr lang="ru-RU" sz="2000" b="1" dirty="0" smtClean="0"/>
          </a:p>
          <a:p>
            <a:pPr marL="342900" indent="-342900">
              <a:buFontTx/>
              <a:buChar char="-"/>
            </a:pPr>
            <a:r>
              <a:rPr lang="ru-RU" sz="2000" b="1" dirty="0" smtClean="0"/>
              <a:t>ПРОСЛАВЛЕНИЕ  КНЯЗЯ  И  ЕГО  ДРУЖИНЫ</a:t>
            </a:r>
            <a:endParaRPr lang="ru-RU" sz="2000" b="1" dirty="0"/>
          </a:p>
        </p:txBody>
      </p:sp>
      <p:pic>
        <p:nvPicPr>
          <p:cNvPr id="2" name="Объект 1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068960"/>
            <a:ext cx="3312368" cy="3456384"/>
          </a:xfrm>
        </p:spPr>
      </p:pic>
    </p:spTree>
    <p:extLst>
      <p:ext uri="{BB962C8B-B14F-4D97-AF65-F5344CB8AC3E}">
        <p14:creationId xmlns:p14="http://schemas.microsoft.com/office/powerpoint/2010/main" val="225144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60648"/>
            <a:ext cx="3835646" cy="5544616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7944" y="116632"/>
            <a:ext cx="4860031" cy="5976664"/>
          </a:xfrm>
        </p:spPr>
      </p:pic>
    </p:spTree>
    <p:extLst>
      <p:ext uri="{BB962C8B-B14F-4D97-AF65-F5344CB8AC3E}">
        <p14:creationId xmlns:p14="http://schemas.microsoft.com/office/powerpoint/2010/main" val="354044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Художественные  приёмы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628800"/>
            <a:ext cx="4038600" cy="4525963"/>
          </a:xfrm>
          <a:solidFill>
            <a:srgbClr val="92D050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ЭПИТЕТЫ</a:t>
            </a:r>
            <a:endParaRPr lang="ru-RU" sz="3900" b="1" dirty="0">
              <a:solidFill>
                <a:srgbClr val="FF000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5152" y="1700808"/>
            <a:ext cx="3822192" cy="4425672"/>
          </a:xfrm>
          <a:solidFill>
            <a:srgbClr val="92D050"/>
          </a:solidFill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ru-RU" b="1" i="1" dirty="0" smtClean="0"/>
              <a:t>Эпитеты</a:t>
            </a:r>
            <a:endParaRPr lang="ru-RU" sz="2600" b="1" i="1" dirty="0" smtClean="0"/>
          </a:p>
          <a:p>
            <a:r>
              <a:rPr lang="ru-RU" dirty="0" smtClean="0"/>
              <a:t>ПОСТОЯННЫЕ:</a:t>
            </a:r>
          </a:p>
          <a:p>
            <a:r>
              <a:rPr lang="ru-RU" dirty="0" smtClean="0"/>
              <a:t>Мечи  булатные,  зелена  трава, храбрая  дружина, чёрный ворон, светлое  солнце,  чистое  поле;</a:t>
            </a:r>
          </a:p>
          <a:p>
            <a:r>
              <a:rPr lang="ru-RU" dirty="0" smtClean="0"/>
              <a:t>АВТОРСКИЕ,</a:t>
            </a:r>
          </a:p>
          <a:p>
            <a:r>
              <a:rPr lang="ru-RU" dirty="0" smtClean="0"/>
              <a:t>ОРИГИНАЛЬНЫЕ:</a:t>
            </a:r>
          </a:p>
          <a:p>
            <a:r>
              <a:rPr lang="ru-RU" dirty="0" smtClean="0"/>
              <a:t>Синие молнии, жемчужная душа, студёная роса, берега серебряные, мечи </a:t>
            </a:r>
            <a:r>
              <a:rPr lang="ru-RU" dirty="0" err="1" smtClean="0"/>
              <a:t>харалужные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28800"/>
            <a:ext cx="4176464" cy="460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33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72067" y="1484785"/>
            <a:ext cx="7408333" cy="2088232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Большинство  сравнений  взято  из  мира  природы: Игорь – горностай, Ярославна – одинокая  кукушка, Всеволод – буй-тур,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</a:rPr>
              <a:t>Боян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- соловей,  персты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</a:rPr>
              <a:t>Бояна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 – 10 соколов, которых выпускают  на  стадо  лебедей (10 струн)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Сравнения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429000"/>
            <a:ext cx="2843808" cy="3429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29000"/>
            <a:ext cx="385192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739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Гиперболы.           Звукопись.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76656" y="1196752"/>
            <a:ext cx="3822192" cy="136815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677332" y="1340768"/>
            <a:ext cx="3820055" cy="4785395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гиперболических  красках  дано  описание  боя: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земля  </a:t>
            </a:r>
            <a:r>
              <a:rPr lang="ru-RU" dirty="0" smtClean="0"/>
              <a:t>гудит,  реки  мутные  текут, пыль  поля  покрывает.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4644008" y="1556793"/>
            <a:ext cx="4392488" cy="165618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«Летят  стрелы  </a:t>
            </a:r>
            <a:r>
              <a:rPr lang="ru-RU" dirty="0" err="1" smtClean="0"/>
              <a:t>калёныя</a:t>
            </a:r>
            <a:r>
              <a:rPr lang="ru-RU" dirty="0" smtClean="0"/>
              <a:t>,  гремят  сабли  о  шеломы,  трещат  копья  булатные в  степи  незнаемой»;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«… </a:t>
            </a:r>
            <a:r>
              <a:rPr lang="ru-RU" dirty="0" smtClean="0"/>
              <a:t>в пяток  </a:t>
            </a:r>
            <a:r>
              <a:rPr lang="ru-RU" dirty="0" err="1" smtClean="0"/>
              <a:t>потопташа</a:t>
            </a:r>
            <a:r>
              <a:rPr lang="ru-RU" dirty="0" smtClean="0"/>
              <a:t>  поганые  полки  половецкие»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429000"/>
            <a:ext cx="4176464" cy="3429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212977"/>
            <a:ext cx="3519821" cy="36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779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История  открытия  памятника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Когда  и  где  найден</a:t>
            </a:r>
            <a:endParaRPr lang="ru-RU" sz="2800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В  конце  18  века  в  Ярославле   в </a:t>
            </a:r>
            <a:r>
              <a:rPr lang="ru-RU" sz="2400" b="1" dirty="0" err="1" smtClean="0"/>
              <a:t>Спасо</a:t>
            </a:r>
            <a:r>
              <a:rPr lang="ru-RU" sz="2400" b="1" dirty="0" smtClean="0"/>
              <a:t>-Преображенском  монастыре (находка  отделена  от  оригинала  тремя  веками)</a:t>
            </a:r>
            <a:endParaRPr lang="ru-RU" sz="2400" b="1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Объект 2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687" y="3872706"/>
            <a:ext cx="1857375" cy="1809750"/>
          </a:xfrm>
        </p:spPr>
      </p:pic>
    </p:spTree>
    <p:extLst>
      <p:ext uri="{BB962C8B-B14F-4D97-AF65-F5344CB8AC3E}">
        <p14:creationId xmlns:p14="http://schemas.microsoft.com/office/powerpoint/2010/main" val="414680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Метафоры.             Символы.</a:t>
            </a:r>
            <a:endParaRPr lang="ru-RU" dirty="0"/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251520" y="2132857"/>
            <a:ext cx="4245867" cy="2304256"/>
          </a:xfrm>
        </p:spPr>
        <p:txBody>
          <a:bodyPr/>
          <a:lstStyle/>
          <a:p>
            <a:pPr marL="0" indent="0">
              <a:buNone/>
            </a:pPr>
            <a:r>
              <a:rPr lang="ru-RU" b="1" dirty="0" err="1" smtClean="0">
                <a:solidFill>
                  <a:srgbClr val="0070C0"/>
                </a:solidFill>
              </a:rPr>
              <a:t>Боян</a:t>
            </a:r>
            <a:r>
              <a:rPr lang="ru-RU" b="1" dirty="0" smtClean="0">
                <a:solidFill>
                  <a:srgbClr val="0070C0"/>
                </a:solidFill>
              </a:rPr>
              <a:t> «</a:t>
            </a:r>
            <a:r>
              <a:rPr lang="ru-RU" b="1" dirty="0" err="1" smtClean="0">
                <a:solidFill>
                  <a:srgbClr val="0070C0"/>
                </a:solidFill>
              </a:rPr>
              <a:t>мыслию</a:t>
            </a:r>
            <a:r>
              <a:rPr lang="ru-RU" b="1" dirty="0" smtClean="0">
                <a:solidFill>
                  <a:srgbClr val="0070C0"/>
                </a:solidFill>
              </a:rPr>
              <a:t>  растекается  по  древу»,  Игорь  «заостряет  сердце  мужеством»,  тоска  «разливается»  по  Русской  земле,  «никнет  трава  с  жалости», железные полки,  золотое  слово.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4645024" y="2132857"/>
            <a:ext cx="4319463" cy="295232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«Мутный  сон» видится  Святославу: будто  покрыли  его  </a:t>
            </a:r>
            <a:r>
              <a:rPr lang="ru-RU" b="1" i="1" dirty="0" smtClean="0">
                <a:solidFill>
                  <a:srgbClr val="0070C0"/>
                </a:solidFill>
              </a:rPr>
              <a:t>чёрным  покрывалом </a:t>
            </a:r>
            <a:r>
              <a:rPr lang="ru-RU" b="1" dirty="0" smtClean="0">
                <a:solidFill>
                  <a:srgbClr val="0070C0"/>
                </a:solidFill>
              </a:rPr>
              <a:t>(скорбь),  черпали  ему  </a:t>
            </a:r>
            <a:r>
              <a:rPr lang="ru-RU" b="1" i="1" dirty="0" smtClean="0">
                <a:solidFill>
                  <a:srgbClr val="0070C0"/>
                </a:solidFill>
              </a:rPr>
              <a:t>синее  вино  с  ядом  смешанное</a:t>
            </a:r>
            <a:r>
              <a:rPr lang="ru-RU" b="1" dirty="0" smtClean="0">
                <a:solidFill>
                  <a:srgbClr val="0070C0"/>
                </a:solidFill>
              </a:rPr>
              <a:t>(горе),  сыпали  на  грудь  </a:t>
            </a:r>
            <a:r>
              <a:rPr lang="ru-RU" b="1" i="1" dirty="0" smtClean="0">
                <a:solidFill>
                  <a:srgbClr val="0070C0"/>
                </a:solidFill>
              </a:rPr>
              <a:t>жемчуг</a:t>
            </a:r>
            <a:r>
              <a:rPr lang="ru-RU" b="1" i="1" dirty="0">
                <a:solidFill>
                  <a:srgbClr val="0070C0"/>
                </a:solidFill>
              </a:rPr>
              <a:t> </a:t>
            </a:r>
            <a:r>
              <a:rPr lang="ru-RU" b="1" i="1" dirty="0" smtClean="0">
                <a:solidFill>
                  <a:srgbClr val="0070C0"/>
                </a:solidFill>
              </a:rPr>
              <a:t> </a:t>
            </a:r>
            <a:r>
              <a:rPr lang="ru-RU" b="1" dirty="0" smtClean="0">
                <a:solidFill>
                  <a:srgbClr val="0070C0"/>
                </a:solidFill>
              </a:rPr>
              <a:t>(слёзы</a:t>
            </a:r>
            <a:r>
              <a:rPr lang="ru-RU" b="1" dirty="0" smtClean="0">
                <a:solidFill>
                  <a:srgbClr val="0070C0"/>
                </a:solidFill>
              </a:rPr>
              <a:t>).</a:t>
            </a:r>
          </a:p>
          <a:p>
            <a:r>
              <a:rPr lang="ru-RU" b="1" i="1" dirty="0" smtClean="0">
                <a:solidFill>
                  <a:srgbClr val="0070C0"/>
                </a:solidFill>
              </a:rPr>
              <a:t>Чёрные тучи </a:t>
            </a:r>
            <a:r>
              <a:rPr lang="ru-RU" b="1" dirty="0" smtClean="0">
                <a:solidFill>
                  <a:srgbClr val="0070C0"/>
                </a:solidFill>
              </a:rPr>
              <a:t>– половцы, </a:t>
            </a:r>
            <a:r>
              <a:rPr lang="ru-RU" b="1" i="1" dirty="0" smtClean="0">
                <a:solidFill>
                  <a:srgbClr val="0070C0"/>
                </a:solidFill>
              </a:rPr>
              <a:t>четыре солнца </a:t>
            </a:r>
            <a:r>
              <a:rPr lang="ru-RU" b="1" dirty="0" smtClean="0">
                <a:solidFill>
                  <a:srgbClr val="0070C0"/>
                </a:solidFill>
              </a:rPr>
              <a:t>– четыре русских  князя.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4149080"/>
            <a:ext cx="4536504" cy="261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86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ОЛИЦЕТВОРЕНИЯ</a:t>
            </a:r>
            <a:endParaRPr lang="ru-RU" b="1" i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322618" y="1412776"/>
            <a:ext cx="6417734" cy="939801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1"/>
                </a:solidFill>
              </a:rPr>
              <a:t>Ярославна  обращается  к  природе  как  ко  всемогущему  существу,  способному  творить  чудеса. Её  обращения  к  Ветру,  Днепру,  Солнцу – это  языческие  заклинания  для  стихий  воды,  воздуха  и  огня – природа  послушала  Ярославну  и  помогла  князю  Игорю.</a:t>
            </a:r>
            <a:endParaRPr lang="ru-RU" sz="1800" b="1" dirty="0">
              <a:solidFill>
                <a:schemeClr val="tx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140968"/>
            <a:ext cx="3375229" cy="345054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140968"/>
            <a:ext cx="2840464" cy="3450548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450" y="4293096"/>
            <a:ext cx="1526654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47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7" y="1591846"/>
            <a:ext cx="8280920" cy="4861489"/>
          </a:xfrm>
        </p:spPr>
        <p:txBody>
          <a:bodyPr>
            <a:normAutofit fontScale="400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sz="3800" dirty="0" smtClean="0"/>
              <a:t>* </a:t>
            </a:r>
            <a:r>
              <a:rPr lang="ru-RU" sz="3800" b="1" dirty="0"/>
              <a:t>И</a:t>
            </a:r>
            <a:r>
              <a:rPr lang="ru-RU" sz="3800" b="1" dirty="0" smtClean="0"/>
              <a:t>мя  автора  неизвестно. Анонимность  является  характерной  особенностью  древнерусской  литературы,  а  также  входит  в  этикет  средневекового  искусства</a:t>
            </a:r>
            <a:r>
              <a:rPr lang="ru-RU" sz="3800" dirty="0" smtClean="0"/>
              <a:t>.</a:t>
            </a:r>
          </a:p>
          <a:p>
            <a:r>
              <a:rPr lang="ru-RU" sz="4500" b="1" dirty="0"/>
              <a:t> </a:t>
            </a:r>
            <a:r>
              <a:rPr lang="ru-RU" sz="4500" b="1" dirty="0" smtClean="0"/>
              <a:t>                                                  НОВАТОРСТВО </a:t>
            </a:r>
            <a:endParaRPr lang="ru-RU" sz="4500" b="1" dirty="0" smtClean="0"/>
          </a:p>
          <a:p>
            <a:r>
              <a:rPr lang="ru-RU" sz="4500" b="1" i="1" dirty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4500" b="1" i="1" dirty="0" smtClean="0">
                <a:solidFill>
                  <a:srgbClr val="7030A0"/>
                </a:solidFill>
                <a:latin typeface="Arial Black" pitchFamily="34" charset="0"/>
              </a:rPr>
              <a:t>             </a:t>
            </a:r>
            <a:r>
              <a:rPr lang="ru-RU" sz="3800" b="1" i="1" dirty="0" smtClean="0">
                <a:solidFill>
                  <a:srgbClr val="7030A0"/>
                </a:solidFill>
                <a:latin typeface="Arial Black" pitchFamily="34" charset="0"/>
              </a:rPr>
              <a:t>( </a:t>
            </a:r>
            <a:r>
              <a:rPr lang="ru-RU" sz="3800" b="1" i="1" dirty="0" smtClean="0">
                <a:solidFill>
                  <a:srgbClr val="7030A0"/>
                </a:solidFill>
                <a:latin typeface="Arial Black" pitchFamily="34" charset="0"/>
              </a:rPr>
              <a:t>В СРАВНЕНИИ  С  ДРУГИМИ  ПАМЯТНИКАМИ   </a:t>
            </a:r>
            <a:endParaRPr lang="ru-RU" sz="3800" b="1" i="1" dirty="0" smtClean="0">
              <a:solidFill>
                <a:srgbClr val="7030A0"/>
              </a:solidFill>
              <a:latin typeface="Arial Black" pitchFamily="34" charset="0"/>
            </a:endParaRPr>
          </a:p>
          <a:p>
            <a:r>
              <a:rPr lang="ru-RU" sz="3800" b="1" i="1" dirty="0">
                <a:solidFill>
                  <a:srgbClr val="7030A0"/>
                </a:solidFill>
                <a:latin typeface="Arial Black" pitchFamily="34" charset="0"/>
              </a:rPr>
              <a:t> </a:t>
            </a:r>
            <a:r>
              <a:rPr lang="ru-RU" sz="3800" b="1" i="1" dirty="0" smtClean="0">
                <a:solidFill>
                  <a:srgbClr val="7030A0"/>
                </a:solidFill>
                <a:latin typeface="Arial Black" pitchFamily="34" charset="0"/>
              </a:rPr>
              <a:t>                          </a:t>
            </a:r>
            <a:r>
              <a:rPr lang="ru-RU" sz="3800" b="1" i="1" dirty="0" smtClean="0">
                <a:solidFill>
                  <a:srgbClr val="7030A0"/>
                </a:solidFill>
                <a:latin typeface="Arial Black" pitchFamily="34" charset="0"/>
              </a:rPr>
              <a:t>    </a:t>
            </a:r>
            <a:r>
              <a:rPr lang="ru-RU" sz="3800" b="1" i="1" dirty="0" smtClean="0">
                <a:solidFill>
                  <a:srgbClr val="7030A0"/>
                </a:solidFill>
                <a:latin typeface="Arial Black" pitchFamily="34" charset="0"/>
              </a:rPr>
              <a:t>ДРЕВНЕРУССКОГО  ИСКУССТВА)</a:t>
            </a:r>
          </a:p>
          <a:p>
            <a:endParaRPr lang="ru-RU" sz="3800" b="1" dirty="0" smtClean="0"/>
          </a:p>
          <a:p>
            <a:r>
              <a:rPr lang="ru-RU" sz="3800" b="1" dirty="0" smtClean="0"/>
              <a:t>* </a:t>
            </a:r>
            <a:r>
              <a:rPr lang="ru-RU" sz="3800" b="1" dirty="0" smtClean="0"/>
              <a:t>Герои  </a:t>
            </a:r>
            <a:r>
              <a:rPr lang="ru-RU" sz="3800" b="1" dirty="0" smtClean="0"/>
              <a:t>показаны  не  только  в  действии,  но  и  в  разгар  внутренней  борьбы;</a:t>
            </a:r>
          </a:p>
          <a:p>
            <a:endParaRPr lang="ru-RU" sz="3800" b="1" dirty="0"/>
          </a:p>
          <a:p>
            <a:r>
              <a:rPr lang="ru-RU" sz="3800" b="1" dirty="0" smtClean="0"/>
              <a:t>*Сон  Святослава -  художественная  находка,   предвосхитил  все  «сны» </a:t>
            </a:r>
            <a:r>
              <a:rPr lang="ru-RU" sz="3800" b="1" dirty="0" err="1" smtClean="0"/>
              <a:t>М.Ю.Лермонтова</a:t>
            </a:r>
            <a:r>
              <a:rPr lang="ru-RU" sz="3800" b="1" dirty="0" smtClean="0"/>
              <a:t>,    </a:t>
            </a:r>
            <a:r>
              <a:rPr lang="ru-RU" sz="3800" b="1" dirty="0" err="1" smtClean="0"/>
              <a:t>Ф.М.Достоевского</a:t>
            </a:r>
            <a:r>
              <a:rPr lang="ru-RU" sz="3800" b="1" dirty="0" smtClean="0"/>
              <a:t> ,    </a:t>
            </a:r>
            <a:r>
              <a:rPr lang="ru-RU" sz="3800" b="1" dirty="0" err="1" smtClean="0"/>
              <a:t>Н.Г.Чернышевского</a:t>
            </a:r>
            <a:r>
              <a:rPr lang="ru-RU" sz="3800" b="1" dirty="0" smtClean="0"/>
              <a:t>,   </a:t>
            </a:r>
            <a:r>
              <a:rPr lang="ru-RU" sz="3800" b="1" dirty="0" err="1" smtClean="0"/>
              <a:t>В.А.Жуковского</a:t>
            </a:r>
            <a:r>
              <a:rPr lang="ru-RU" sz="3800" b="1" dirty="0" smtClean="0"/>
              <a:t> и   др.;</a:t>
            </a:r>
          </a:p>
          <a:p>
            <a:endParaRPr lang="ru-RU" sz="3800" b="1" dirty="0" smtClean="0"/>
          </a:p>
          <a:p>
            <a:r>
              <a:rPr lang="ru-RU" sz="3800" b="1" dirty="0" smtClean="0"/>
              <a:t>*Впервые  в  литературе  нарисованы  образы  героев  враждебного  лагеря: половецких  ханов  </a:t>
            </a:r>
            <a:r>
              <a:rPr lang="ru-RU" sz="3800" b="1" dirty="0" err="1" smtClean="0"/>
              <a:t>Гзы</a:t>
            </a:r>
            <a:r>
              <a:rPr lang="ru-RU" sz="3800" b="1" dirty="0" smtClean="0"/>
              <a:t> и </a:t>
            </a:r>
            <a:r>
              <a:rPr lang="ru-RU" sz="3800" b="1" dirty="0" err="1" smtClean="0"/>
              <a:t>Кончака</a:t>
            </a:r>
            <a:r>
              <a:rPr lang="ru-RU" sz="3800" b="1" dirty="0" smtClean="0"/>
              <a:t> и бежавшего  с  Игорем  </a:t>
            </a:r>
            <a:r>
              <a:rPr lang="ru-RU" sz="3800" b="1" dirty="0" err="1" smtClean="0"/>
              <a:t>Овлура</a:t>
            </a:r>
            <a:r>
              <a:rPr lang="ru-RU" sz="3800" b="1" dirty="0" smtClean="0"/>
              <a:t>;</a:t>
            </a:r>
          </a:p>
          <a:p>
            <a:endParaRPr lang="ru-RU" sz="3800" b="1" dirty="0"/>
          </a:p>
          <a:p>
            <a:r>
              <a:rPr lang="ru-RU" sz="3800" b="1" dirty="0" smtClean="0"/>
              <a:t>*Название звучит  новаторски  и  даже  смело: в нём  отражено  посвящение</a:t>
            </a:r>
          </a:p>
          <a:p>
            <a:r>
              <a:rPr lang="ru-RU" sz="3800" b="1" dirty="0" smtClean="0"/>
              <a:t>  не  столько  князю,  сколько  его дружине;</a:t>
            </a:r>
          </a:p>
          <a:p>
            <a:endParaRPr lang="ru-RU" sz="3800" b="1" dirty="0" smtClean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    </a:t>
            </a:r>
            <a:r>
              <a:rPr lang="ru-RU" dirty="0" smtClean="0"/>
              <a:t>Художественные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особенности произведения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7" y="4772025"/>
            <a:ext cx="1547664" cy="208597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512168" cy="184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16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683569" y="404665"/>
            <a:ext cx="7920880" cy="2808312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Перед  нами  не  просто  действующие  лица,  а  человеческие  характеры: Игорь – смелый,  но  самонадеянный  и  легкомысленный; Всеволод – богатырь,  олицетворяющий  силу  русского  народа;</a:t>
            </a:r>
          </a:p>
          <a:p>
            <a:r>
              <a:rPr lang="ru-RU" dirty="0" smtClean="0"/>
              <a:t>Ярославна – лирический  образ  русской  женщины,  олицетворение  Родины;</a:t>
            </a: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96952"/>
            <a:ext cx="3203848" cy="386104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8974" y="2996952"/>
            <a:ext cx="3675026" cy="3861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672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Жанр.</a:t>
            </a:r>
            <a:br>
              <a:rPr lang="ru-RU" dirty="0" smtClean="0"/>
            </a:br>
            <a:r>
              <a:rPr lang="ru-RU" sz="2700" dirty="0" smtClean="0"/>
              <a:t>Произведение  разнопланово, сочетаются  разные  художественные  образы и жанровые  особенности.</a:t>
            </a:r>
            <a:endParaRPr lang="ru-RU" sz="27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13"/>
          </p:nvPr>
        </p:nvSpPr>
        <p:spPr>
          <a:xfrm>
            <a:off x="107504" y="1772816"/>
            <a:ext cx="4391343" cy="435366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СЛОВО.</a:t>
            </a:r>
          </a:p>
          <a:p>
            <a:r>
              <a:rPr lang="ru-RU" dirty="0" smtClean="0"/>
              <a:t>Горячее  ораторское  обращение  к  современникам.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БЫЛИННАЯ  ПЕСНЬ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Поэтические  образы  и  картины,  лирические  отступления,  эмоциональная  насыщенность.</a:t>
            </a:r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4"/>
          </p:nvPr>
        </p:nvSpPr>
        <p:spPr>
          <a:xfrm>
            <a:off x="5220072" y="1700808"/>
            <a:ext cx="3923928" cy="295232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ГЕРОИЧЕСКАЯ  ПОЭМА.</a:t>
            </a:r>
          </a:p>
          <a:p>
            <a:r>
              <a:rPr lang="ru-RU" dirty="0" smtClean="0"/>
              <a:t>Является  историческим  документом,  героическим  воинским  повествованием  о  реальных  событиях  и  людях.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365104"/>
            <a:ext cx="3556843" cy="2524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867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72067" y="1772817"/>
            <a:ext cx="7408333" cy="2664296"/>
          </a:xfrm>
        </p:spPr>
        <p:txBody>
          <a:bodyPr/>
          <a:lstStyle/>
          <a:p>
            <a:r>
              <a:rPr lang="ru-RU" dirty="0" smtClean="0"/>
              <a:t>Произведение  написано  ритмизованной  прозой,  напоминающей  ритм  и  мелодию  былин  русских.  </a:t>
            </a:r>
          </a:p>
          <a:p>
            <a:r>
              <a:rPr lang="ru-RU" dirty="0" smtClean="0"/>
              <a:t>Автор  сочетает  достижения современной  ему  книжной  литературы  с  образными  средствами  устной  народной  поэзии.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ЯЗЫК  «СЛОВА…»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3754835"/>
            <a:ext cx="7632848" cy="310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94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72067" y="1628800"/>
            <a:ext cx="7408333" cy="4497363"/>
          </a:xfrm>
        </p:spPr>
        <p:txBody>
          <a:bodyPr>
            <a:normAutofit/>
          </a:bodyPr>
          <a:lstStyle/>
          <a:p>
            <a:r>
              <a:rPr lang="ru-RU" dirty="0" smtClean="0"/>
              <a:t>1</a:t>
            </a:r>
            <a:r>
              <a:rPr lang="ru-RU" b="1" dirty="0" smtClean="0"/>
              <a:t>)  ПАТРИОТ  ЗЕМЛИ  РУССКОЙ;</a:t>
            </a:r>
          </a:p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2) МОГ  БЫТЬ  УЧАСТНИКОМ  ОПИСЫВАЕМЫХ  СОБЫТИЙ;</a:t>
            </a:r>
          </a:p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3) ВОЗМОЖНО, БЫЛ  ИСТОРИКОМ;</a:t>
            </a:r>
          </a:p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4) ПОЭТ,  ТАЛАНТЛИВЫЙ  ПИСАТЕЛЬ;</a:t>
            </a:r>
          </a:p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5)ТОНКИЙ   ПСИХОЛОГ;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  НЕИЗВЕСТНОГО  АВТОРА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3284984"/>
            <a:ext cx="2771800" cy="357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049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Авторы  переводов  «Слова…»</a:t>
            </a:r>
            <a:endParaRPr lang="ru-RU" dirty="0"/>
          </a:p>
        </p:txBody>
      </p:sp>
      <p:pic>
        <p:nvPicPr>
          <p:cNvPr id="1026" name="Picture 2" descr="D:\Documents and Settings\исказиева\Мои документы\Мои рисунки\Слово  о  полку  Игореве\Толстой Война и\111px-Zhukovsky_181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36912"/>
            <a:ext cx="309634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213154"/>
              </p:ext>
            </p:extLst>
          </p:nvPr>
        </p:nvGraphicFramePr>
        <p:xfrm>
          <a:off x="3779912" y="2266429"/>
          <a:ext cx="5937250" cy="209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Документ" r:id="rId4" imgW="5936788" imgH="2098889" progId="Word.Document.12">
                  <p:embed/>
                </p:oleObj>
              </mc:Choice>
              <mc:Fallback>
                <p:oleObj name="Документ" r:id="rId4" imgW="5936788" imgH="209888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779912" y="2266429"/>
                        <a:ext cx="5937250" cy="2098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Рисунок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5936" y="4469267"/>
            <a:ext cx="3096344" cy="2333802"/>
          </a:xfrm>
          <a:prstGeom prst="rect">
            <a:avLst/>
          </a:prstGeom>
        </p:spPr>
      </p:pic>
      <p:pic>
        <p:nvPicPr>
          <p:cNvPr id="7" name="Объект 6"/>
          <p:cNvPicPr>
            <a:picLocks noGrp="1" noChangeAspect="1"/>
          </p:cNvPicPr>
          <p:nvPr>
            <p:ph sz="quarter" idx="14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232" y="2233240"/>
            <a:ext cx="2483768" cy="3428008"/>
          </a:xfrm>
        </p:spPr>
      </p:pic>
      <p:sp>
        <p:nvSpPr>
          <p:cNvPr id="10" name="TextBox 9"/>
          <p:cNvSpPr txBox="1"/>
          <p:nvPr/>
        </p:nvSpPr>
        <p:spPr>
          <a:xfrm>
            <a:off x="6588224" y="191683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Н.Заболоцкий</a:t>
            </a:r>
            <a:endParaRPr lang="ru-RU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696805" y="1711902"/>
            <a:ext cx="2200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Д.С.Лихачёв</a:t>
            </a:r>
            <a:endParaRPr lang="ru-RU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647564" y="2101498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В.А.Жуковский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609710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Кто нашёл рукопись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Знаток  древнерусской  письменности   </a:t>
            </a:r>
            <a:r>
              <a:rPr lang="ru-RU" dirty="0" err="1" smtClean="0"/>
              <a:t>А.Мусин</a:t>
            </a:r>
            <a:r>
              <a:rPr lang="ru-RU" dirty="0" smtClean="0"/>
              <a:t>-Пушкин  переписал  экземпляр  находки  и  послал  его  Екатерине  </a:t>
            </a:r>
            <a:r>
              <a:rPr lang="ru-RU" dirty="0"/>
              <a:t>2</a:t>
            </a:r>
            <a:r>
              <a:rPr lang="ru-RU" dirty="0" smtClean="0"/>
              <a:t>. </a:t>
            </a:r>
            <a:r>
              <a:rPr lang="ru-RU" dirty="0" smtClean="0"/>
              <a:t>В  1812 году  во  время  пожара  Москвы  библиотека  графа  и  рукопись  сгорели,  сохранился  лишь  экземпляр </a:t>
            </a:r>
            <a:r>
              <a:rPr lang="ru-RU" dirty="0"/>
              <a:t>Е</a:t>
            </a:r>
            <a:r>
              <a:rPr lang="ru-RU" dirty="0" smtClean="0"/>
              <a:t>катерины  2  и  первое печатное  издание,  вышедшее  в  1800  году.</a:t>
            </a:r>
            <a:endParaRPr lang="ru-RU" dirty="0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332656"/>
            <a:ext cx="1512168" cy="2016224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35" y="285560"/>
            <a:ext cx="1810067" cy="227934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397" y="2733832"/>
            <a:ext cx="2880321" cy="412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72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Феодальная  раздробленность  Руси Х</a:t>
            </a:r>
            <a:r>
              <a:rPr lang="en-US" dirty="0" smtClean="0"/>
              <a:t>II </a:t>
            </a:r>
            <a:r>
              <a:rPr lang="ru-RU" dirty="0" smtClean="0"/>
              <a:t>века ,  отсутствие  политического  единства,  вражда  князей – всё  это  ослабило  Русь  и  дало  возможность  половцам  совершать  постоянные  набеги,  грабить  раздробленные  русские  княжества.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Историческая  основа  «Слова…»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2060848"/>
            <a:ext cx="3672408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911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</a:t>
            </a:r>
            <a:r>
              <a:rPr lang="ru-RU" sz="3600" b="1" dirty="0" smtClean="0">
                <a:latin typeface="Monotype Corsiva" pitchFamily="66" charset="0"/>
              </a:rPr>
              <a:t>Призыв  русских  князей  </a:t>
            </a:r>
          </a:p>
          <a:p>
            <a:r>
              <a:rPr lang="ru-RU" sz="3600" b="1" dirty="0">
                <a:latin typeface="Monotype Corsiva" pitchFamily="66" charset="0"/>
              </a:rPr>
              <a:t> </a:t>
            </a:r>
            <a:r>
              <a:rPr lang="ru-RU" sz="3600" b="1" dirty="0" smtClean="0">
                <a:latin typeface="Monotype Corsiva" pitchFamily="66" charset="0"/>
              </a:rPr>
              <a:t>  к  объединению  как </a:t>
            </a:r>
            <a:r>
              <a:rPr lang="ru-RU" sz="3600" b="1" dirty="0" smtClean="0">
                <a:latin typeface="Monotype Corsiva" pitchFamily="66" charset="0"/>
              </a:rPr>
              <a:t>  раз  </a:t>
            </a:r>
            <a:r>
              <a:rPr lang="ru-RU" sz="3600" b="1" dirty="0" smtClean="0">
                <a:latin typeface="Monotype Corsiva" pitchFamily="66" charset="0"/>
              </a:rPr>
              <a:t>накануне </a:t>
            </a:r>
          </a:p>
          <a:p>
            <a:r>
              <a:rPr lang="ru-RU" sz="3600" b="1" dirty="0" smtClean="0">
                <a:latin typeface="Monotype Corsiva" pitchFamily="66" charset="0"/>
              </a:rPr>
              <a:t>  нашествия татаро-монгольского  ига.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dirty="0" smtClean="0"/>
              <a:t>                                                                  Карл Маркс.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ИДЕЯ  «СЛОВА…»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4221088"/>
            <a:ext cx="5904656" cy="2636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36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Идея  единения,  гуманизма  и  патриотизма. Автор  не  просто  излагает  события,  а  показывает,  почему  в  двухвековой  борьбе  раньше  побеждала  Русь,  а  теперь – половцы. Он  передаёт  тревогу  и призывает  к  защите  Отечества  и  прекращению  усобиц.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Идея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84784"/>
            <a:ext cx="3528392" cy="2952328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556792"/>
            <a:ext cx="3168352" cy="2808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08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4182533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Неудачный  поход  Новгород-Северского  князя  Игоря  </a:t>
            </a:r>
            <a:r>
              <a:rPr lang="ru-RU" dirty="0" err="1"/>
              <a:t>С</a:t>
            </a:r>
            <a:r>
              <a:rPr lang="ru-RU" dirty="0" err="1" smtClean="0"/>
              <a:t>вятославича</a:t>
            </a:r>
            <a:r>
              <a:rPr lang="ru-RU" dirty="0" smtClean="0"/>
              <a:t>, брата  его  Всеволода,  сына  Владимира  и  племянника  Святослава  против  половцев  в  1185  году</a:t>
            </a:r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Сюжет  «Слова…»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412776"/>
            <a:ext cx="6048672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09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Композиция  и  краткое  содержание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idx="1"/>
          </p:nvPr>
        </p:nvSpPr>
        <p:spPr>
          <a:xfrm>
            <a:off x="676656" y="1628800"/>
            <a:ext cx="3822192" cy="864096"/>
          </a:xfrm>
        </p:spPr>
        <p:txBody>
          <a:bodyPr/>
          <a:lstStyle/>
          <a:p>
            <a:r>
              <a:rPr lang="ru-RU" b="1" dirty="0" smtClean="0"/>
              <a:t>ВСТУПЛЕНИЕ.</a:t>
            </a:r>
            <a:endParaRPr lang="ru-RU" b="1" dirty="0"/>
          </a:p>
        </p:txBody>
      </p:sp>
      <p:sp>
        <p:nvSpPr>
          <p:cNvPr id="17" name="Объект 16"/>
          <p:cNvSpPr>
            <a:spLocks noGrp="1"/>
          </p:cNvSpPr>
          <p:nvPr>
            <p:ph sz="half" idx="2"/>
          </p:nvPr>
        </p:nvSpPr>
        <p:spPr>
          <a:xfrm>
            <a:off x="251520" y="2276872"/>
            <a:ext cx="5040560" cy="3849291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Перед  </a:t>
            </a:r>
            <a:r>
              <a:rPr lang="ru-RU" sz="2400" dirty="0" smtClean="0"/>
              <a:t>нами  </a:t>
            </a:r>
            <a:r>
              <a:rPr lang="ru-RU" sz="2400" dirty="0" smtClean="0"/>
              <a:t> </a:t>
            </a:r>
            <a:r>
              <a:rPr lang="ru-RU" sz="2400" dirty="0" smtClean="0"/>
              <a:t>доверительный  разговор  с  читателем.  Эта  часть  посвящена  не  Игорю,  главному  герою,  а  «вещему  </a:t>
            </a:r>
            <a:r>
              <a:rPr lang="ru-RU" sz="2400" dirty="0" err="1" smtClean="0"/>
              <a:t>Бояну</a:t>
            </a:r>
            <a:r>
              <a:rPr lang="ru-RU" sz="2400" dirty="0" smtClean="0"/>
              <a:t>»,  былинному  певцу,  красоте  его  слога. </a:t>
            </a:r>
            <a:endParaRPr lang="ru-RU" sz="2400" dirty="0" smtClean="0"/>
          </a:p>
          <a:p>
            <a:r>
              <a:rPr lang="ru-RU" sz="2400" dirty="0"/>
              <a:t> </a:t>
            </a:r>
            <a:r>
              <a:rPr lang="ru-RU" sz="2400" dirty="0" smtClean="0"/>
              <a:t>    </a:t>
            </a:r>
            <a:r>
              <a:rPr lang="ru-RU" sz="2400" dirty="0" smtClean="0"/>
              <a:t>Но  </a:t>
            </a:r>
            <a:r>
              <a:rPr lang="ru-RU" sz="2400" dirty="0" smtClean="0"/>
              <a:t>автор  предупреждает,  что  он  будет  говорить  не  «по  </a:t>
            </a:r>
            <a:r>
              <a:rPr lang="ru-RU" sz="2400" dirty="0" err="1" smtClean="0"/>
              <a:t>замышлению</a:t>
            </a:r>
            <a:r>
              <a:rPr lang="ru-RU" sz="2400" dirty="0" smtClean="0"/>
              <a:t>  </a:t>
            </a:r>
            <a:r>
              <a:rPr lang="ru-RU" sz="2400" dirty="0" err="1" smtClean="0"/>
              <a:t>Бояна</a:t>
            </a:r>
            <a:r>
              <a:rPr lang="ru-RU" sz="2400" dirty="0" smtClean="0"/>
              <a:t>»,  а  ничего  не  скрывая  и  не  приукрашивая.</a:t>
            </a:r>
            <a:endParaRPr lang="ru-RU" sz="2400" dirty="0"/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" name="Объект 1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2636912"/>
            <a:ext cx="3384375" cy="3672408"/>
          </a:xfrm>
        </p:spPr>
      </p:pic>
    </p:spTree>
    <p:extLst>
      <p:ext uri="{BB962C8B-B14F-4D97-AF65-F5344CB8AC3E}">
        <p14:creationId xmlns:p14="http://schemas.microsoft.com/office/powerpoint/2010/main" val="397480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1 часть.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6656" y="1772816"/>
            <a:ext cx="3822192" cy="1080120"/>
          </a:xfrm>
        </p:spPr>
        <p:txBody>
          <a:bodyPr>
            <a:normAutofit/>
          </a:bodyPr>
          <a:lstStyle/>
          <a:p>
            <a:r>
              <a:rPr lang="ru-RU" dirty="0" smtClean="0"/>
              <a:t>Поход  Игоря  и  поражение  в  битве.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7504" y="2780928"/>
            <a:ext cx="4389883" cy="3345235"/>
          </a:xfrm>
        </p:spPr>
        <p:txBody>
          <a:bodyPr>
            <a:noAutofit/>
          </a:bodyPr>
          <a:lstStyle/>
          <a:p>
            <a:r>
              <a:rPr lang="ru-RU" sz="2400" dirty="0" smtClean="0"/>
              <a:t>Автор  описывает  два  сражения. Первое  столкновение  с половцами  принесло  победу  русским  воинам,  но  временный  успех  на  другой  день  закончился  количественным  перевесом  половцев. </a:t>
            </a:r>
            <a:endParaRPr lang="ru-RU" sz="24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564904"/>
            <a:ext cx="3528392" cy="3600400"/>
          </a:xfrm>
          <a:prstGeom prst="rect">
            <a:avLst/>
          </a:prstGeom>
        </p:spPr>
      </p:pic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211960" y="1916832"/>
            <a:ext cx="4644008" cy="446449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1674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450</TotalTime>
  <Words>1027</Words>
  <Application>Microsoft Office PowerPoint</Application>
  <PresentationFormat>Экран (4:3)</PresentationFormat>
  <Paragraphs>139</Paragraphs>
  <Slides>27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29" baseType="lpstr">
      <vt:lpstr>Волна</vt:lpstr>
      <vt:lpstr>Документ</vt:lpstr>
      <vt:lpstr>Литература  Древней  Руси</vt:lpstr>
      <vt:lpstr>История  открытия  памятника</vt:lpstr>
      <vt:lpstr>Кто нашёл рукопись</vt:lpstr>
      <vt:lpstr>Историческая  основа  «Слова…»</vt:lpstr>
      <vt:lpstr>ИДЕЯ  «СЛОВА…»</vt:lpstr>
      <vt:lpstr>Идея</vt:lpstr>
      <vt:lpstr>Сюжет  «Слова…»</vt:lpstr>
      <vt:lpstr>Композиция  и  краткое  содержание</vt:lpstr>
      <vt:lpstr>1 часть.</vt:lpstr>
      <vt:lpstr>Презентация PowerPoint</vt:lpstr>
      <vt:lpstr>Вторая  часть.</vt:lpstr>
      <vt:lpstr>Третья  часть.</vt:lpstr>
      <vt:lpstr>Сюжет  и  композиция</vt:lpstr>
      <vt:lpstr>КУЛЬМИНАЦИЯ</vt:lpstr>
      <vt:lpstr>Развязка</vt:lpstr>
      <vt:lpstr>Презентация PowerPoint</vt:lpstr>
      <vt:lpstr>Художественные  приёмы</vt:lpstr>
      <vt:lpstr>Сравнения</vt:lpstr>
      <vt:lpstr>Гиперболы.           Звукопись.</vt:lpstr>
      <vt:lpstr>Метафоры.             Символы.</vt:lpstr>
      <vt:lpstr>ОЛИЦЕТВОРЕНИЯ</vt:lpstr>
      <vt:lpstr>            Художественные                  особенности произведения</vt:lpstr>
      <vt:lpstr>Презентация PowerPoint</vt:lpstr>
      <vt:lpstr>Жанр. Произведение  разнопланово, сочетаются  разные  художественные  образы и жанровые  особенности.</vt:lpstr>
      <vt:lpstr>ЯЗЫК  «СЛОВА…»</vt:lpstr>
      <vt:lpstr>ОБРАЗ  НЕИЗВЕСТНОГО  АВТОРА</vt:lpstr>
      <vt:lpstr>Авторы  переводов  «Слова…»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Литература  Древней  Руси</dc:title>
  <dc:creator>исказиева</dc:creator>
  <cp:lastModifiedBy>исказиева</cp:lastModifiedBy>
  <cp:revision>34</cp:revision>
  <dcterms:created xsi:type="dcterms:W3CDTF">2011-02-10T03:36:40Z</dcterms:created>
  <dcterms:modified xsi:type="dcterms:W3CDTF">2011-03-14T11:43:43Z</dcterms:modified>
</cp:coreProperties>
</file>