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8"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8"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5B106E36-FD25-4E2D-B0AA-010F637433A0}" type="datetimeFigureOut">
              <a:rPr lang="ru-RU" smtClean="0"/>
              <a:pPr/>
              <a:t>21.10.2011</a:t>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21.10.2011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21.10.2011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5225"/>
            <a:ext cx="2133600" cy="476250"/>
          </a:xfrm>
        </p:spPr>
        <p:txBody>
          <a:bodyPr/>
          <a:lstStyle>
            <a:lvl1pPr>
              <a:defRPr/>
            </a:lvl1pPr>
          </a:lstStyle>
          <a:p>
            <a:endParaRPr lang="ru-RU"/>
          </a:p>
        </p:txBody>
      </p:sp>
      <p:sp>
        <p:nvSpPr>
          <p:cNvPr id="6" name="Нижний колонтитул 5"/>
          <p:cNvSpPr>
            <a:spLocks noGrp="1"/>
          </p:cNvSpPr>
          <p:nvPr>
            <p:ph type="ftr" sz="quarter" idx="11"/>
          </p:nvPr>
        </p:nvSpPr>
        <p:spPr>
          <a:xfrm>
            <a:off x="3124200" y="6245225"/>
            <a:ext cx="2895600" cy="476250"/>
          </a:xfrm>
        </p:spPr>
        <p:txBody>
          <a:bodyPr/>
          <a:lstStyle>
            <a:lvl1pPr>
              <a:defRPr/>
            </a:lvl1pPr>
          </a:lstStyle>
          <a:p>
            <a:endParaRPr lang="ru-RU"/>
          </a:p>
        </p:txBody>
      </p:sp>
      <p:sp>
        <p:nvSpPr>
          <p:cNvPr id="7" name="Номер слайда 6"/>
          <p:cNvSpPr>
            <a:spLocks noGrp="1"/>
          </p:cNvSpPr>
          <p:nvPr>
            <p:ph type="sldNum" sz="quarter" idx="12"/>
          </p:nvPr>
        </p:nvSpPr>
        <p:spPr>
          <a:xfrm>
            <a:off x="6553200" y="6245225"/>
            <a:ext cx="2133600" cy="476250"/>
          </a:xfrm>
        </p:spPr>
        <p:txBody>
          <a:bodyPr/>
          <a:lstStyle>
            <a:lvl1pPr>
              <a:defRPr/>
            </a:lvl1pPr>
          </a:lstStyle>
          <a:p>
            <a:fld id="{1B2B2019-CF5D-4E0F-8B6A-EF595EC7BF82}" type="slidenum">
              <a:rPr lang="ru-RU"/>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Заголовок и объект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8229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3938588"/>
            <a:ext cx="8229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5225"/>
            <a:ext cx="2133600" cy="476250"/>
          </a:xfrm>
        </p:spPr>
        <p:txBody>
          <a:bodyPr/>
          <a:lstStyle>
            <a:lvl1pPr>
              <a:defRPr/>
            </a:lvl1pPr>
          </a:lstStyle>
          <a:p>
            <a:endParaRPr lang="ru-RU"/>
          </a:p>
        </p:txBody>
      </p:sp>
      <p:sp>
        <p:nvSpPr>
          <p:cNvPr id="6" name="Нижний колонтитул 5"/>
          <p:cNvSpPr>
            <a:spLocks noGrp="1"/>
          </p:cNvSpPr>
          <p:nvPr>
            <p:ph type="ftr" sz="quarter" idx="11"/>
          </p:nvPr>
        </p:nvSpPr>
        <p:spPr>
          <a:xfrm>
            <a:off x="3124200" y="6245225"/>
            <a:ext cx="2895600" cy="476250"/>
          </a:xfrm>
        </p:spPr>
        <p:txBody>
          <a:bodyPr/>
          <a:lstStyle>
            <a:lvl1pPr>
              <a:defRPr/>
            </a:lvl1pPr>
          </a:lstStyle>
          <a:p>
            <a:endParaRPr lang="ru-RU"/>
          </a:p>
        </p:txBody>
      </p:sp>
      <p:sp>
        <p:nvSpPr>
          <p:cNvPr id="7" name="Номер слайда 6"/>
          <p:cNvSpPr>
            <a:spLocks noGrp="1"/>
          </p:cNvSpPr>
          <p:nvPr>
            <p:ph type="sldNum" sz="quarter" idx="12"/>
          </p:nvPr>
        </p:nvSpPr>
        <p:spPr>
          <a:xfrm>
            <a:off x="6553200" y="6245225"/>
            <a:ext cx="2133600" cy="476250"/>
          </a:xfrm>
        </p:spPr>
        <p:txBody>
          <a:bodyPr/>
          <a:lstStyle>
            <a:lvl1pPr>
              <a:defRPr/>
            </a:lvl1pPr>
          </a:lstStyle>
          <a:p>
            <a:fld id="{73AD4466-75A5-4FDA-9B4E-667908C3FB1F}"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Содержимое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5B106E36-FD25-4E2D-B0AA-010F637433A0}" type="datetimeFigureOut">
              <a:rPr lang="ru-RU" smtClean="0"/>
              <a:pPr/>
              <a:t>21.10.2011</a:t>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5B106E36-FD25-4E2D-B0AA-010F637433A0}" type="datetimeFigureOut">
              <a:rPr lang="ru-RU" smtClean="0"/>
              <a:pPr/>
              <a:t>21.10.2011</a:t>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a:p>
        </p:txBody>
      </p:sp>
      <p:sp>
        <p:nvSpPr>
          <p:cNvPr id="6" name="Номер слайда 5"/>
          <p:cNvSpPr>
            <a:spLocks noGrp="1"/>
          </p:cNvSpPr>
          <p:nvPr>
            <p:ph type="sldNum" sz="quarter" idx="12"/>
          </p:nvPr>
        </p:nvSpPr>
        <p:spPr>
          <a:xfrm>
            <a:off x="8451056" y="809624"/>
            <a:ext cx="502920" cy="300831"/>
          </a:xfrm>
        </p:spPr>
        <p:txBody>
          <a:bodyPr/>
          <a:lstStyle/>
          <a:p>
            <a:fld id="{725C68B6-61C2-468F-89AB-4B9F7531AA68}" type="slidenum">
              <a:rPr lang="ru-RU" smtClean="0"/>
              <a:pPr/>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5B106E36-FD25-4E2D-B0AA-010F637433A0}" type="datetimeFigureOut">
              <a:rPr lang="ru-RU" smtClean="0"/>
              <a:pPr/>
              <a:t>21.10.2011</a:t>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a:p>
        </p:txBody>
      </p:sp>
      <p:sp>
        <p:nvSpPr>
          <p:cNvPr id="7" name="Номер слайда 6"/>
          <p:cNvSpPr>
            <a:spLocks noGrp="1"/>
          </p:cNvSpPr>
          <p:nvPr>
            <p:ph type="sldNum" sz="quarter" idx="12"/>
          </p:nvPr>
        </p:nvSpPr>
        <p:spPr>
          <a:xfrm>
            <a:off x="7589520" y="6480969"/>
            <a:ext cx="502920" cy="301752"/>
          </a:xfrm>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5B106E36-FD25-4E2D-B0AA-010F637433A0}" type="datetimeFigureOut">
              <a:rPr lang="ru-RU" smtClean="0"/>
              <a:pPr/>
              <a:t>21.10.2011</a:t>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21.10.2011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5B106E36-FD25-4E2D-B0AA-010F637433A0}" type="datetimeFigureOut">
              <a:rPr lang="ru-RU" smtClean="0"/>
              <a:pPr/>
              <a:t>21.10.2011</a:t>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a:p>
        </p:txBody>
      </p:sp>
      <p:sp>
        <p:nvSpPr>
          <p:cNvPr id="4" name="Номер слайда 3"/>
          <p:cNvSpPr>
            <a:spLocks noGrp="1"/>
          </p:cNvSpPr>
          <p:nvPr>
            <p:ph type="sldNum" sz="quarter" idx="12"/>
          </p:nvPr>
        </p:nvSpPr>
        <p:spPr>
          <a:xfrm>
            <a:off x="7589520" y="6480969"/>
            <a:ext cx="502920" cy="301752"/>
          </a:xfrm>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5B106E36-FD25-4E2D-B0AA-010F637433A0}" type="datetimeFigureOut">
              <a:rPr lang="ru-RU" smtClean="0"/>
              <a:pPr/>
              <a:t>21.10.2011</a:t>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5B106E36-FD25-4E2D-B0AA-010F637433A0}" type="datetimeFigureOut">
              <a:rPr lang="ru-RU" smtClean="0"/>
              <a:pPr/>
              <a:t>21.10.2011</a:t>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5B106E36-FD25-4E2D-B0AA-010F637433A0}" type="datetimeFigureOut">
              <a:rPr lang="ru-RU" smtClean="0"/>
              <a:pPr/>
              <a:t>21.10.2011</a:t>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jpeg"/><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348038" y="476250"/>
            <a:ext cx="4965700" cy="2332038"/>
          </a:xfrm>
        </p:spPr>
        <p:txBody>
          <a:bodyPr>
            <a:normAutofit fontScale="90000"/>
          </a:bodyPr>
          <a:lstStyle/>
          <a:p>
            <a:r>
              <a:rPr lang="ru-RU" dirty="0"/>
              <a:t>Имя </a:t>
            </a:r>
            <a:br>
              <a:rPr lang="ru-RU" dirty="0"/>
            </a:br>
            <a:r>
              <a:rPr lang="ru-RU" dirty="0"/>
              <a:t>М. В. Ломоносова на карте мира</a:t>
            </a:r>
          </a:p>
        </p:txBody>
      </p:sp>
      <p:pic>
        <p:nvPicPr>
          <p:cNvPr id="2052" name="Picture 4" descr="сканирование0013"/>
          <p:cNvPicPr>
            <a:picLocks noChangeAspect="1" noChangeArrowheads="1"/>
          </p:cNvPicPr>
          <p:nvPr/>
        </p:nvPicPr>
        <p:blipFill>
          <a:blip r:embed="rId2" cstate="print"/>
          <a:srcRect/>
          <a:stretch>
            <a:fillRect/>
          </a:stretch>
        </p:blipFill>
        <p:spPr bwMode="auto">
          <a:xfrm>
            <a:off x="395288" y="620713"/>
            <a:ext cx="2600325" cy="4216400"/>
          </a:xfrm>
          <a:prstGeom prst="rect">
            <a:avLst/>
          </a:prstGeom>
          <a:noFill/>
        </p:spPr>
      </p:pic>
      <p:sp>
        <p:nvSpPr>
          <p:cNvPr id="2053" name="Rectangle 5"/>
          <p:cNvSpPr>
            <a:spLocks noChangeArrowheads="1"/>
          </p:cNvSpPr>
          <p:nvPr/>
        </p:nvSpPr>
        <p:spPr bwMode="auto">
          <a:xfrm>
            <a:off x="4714876" y="5087056"/>
            <a:ext cx="3929090" cy="1200329"/>
          </a:xfrm>
          <a:prstGeom prst="rect">
            <a:avLst/>
          </a:prstGeom>
          <a:noFill/>
          <a:ln w="9525">
            <a:noFill/>
            <a:miter lim="800000"/>
            <a:headEnd/>
            <a:tailEnd/>
          </a:ln>
          <a:effectLst/>
        </p:spPr>
        <p:txBody>
          <a:bodyPr wrap="square" anchor="ctr">
            <a:spAutoFit/>
          </a:bodyPr>
          <a:lstStyle/>
          <a:p>
            <a:r>
              <a:rPr lang="ru-RU" dirty="0" smtClean="0"/>
              <a:t>Учитель географии</a:t>
            </a:r>
          </a:p>
          <a:p>
            <a:r>
              <a:rPr lang="ru-RU" dirty="0" smtClean="0"/>
              <a:t>МБОУ Лицея №1 г.Усмани</a:t>
            </a:r>
          </a:p>
          <a:p>
            <a:r>
              <a:rPr lang="ru-RU" smtClean="0"/>
              <a:t>Афанасьева О.А.</a:t>
            </a:r>
          </a:p>
          <a:p>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4" name="Picture 6" descr="сканирование0009"/>
          <p:cNvPicPr>
            <a:picLocks noGrp="1" noChangeAspect="1" noChangeArrowheads="1"/>
          </p:cNvPicPr>
          <p:nvPr>
            <p:ph sz="half" idx="1"/>
          </p:nvPr>
        </p:nvPicPr>
        <p:blipFill>
          <a:blip r:embed="rId2" cstate="print"/>
          <a:srcRect/>
          <a:stretch>
            <a:fillRect/>
          </a:stretch>
        </p:blipFill>
        <p:spPr>
          <a:xfrm>
            <a:off x="2268538" y="476250"/>
            <a:ext cx="4608512" cy="3370263"/>
          </a:xfrm>
        </p:spPr>
      </p:pic>
      <p:sp>
        <p:nvSpPr>
          <p:cNvPr id="12291" name="Rectangle 3"/>
          <p:cNvSpPr>
            <a:spLocks noGrp="1" noChangeArrowheads="1"/>
          </p:cNvSpPr>
          <p:nvPr>
            <p:ph type="body" sz="half" idx="2"/>
          </p:nvPr>
        </p:nvSpPr>
        <p:spPr>
          <a:xfrm>
            <a:off x="457200" y="4076700"/>
            <a:ext cx="8229600" cy="2049463"/>
          </a:xfrm>
        </p:spPr>
        <p:txBody>
          <a:bodyPr>
            <a:normAutofit fontScale="92500" lnSpcReduction="10000"/>
          </a:bodyPr>
          <a:lstStyle/>
          <a:p>
            <a:pPr>
              <a:buFontTx/>
              <a:buNone/>
            </a:pPr>
            <a:r>
              <a:rPr lang="ru-RU" sz="2400" dirty="0"/>
              <a:t>	В 1940 г. советская гидрографическая экспедиция на шхуне «Ломоносов» исследовала район берега Харитона Лаптева. Безымянная бухта, в которой стояла экспедиция, была названа также именем Ломоносова. Шхуна погибла в 1941 г. при бомбардировке фашистами Архангельска.</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457200" y="549275"/>
            <a:ext cx="8229600" cy="4175125"/>
          </a:xfrm>
        </p:spPr>
        <p:txBody>
          <a:bodyPr>
            <a:normAutofit/>
          </a:bodyPr>
          <a:lstStyle/>
          <a:p>
            <a:pPr algn="just">
              <a:buFontTx/>
              <a:buNone/>
            </a:pPr>
            <a:r>
              <a:rPr lang="ru-RU" sz="2400" dirty="0"/>
              <a:t>	</a:t>
            </a:r>
            <a:r>
              <a:rPr lang="ru-RU" sz="2000" dirty="0"/>
              <a:t>Почти до конца ХIХ в. природа Центральной Арктики оставалась мало исследованной. «...Страна льда и ночи, страна ужаса и смерти» называл Арктику отважный Ф. Нансен. На протяжении многих веков мореплаватели и исследователи мечтали найти кратчайший северный морской путь из Атлантики в Тихий океан. Изучив историю плаваний поморов, экспедиций русских и иностранных, Ломоносов разработал обширный, глубоко продуманный план изучения Арктики и исследования Северного морского пути. </a:t>
            </a:r>
          </a:p>
        </p:txBody>
      </p:sp>
      <p:pic>
        <p:nvPicPr>
          <p:cNvPr id="25604" name="Picture 4" descr="http://im6-tub-ru.yandex.net/i?id=200144715-42-72"/>
          <p:cNvPicPr>
            <a:picLocks noChangeAspect="1" noChangeArrowheads="1"/>
          </p:cNvPicPr>
          <p:nvPr/>
        </p:nvPicPr>
        <p:blipFill>
          <a:blip r:embed="rId2" cstate="print"/>
          <a:srcRect/>
          <a:stretch>
            <a:fillRect/>
          </a:stretch>
        </p:blipFill>
        <p:spPr bwMode="auto">
          <a:xfrm>
            <a:off x="642910" y="4071942"/>
            <a:ext cx="2571768" cy="1643074"/>
          </a:xfrm>
          <a:prstGeom prst="rect">
            <a:avLst/>
          </a:prstGeom>
          <a:noFill/>
        </p:spPr>
      </p:pic>
      <p:pic>
        <p:nvPicPr>
          <p:cNvPr id="25609" name="Picture 9" descr="C:\Documents and Settings\Admin\Рабочий стол\i.jpg"/>
          <p:cNvPicPr>
            <a:picLocks noChangeAspect="1" noChangeArrowheads="1"/>
          </p:cNvPicPr>
          <p:nvPr/>
        </p:nvPicPr>
        <p:blipFill>
          <a:blip r:embed="rId3" cstate="print"/>
          <a:srcRect/>
          <a:stretch>
            <a:fillRect/>
          </a:stretch>
        </p:blipFill>
        <p:spPr bwMode="auto">
          <a:xfrm>
            <a:off x="3857620" y="4071942"/>
            <a:ext cx="3714776" cy="257176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3" name="Picture 7" descr="сканирование0041"/>
          <p:cNvPicPr>
            <a:picLocks noGrp="1" noChangeAspect="1" noChangeArrowheads="1"/>
          </p:cNvPicPr>
          <p:nvPr>
            <p:ph sz="half" idx="1"/>
          </p:nvPr>
        </p:nvPicPr>
        <p:blipFill>
          <a:blip r:embed="rId2" cstate="print"/>
          <a:srcRect/>
          <a:stretch>
            <a:fillRect/>
          </a:stretch>
        </p:blipFill>
        <p:spPr>
          <a:xfrm>
            <a:off x="395288" y="692150"/>
            <a:ext cx="3292475" cy="3305175"/>
          </a:xfrm>
          <a:ln/>
        </p:spPr>
      </p:pic>
      <p:sp>
        <p:nvSpPr>
          <p:cNvPr id="60422" name="Rectangle 6"/>
          <p:cNvSpPr>
            <a:spLocks noGrp="1" noChangeArrowheads="1"/>
          </p:cNvSpPr>
          <p:nvPr>
            <p:ph type="body" sz="half" idx="2"/>
          </p:nvPr>
        </p:nvSpPr>
        <p:spPr>
          <a:xfrm>
            <a:off x="3635375" y="476250"/>
            <a:ext cx="5113338" cy="6192838"/>
          </a:xfrm>
        </p:spPr>
        <p:txBody>
          <a:bodyPr>
            <a:normAutofit lnSpcReduction="10000"/>
          </a:bodyPr>
          <a:lstStyle/>
          <a:p>
            <a:pPr>
              <a:lnSpc>
                <a:spcPct val="80000"/>
              </a:lnSpc>
              <a:buFontTx/>
              <a:buNone/>
            </a:pPr>
            <a:r>
              <a:rPr lang="ru-RU" sz="2400" dirty="0"/>
              <a:t>	План изложен в его трудах: «Краткое описание разных путешествий по северным морям и показание возможного прохода Сибирским океаном в Восточную Индию» (1764), «О северном мореплавании на восток по Сибирскому океану» (1764), «Прибавление второе, сочиненное по новым известиям промышленников...» (1764) и «Инструкция морским командующим офицерам, отправляющимся к </a:t>
            </a:r>
            <a:r>
              <a:rPr lang="ru-RU" sz="2400" dirty="0" err="1"/>
              <a:t>поисканию</a:t>
            </a:r>
            <a:r>
              <a:rPr lang="ru-RU" sz="2400" dirty="0"/>
              <a:t> пути на восток Северным океаном» (1765).</a:t>
            </a:r>
          </a:p>
          <a:p>
            <a:pPr>
              <a:lnSpc>
                <a:spcPct val="80000"/>
              </a:lnSpc>
              <a:buFontTx/>
              <a:buNone/>
            </a:pPr>
            <a:r>
              <a:rPr lang="ru-RU" sz="2400" dirty="0"/>
              <a:t>	Эти труды позволяют считать М. В. Ломоносова первым русским океанологом.</a:t>
            </a:r>
          </a:p>
        </p:txBody>
      </p:sp>
      <p:sp>
        <p:nvSpPr>
          <p:cNvPr id="60424" name="Rectangle 8"/>
          <p:cNvSpPr>
            <a:spLocks noChangeArrowheads="1"/>
          </p:cNvSpPr>
          <p:nvPr/>
        </p:nvSpPr>
        <p:spPr bwMode="auto">
          <a:xfrm>
            <a:off x="250825" y="4292600"/>
            <a:ext cx="3673475" cy="1190625"/>
          </a:xfrm>
          <a:prstGeom prst="rect">
            <a:avLst/>
          </a:prstGeom>
          <a:noFill/>
          <a:ln w="9525">
            <a:noFill/>
            <a:miter lim="800000"/>
            <a:headEnd/>
            <a:tailEnd/>
          </a:ln>
          <a:effectLst/>
        </p:spPr>
        <p:txBody>
          <a:bodyPr>
            <a:spAutoFit/>
          </a:bodyPr>
          <a:lstStyle/>
          <a:p>
            <a:pPr algn="ctr">
              <a:spcBef>
                <a:spcPct val="20000"/>
              </a:spcBef>
            </a:pPr>
            <a:r>
              <a:rPr lang="ru-RU"/>
              <a:t>Составленная Ломоносовым карта приполярных стран из книги «Краткое описание разных путешествий..»</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4" name="Picture 8" descr="сканирование0010"/>
          <p:cNvPicPr>
            <a:picLocks noGrp="1" noChangeAspect="1" noChangeArrowheads="1"/>
          </p:cNvPicPr>
          <p:nvPr>
            <p:ph sz="half" idx="1"/>
          </p:nvPr>
        </p:nvPicPr>
        <p:blipFill>
          <a:blip r:embed="rId2" cstate="print">
            <a:lum contrast="6000"/>
          </a:blip>
          <a:srcRect/>
          <a:stretch>
            <a:fillRect/>
          </a:stretch>
        </p:blipFill>
        <p:spPr>
          <a:xfrm>
            <a:off x="2124075" y="414338"/>
            <a:ext cx="5184775" cy="3395662"/>
          </a:xfrm>
        </p:spPr>
      </p:pic>
      <p:sp>
        <p:nvSpPr>
          <p:cNvPr id="14339" name="Rectangle 3"/>
          <p:cNvSpPr>
            <a:spLocks noGrp="1" noChangeArrowheads="1"/>
          </p:cNvSpPr>
          <p:nvPr>
            <p:ph type="body" sz="half" idx="2"/>
          </p:nvPr>
        </p:nvSpPr>
        <p:spPr>
          <a:xfrm>
            <a:off x="457200" y="3933825"/>
            <a:ext cx="8229600" cy="2192338"/>
          </a:xfrm>
        </p:spPr>
        <p:txBody>
          <a:bodyPr>
            <a:normAutofit lnSpcReduction="10000"/>
          </a:bodyPr>
          <a:lstStyle/>
          <a:p>
            <a:pPr algn="just">
              <a:lnSpc>
                <a:spcPct val="80000"/>
              </a:lnSpc>
              <a:buFontTx/>
              <a:buNone/>
            </a:pPr>
            <a:r>
              <a:rPr lang="ru-RU" sz="1800" dirty="0"/>
              <a:t>	</a:t>
            </a:r>
            <a:r>
              <a:rPr lang="ru-RU" sz="2400" dirty="0"/>
              <a:t>В 1948 г. участники одной из высокоширотных экспедиций открыли подводный хребет. Он тянется на 1800 км от материковой отмели Азии и Новосибирских островов через Северный полюс к материковой отмели Америки севернее острова </a:t>
            </a:r>
            <a:r>
              <a:rPr lang="ru-RU" sz="2400" dirty="0" err="1"/>
              <a:t>Эльсмир</a:t>
            </a:r>
            <a:r>
              <a:rPr lang="ru-RU" sz="2400" dirty="0"/>
              <a:t> и разделяет впадину Северного Ледовитого океана на две котловины. Хребту присвоено имя Ломоносова.</a:t>
            </a:r>
          </a:p>
        </p:txBody>
      </p:sp>
      <p:sp>
        <p:nvSpPr>
          <p:cNvPr id="14345" name="AutoShape 9"/>
          <p:cNvSpPr>
            <a:spLocks noChangeArrowheads="1"/>
          </p:cNvSpPr>
          <p:nvPr/>
        </p:nvSpPr>
        <p:spPr bwMode="auto">
          <a:xfrm rot="9339547">
            <a:off x="4716463" y="1700213"/>
            <a:ext cx="792162" cy="431800"/>
          </a:xfrm>
          <a:prstGeom prst="rightArrow">
            <a:avLst>
              <a:gd name="adj1" fmla="val 50000"/>
              <a:gd name="adj2" fmla="val 45864"/>
            </a:avLst>
          </a:prstGeom>
          <a:solidFill>
            <a:srgbClr val="FFFFFF"/>
          </a:solidFill>
          <a:ln w="9525">
            <a:solidFill>
              <a:srgbClr val="000000"/>
            </a:solidFill>
            <a:miter lim="800000"/>
            <a:headEnd/>
            <a:tailEnd/>
          </a:ln>
        </p:spPr>
        <p:txBody>
          <a:bodyPr/>
          <a:lstStyle/>
          <a:p>
            <a:endParaRPr lang="ru-RU"/>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6" name="Picture 6" descr="сканирование0011"/>
          <p:cNvPicPr>
            <a:picLocks noGrp="1" noChangeAspect="1" noChangeArrowheads="1"/>
          </p:cNvPicPr>
          <p:nvPr>
            <p:ph sz="half" idx="1"/>
          </p:nvPr>
        </p:nvPicPr>
        <p:blipFill>
          <a:blip r:embed="rId2" cstate="print"/>
          <a:srcRect/>
          <a:stretch>
            <a:fillRect/>
          </a:stretch>
        </p:blipFill>
        <p:spPr>
          <a:xfrm>
            <a:off x="971550" y="404813"/>
            <a:ext cx="6913563" cy="4025900"/>
          </a:xfrm>
        </p:spPr>
      </p:pic>
      <p:sp>
        <p:nvSpPr>
          <p:cNvPr id="15363" name="Rectangle 3"/>
          <p:cNvSpPr>
            <a:spLocks noGrp="1" noChangeArrowheads="1"/>
          </p:cNvSpPr>
          <p:nvPr>
            <p:ph type="body" sz="half" idx="2"/>
          </p:nvPr>
        </p:nvSpPr>
        <p:spPr>
          <a:xfrm>
            <a:off x="457200" y="4652963"/>
            <a:ext cx="8229600" cy="1871662"/>
          </a:xfrm>
        </p:spPr>
        <p:txBody>
          <a:bodyPr>
            <a:normAutofit fontScale="92500"/>
          </a:bodyPr>
          <a:lstStyle/>
          <a:p>
            <a:pPr algn="just">
              <a:buFontTx/>
              <a:buNone/>
            </a:pPr>
            <a:r>
              <a:rPr lang="ru-RU" sz="2400"/>
              <a:t>	Встречаем имя Ломоносова и в Антарктиде. Оно присвоено горному хребту, открытому в 1961 г. советской экспедицией, в память его идеи о существовании закономерных взаимосвязей между элементами географической среды.</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0" name="Picture 6" descr="сканирование0012"/>
          <p:cNvPicPr>
            <a:picLocks noGrp="1" noChangeAspect="1" noChangeArrowheads="1"/>
          </p:cNvPicPr>
          <p:nvPr>
            <p:ph sz="half" idx="1"/>
          </p:nvPr>
        </p:nvPicPr>
        <p:blipFill>
          <a:blip r:embed="rId2" cstate="print"/>
          <a:srcRect/>
          <a:stretch>
            <a:fillRect/>
          </a:stretch>
        </p:blipFill>
        <p:spPr>
          <a:xfrm>
            <a:off x="549275" y="692150"/>
            <a:ext cx="3451225" cy="4608513"/>
          </a:xfrm>
        </p:spPr>
      </p:pic>
      <p:sp>
        <p:nvSpPr>
          <p:cNvPr id="16387" name="Rectangle 3"/>
          <p:cNvSpPr>
            <a:spLocks noGrp="1" noChangeArrowheads="1"/>
          </p:cNvSpPr>
          <p:nvPr>
            <p:ph type="body" sz="half" idx="2"/>
          </p:nvPr>
        </p:nvSpPr>
        <p:spPr>
          <a:xfrm>
            <a:off x="3995738" y="549275"/>
            <a:ext cx="4691062" cy="5576888"/>
          </a:xfrm>
        </p:spPr>
        <p:txBody>
          <a:bodyPr>
            <a:normAutofit fontScale="92500"/>
          </a:bodyPr>
          <a:lstStyle/>
          <a:p>
            <a:pPr>
              <a:buFontTx/>
              <a:buNone/>
            </a:pPr>
            <a:r>
              <a:rPr lang="ru-RU" sz="2400" dirty="0"/>
              <a:t>	Имя великого помора встречается также и на карте Атлантики. В 1959 г. экспедиция Морского гидрофизического института АН УССР открыла в тропической Атлантике мощное </a:t>
            </a:r>
            <a:r>
              <a:rPr lang="ru-RU" sz="2400" dirty="0" err="1"/>
              <a:t>подверхностное</a:t>
            </a:r>
            <a:r>
              <a:rPr lang="ru-RU" sz="2400" dirty="0"/>
              <a:t> течение под Южным Пассатным течением. Экспедиция, открывшая и изучавшая это течение, работала на судне «Михаил Ломоносов». Течение было названо именем первого русского океанолога.</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9" name="Picture 7" descr="сканирование"/>
          <p:cNvPicPr>
            <a:picLocks noGrp="1" noChangeAspect="1" noChangeArrowheads="1"/>
          </p:cNvPicPr>
          <p:nvPr>
            <p:ph sz="half" idx="1"/>
          </p:nvPr>
        </p:nvPicPr>
        <p:blipFill>
          <a:blip r:embed="rId2" cstate="print"/>
          <a:srcRect l="73395" t="36766" b="36586"/>
          <a:stretch>
            <a:fillRect/>
          </a:stretch>
        </p:blipFill>
        <p:spPr>
          <a:xfrm>
            <a:off x="468313" y="692150"/>
            <a:ext cx="3646487" cy="5111750"/>
          </a:xfrm>
        </p:spPr>
      </p:pic>
      <p:sp>
        <p:nvSpPr>
          <p:cNvPr id="38918" name="Rectangle 6"/>
          <p:cNvSpPr>
            <a:spLocks noGrp="1" noChangeArrowheads="1"/>
          </p:cNvSpPr>
          <p:nvPr>
            <p:ph type="body" sz="half" idx="2"/>
          </p:nvPr>
        </p:nvSpPr>
        <p:spPr>
          <a:xfrm>
            <a:off x="4067175" y="549275"/>
            <a:ext cx="4619625" cy="6308725"/>
          </a:xfrm>
        </p:spPr>
        <p:txBody>
          <a:bodyPr>
            <a:normAutofit lnSpcReduction="10000"/>
          </a:bodyPr>
          <a:lstStyle/>
          <a:p>
            <a:pPr algn="just">
              <a:lnSpc>
                <a:spcPct val="80000"/>
              </a:lnSpc>
              <a:buFontTx/>
              <a:buNone/>
            </a:pPr>
            <a:r>
              <a:rPr lang="ru-RU" sz="2400"/>
              <a:t>	В 1911 г. в честь двухсотлетия со дня рождения Ломоносова его имя дали архангельскому селу. На острове, лежащем на Северной Двине против Холмогор, стояло древнее село Денисовка, объединившее некогда несколько старинных мелких деревенек. Здесь родина Михаила Васильевича. Денисовке присвоили имя Ломоносова. В наше время Ломоносово — культурный центр, здесь общеобразовательная и косторезная школы, музей его имени, здесь поставлен ему памятник.</a:t>
            </a:r>
          </a:p>
          <a:p>
            <a:pPr>
              <a:lnSpc>
                <a:spcPct val="80000"/>
              </a:lnSpc>
            </a:pPr>
            <a:endParaRPr lang="ru-RU" sz="2400"/>
          </a:p>
        </p:txBody>
      </p:sp>
      <p:sp>
        <p:nvSpPr>
          <p:cNvPr id="38920" name="AutoShape 8"/>
          <p:cNvSpPr>
            <a:spLocks noChangeArrowheads="1"/>
          </p:cNvSpPr>
          <p:nvPr/>
        </p:nvSpPr>
        <p:spPr bwMode="auto">
          <a:xfrm rot="9739428">
            <a:off x="3557588" y="2870200"/>
            <a:ext cx="863600" cy="431800"/>
          </a:xfrm>
          <a:prstGeom prst="rightArrow">
            <a:avLst>
              <a:gd name="adj1" fmla="val 50000"/>
              <a:gd name="adj2" fmla="val 50000"/>
            </a:avLst>
          </a:prstGeom>
          <a:solidFill>
            <a:srgbClr val="FFFFFF"/>
          </a:solidFill>
          <a:ln w="9525">
            <a:solidFill>
              <a:srgbClr val="000000"/>
            </a:solidFill>
            <a:miter lim="800000"/>
            <a:headEnd/>
            <a:tailEnd/>
          </a:ln>
        </p:spPr>
        <p:txBody>
          <a:bodyPr/>
          <a:lstStyle/>
          <a:p>
            <a:endParaRPr lang="ru-RU"/>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3" name="Picture 7" descr="сканирование"/>
          <p:cNvPicPr>
            <a:picLocks noGrp="1" noChangeAspect="1" noChangeArrowheads="1"/>
          </p:cNvPicPr>
          <p:nvPr>
            <p:ph sz="half" idx="1"/>
          </p:nvPr>
        </p:nvPicPr>
        <p:blipFill>
          <a:blip r:embed="rId2" cstate="print">
            <a:lum contrast="6000"/>
          </a:blip>
          <a:srcRect l="18198" t="68831" r="51952" b="6219"/>
          <a:stretch>
            <a:fillRect/>
          </a:stretch>
        </p:blipFill>
        <p:spPr>
          <a:xfrm>
            <a:off x="357158" y="214290"/>
            <a:ext cx="3570287" cy="3163891"/>
          </a:xfrm>
        </p:spPr>
      </p:pic>
      <p:sp>
        <p:nvSpPr>
          <p:cNvPr id="34822" name="Rectangle 6"/>
          <p:cNvSpPr>
            <a:spLocks noGrp="1" noChangeArrowheads="1"/>
          </p:cNvSpPr>
          <p:nvPr>
            <p:ph type="body" sz="half" idx="2"/>
          </p:nvPr>
        </p:nvSpPr>
        <p:spPr>
          <a:xfrm>
            <a:off x="3995738" y="692150"/>
            <a:ext cx="4897437" cy="5257800"/>
          </a:xfrm>
        </p:spPr>
        <p:txBody>
          <a:bodyPr>
            <a:normAutofit fontScale="92500"/>
          </a:bodyPr>
          <a:lstStyle/>
          <a:p>
            <a:pPr>
              <a:buFontTx/>
              <a:buNone/>
            </a:pPr>
            <a:r>
              <a:rPr lang="ru-RU" sz="2400" dirty="0"/>
              <a:t>	В 1951 г. на карте появился город Ломоносов. Имя присвоено городу Ораниенбауму, свидетелю неутомимой деятельности Михаила Васильевича. Здесь была основана им лаборатория и стекольная фабрика. Здесь он создал рецептуру и технологию производства цветных смальт для мозаик, рецептуру белого и цветного стекол, различных оптических стекол и хрусталя.</a:t>
            </a:r>
          </a:p>
          <a:p>
            <a:endParaRPr lang="ru-RU" sz="2400" dirty="0"/>
          </a:p>
        </p:txBody>
      </p:sp>
      <p:sp>
        <p:nvSpPr>
          <p:cNvPr id="34824" name="AutoShape 8"/>
          <p:cNvSpPr>
            <a:spLocks noChangeArrowheads="1"/>
          </p:cNvSpPr>
          <p:nvPr/>
        </p:nvSpPr>
        <p:spPr bwMode="auto">
          <a:xfrm rot="-695030">
            <a:off x="249568" y="2075375"/>
            <a:ext cx="792162" cy="431800"/>
          </a:xfrm>
          <a:prstGeom prst="rightArrow">
            <a:avLst>
              <a:gd name="adj1" fmla="val 50000"/>
              <a:gd name="adj2" fmla="val 45864"/>
            </a:avLst>
          </a:prstGeom>
          <a:solidFill>
            <a:srgbClr val="FFFFFF"/>
          </a:solidFill>
          <a:ln w="9525">
            <a:solidFill>
              <a:srgbClr val="000000"/>
            </a:solidFill>
            <a:miter lim="800000"/>
            <a:headEnd/>
            <a:tailEnd/>
          </a:ln>
        </p:spPr>
        <p:txBody>
          <a:bodyPr/>
          <a:lstStyle/>
          <a:p>
            <a:endParaRPr lang="ru-RU"/>
          </a:p>
        </p:txBody>
      </p:sp>
      <p:pic>
        <p:nvPicPr>
          <p:cNvPr id="5" name="Picture 4"/>
          <p:cNvPicPr>
            <a:picLocks noChangeAspect="1" noChangeArrowheads="1"/>
          </p:cNvPicPr>
          <p:nvPr/>
        </p:nvPicPr>
        <p:blipFill>
          <a:blip r:embed="rId3" cstate="print"/>
          <a:srcRect/>
          <a:stretch>
            <a:fillRect/>
          </a:stretch>
        </p:blipFill>
        <p:spPr>
          <a:xfrm>
            <a:off x="357159" y="3571876"/>
            <a:ext cx="3929090" cy="3000396"/>
          </a:xfrm>
          <a:prstGeom prst="rect">
            <a:avLst/>
          </a:prstGeom>
          <a:noFill/>
          <a:ln/>
        </p:spPr>
      </p:pic>
      <p:pic>
        <p:nvPicPr>
          <p:cNvPr id="6" name="Picture 5" descr="Герб"/>
          <p:cNvPicPr>
            <a:picLocks noChangeAspect="1" noChangeArrowheads="1"/>
          </p:cNvPicPr>
          <p:nvPr/>
        </p:nvPicPr>
        <p:blipFill>
          <a:blip r:embed="rId4" cstate="print"/>
          <a:srcRect/>
          <a:stretch>
            <a:fillRect/>
          </a:stretch>
        </p:blipFill>
        <p:spPr bwMode="auto">
          <a:xfrm>
            <a:off x="7358082" y="5416550"/>
            <a:ext cx="1439862" cy="1441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3" name="Picture 7" descr="сканирование"/>
          <p:cNvPicPr>
            <a:picLocks noGrp="1" noChangeAspect="1" noChangeArrowheads="1"/>
          </p:cNvPicPr>
          <p:nvPr>
            <p:ph sz="half" idx="1"/>
          </p:nvPr>
        </p:nvPicPr>
        <p:blipFill>
          <a:blip r:embed="rId2" cstate="print"/>
          <a:srcRect t="59317" r="40845" b="13048"/>
          <a:stretch>
            <a:fillRect/>
          </a:stretch>
        </p:blipFill>
        <p:spPr>
          <a:xfrm>
            <a:off x="1476375" y="341313"/>
            <a:ext cx="6048375" cy="4384675"/>
          </a:xfrm>
        </p:spPr>
      </p:pic>
      <p:sp>
        <p:nvSpPr>
          <p:cNvPr id="19459" name="Rectangle 3"/>
          <p:cNvSpPr>
            <a:spLocks noGrp="1" noChangeArrowheads="1"/>
          </p:cNvSpPr>
          <p:nvPr>
            <p:ph type="body" sz="half" idx="2"/>
          </p:nvPr>
        </p:nvSpPr>
        <p:spPr>
          <a:xfrm>
            <a:off x="395288" y="4868863"/>
            <a:ext cx="8229600" cy="1544637"/>
          </a:xfrm>
        </p:spPr>
        <p:txBody>
          <a:bodyPr>
            <a:normAutofit lnSpcReduction="10000"/>
          </a:bodyPr>
          <a:lstStyle/>
          <a:p>
            <a:pPr algn="just">
              <a:buFontTx/>
              <a:buNone/>
            </a:pPr>
            <a:r>
              <a:rPr lang="ru-RU" sz="2400"/>
              <a:t>	На Балтийском море имя Ломоносова встречается дважды: его носит гавань города Ломоносова, а также отмель, лежащая в Финском заливе.</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6" name="Picture 6" descr="сканирование0042"/>
          <p:cNvPicPr>
            <a:picLocks noGrp="1" noChangeAspect="1" noChangeArrowheads="1"/>
          </p:cNvPicPr>
          <p:nvPr>
            <p:ph sz="half" idx="1"/>
          </p:nvPr>
        </p:nvPicPr>
        <p:blipFill>
          <a:blip r:embed="rId2" cstate="print"/>
          <a:srcRect/>
          <a:stretch>
            <a:fillRect/>
          </a:stretch>
        </p:blipFill>
        <p:spPr>
          <a:xfrm>
            <a:off x="468313" y="476250"/>
            <a:ext cx="3455987" cy="4681538"/>
          </a:xfrm>
          <a:ln/>
        </p:spPr>
      </p:pic>
      <p:sp>
        <p:nvSpPr>
          <p:cNvPr id="25603" name="Rectangle 3"/>
          <p:cNvSpPr>
            <a:spLocks noGrp="1" noChangeArrowheads="1"/>
          </p:cNvSpPr>
          <p:nvPr>
            <p:ph type="body" sz="half" idx="2"/>
          </p:nvPr>
        </p:nvSpPr>
        <p:spPr>
          <a:xfrm>
            <a:off x="3924300" y="549275"/>
            <a:ext cx="4762500" cy="5256213"/>
          </a:xfrm>
        </p:spPr>
        <p:txBody>
          <a:bodyPr>
            <a:normAutofit lnSpcReduction="10000"/>
          </a:bodyPr>
          <a:lstStyle/>
          <a:p>
            <a:pPr>
              <a:buFontTx/>
              <a:buNone/>
            </a:pPr>
            <a:r>
              <a:rPr lang="ru-RU" sz="2800" dirty="0"/>
              <a:t>	</a:t>
            </a:r>
            <a:r>
              <a:rPr lang="ru-RU" sz="2400" dirty="0"/>
              <a:t>Многие труды гениального ученого, шагнувшего в науке далеко за пределы своего века, заложили основы многих современных исследований. Имя М. В. Ломоносова на карте мира — достойный памятник его великим трудам.</a:t>
            </a:r>
          </a:p>
          <a:p>
            <a:pPr algn="just">
              <a:buFontTx/>
              <a:buNone/>
            </a:pPr>
            <a:endParaRPr lang="ru-RU" sz="2400" dirty="0"/>
          </a:p>
          <a:p>
            <a:pPr algn="just">
              <a:buFontTx/>
              <a:buNone/>
            </a:pPr>
            <a:r>
              <a:rPr lang="ru-RU" sz="2400" dirty="0"/>
              <a:t>	Бюст Ломоносова работы Ф. Шубина</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p:cNvPicPr>
            <a:picLocks noGrp="1" noChangeAspect="1" noChangeArrowheads="1"/>
          </p:cNvPicPr>
          <p:nvPr>
            <p:ph sz="half" idx="1"/>
          </p:nvPr>
        </p:nvPicPr>
        <p:blipFill>
          <a:blip r:embed="rId2" cstate="print"/>
          <a:srcRect/>
          <a:stretch>
            <a:fillRect/>
          </a:stretch>
        </p:blipFill>
        <p:spPr>
          <a:xfrm>
            <a:off x="827088" y="620713"/>
            <a:ext cx="3259137" cy="4525962"/>
          </a:xfrm>
          <a:noFill/>
          <a:ln/>
        </p:spPr>
      </p:pic>
      <p:sp>
        <p:nvSpPr>
          <p:cNvPr id="3075" name="Rectangle 3"/>
          <p:cNvSpPr>
            <a:spLocks noGrp="1" noChangeArrowheads="1"/>
          </p:cNvSpPr>
          <p:nvPr>
            <p:ph type="body" sz="half" idx="2"/>
          </p:nvPr>
        </p:nvSpPr>
        <p:spPr>
          <a:xfrm>
            <a:off x="4140200" y="571480"/>
            <a:ext cx="4546600" cy="5554683"/>
          </a:xfrm>
        </p:spPr>
        <p:txBody>
          <a:bodyPr>
            <a:normAutofit/>
          </a:bodyPr>
          <a:lstStyle/>
          <a:p>
            <a:pPr>
              <a:lnSpc>
                <a:spcPct val="80000"/>
              </a:lnSpc>
              <a:buFontTx/>
              <a:buNone/>
            </a:pPr>
            <a:r>
              <a:rPr lang="ru-RU" sz="2400" dirty="0"/>
              <a:t>	</a:t>
            </a:r>
            <a:r>
              <a:rPr lang="ru-RU" sz="3200" dirty="0">
                <a:solidFill>
                  <a:schemeClr val="accent2">
                    <a:lumMod val="60000"/>
                    <a:lumOff val="40000"/>
                  </a:schemeClr>
                </a:solidFill>
              </a:rPr>
              <a:t>Имя великого ученого </a:t>
            </a:r>
            <a:r>
              <a:rPr lang="ru-RU" sz="3200" dirty="0" smtClean="0">
                <a:solidFill>
                  <a:schemeClr val="accent2">
                    <a:lumMod val="60000"/>
                    <a:lumOff val="40000"/>
                  </a:schemeClr>
                </a:solidFill>
              </a:rPr>
              <a:t>  М</a:t>
            </a:r>
            <a:r>
              <a:rPr lang="ru-RU" sz="3200" dirty="0">
                <a:solidFill>
                  <a:schemeClr val="accent2">
                    <a:lumMod val="60000"/>
                    <a:lumOff val="40000"/>
                  </a:schemeClr>
                </a:solidFill>
              </a:rPr>
              <a:t>. В. Ломоносова присвоено многим географическим объектам на суше, на океанах и в космосе.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6" name="Picture 10"/>
          <p:cNvPicPr>
            <a:picLocks noGrp="1" noChangeAspect="1" noChangeArrowheads="1"/>
          </p:cNvPicPr>
          <p:nvPr>
            <p:ph sz="half" idx="1"/>
          </p:nvPr>
        </p:nvPicPr>
        <p:blipFill>
          <a:blip r:embed="rId2" cstate="print"/>
          <a:srcRect/>
          <a:stretch>
            <a:fillRect/>
          </a:stretch>
        </p:blipFill>
        <p:spPr>
          <a:xfrm>
            <a:off x="468313" y="620713"/>
            <a:ext cx="3084512" cy="2981325"/>
          </a:xfrm>
          <a:noFill/>
          <a:ln/>
        </p:spPr>
      </p:pic>
      <p:sp>
        <p:nvSpPr>
          <p:cNvPr id="4102" name="Rectangle 6"/>
          <p:cNvSpPr>
            <a:spLocks noGrp="1" noChangeArrowheads="1"/>
          </p:cNvSpPr>
          <p:nvPr>
            <p:ph type="body" sz="half" idx="2"/>
          </p:nvPr>
        </p:nvSpPr>
        <p:spPr>
          <a:xfrm>
            <a:off x="3635375" y="404813"/>
            <a:ext cx="5051425" cy="5400675"/>
          </a:xfrm>
        </p:spPr>
        <p:txBody>
          <a:bodyPr>
            <a:normAutofit fontScale="92500"/>
          </a:bodyPr>
          <a:lstStyle/>
          <a:p>
            <a:pPr>
              <a:lnSpc>
                <a:spcPct val="90000"/>
              </a:lnSpc>
              <a:buFontTx/>
              <a:buNone/>
            </a:pPr>
            <a:r>
              <a:rPr lang="ru-RU" sz="2000" dirty="0"/>
              <a:t>	</a:t>
            </a:r>
            <a:r>
              <a:rPr lang="ru-RU" sz="2400" dirty="0"/>
              <a:t>Это он задумал создать первый Большой атлас Российской империи, не только отражающий физический облик страны, ее географическую изученность, но и дающий знания о ее природных богатствах, о народонаселении, его занятиях и культуре, о путях сообщения, о промышленности и торговле страны. </a:t>
            </a:r>
          </a:p>
          <a:p>
            <a:pPr>
              <a:lnSpc>
                <a:spcPct val="90000"/>
              </a:lnSpc>
              <a:buFontTx/>
              <a:buNone/>
            </a:pPr>
            <a:r>
              <a:rPr lang="ru-RU" sz="2400" dirty="0"/>
              <a:t>	Атлас при жизни Ломоносова напечатан не был, только часть подготовленных им карт увидела свет в 1773 г.</a:t>
            </a:r>
          </a:p>
        </p:txBody>
      </p:sp>
      <p:sp>
        <p:nvSpPr>
          <p:cNvPr id="4107" name="Rectangle 11"/>
          <p:cNvSpPr>
            <a:spLocks noChangeArrowheads="1"/>
          </p:cNvSpPr>
          <p:nvPr/>
        </p:nvSpPr>
        <p:spPr bwMode="auto">
          <a:xfrm>
            <a:off x="755650" y="4005263"/>
            <a:ext cx="2076450" cy="1616075"/>
          </a:xfrm>
          <a:prstGeom prst="rect">
            <a:avLst/>
          </a:prstGeom>
          <a:noFill/>
          <a:ln w="9525">
            <a:noFill/>
            <a:miter lim="800000"/>
            <a:headEnd/>
            <a:tailEnd/>
          </a:ln>
          <a:effectLst/>
        </p:spPr>
        <p:txBody>
          <a:bodyPr>
            <a:spAutoFit/>
          </a:bodyPr>
          <a:lstStyle/>
          <a:p>
            <a:pPr>
              <a:spcBef>
                <a:spcPct val="20000"/>
              </a:spcBef>
            </a:pPr>
            <a:r>
              <a:rPr lang="ru-RU" sz="2000"/>
              <a:t>Памятник М. В. Ломоносову в Архангельске. Скульптор И. П. Мартос, 1832</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сканирование0005"/>
          <p:cNvPicPr>
            <a:picLocks noGrp="1" noChangeAspect="1" noChangeArrowheads="1"/>
          </p:cNvPicPr>
          <p:nvPr>
            <p:ph sz="half" idx="1"/>
          </p:nvPr>
        </p:nvPicPr>
        <p:blipFill>
          <a:blip r:embed="rId2" cstate="print">
            <a:lum contrast="6000"/>
          </a:blip>
          <a:srcRect/>
          <a:stretch>
            <a:fillRect/>
          </a:stretch>
        </p:blipFill>
        <p:spPr>
          <a:xfrm>
            <a:off x="288925" y="620713"/>
            <a:ext cx="4054475" cy="5903912"/>
          </a:xfrm>
        </p:spPr>
      </p:pic>
      <p:sp>
        <p:nvSpPr>
          <p:cNvPr id="5123" name="Rectangle 3"/>
          <p:cNvSpPr>
            <a:spLocks noGrp="1" noChangeArrowheads="1"/>
          </p:cNvSpPr>
          <p:nvPr>
            <p:ph type="body" sz="half" idx="2"/>
          </p:nvPr>
        </p:nvSpPr>
        <p:spPr>
          <a:xfrm>
            <a:off x="4211638" y="404813"/>
            <a:ext cx="4619625" cy="5721350"/>
          </a:xfrm>
        </p:spPr>
        <p:txBody>
          <a:bodyPr>
            <a:normAutofit lnSpcReduction="10000"/>
          </a:bodyPr>
          <a:lstStyle/>
          <a:p>
            <a:pPr>
              <a:lnSpc>
                <a:spcPct val="90000"/>
              </a:lnSpc>
              <a:buFontTx/>
              <a:buNone/>
            </a:pPr>
            <a:r>
              <a:rPr lang="ru-RU" sz="2400" dirty="0"/>
              <a:t>	Имя Ломоносова впервые появилось на карте в 1849 г. Русский мореплаватель Г.И. </a:t>
            </a:r>
            <a:r>
              <a:rPr lang="ru-RU" sz="2400" dirty="0" err="1"/>
              <a:t>Невельской</a:t>
            </a:r>
            <a:r>
              <a:rPr lang="ru-RU" sz="2400" dirty="0"/>
              <a:t>, исследуя лиман реки Амур, нанес на карту вновь открытый мыс на западном берегу лимана, к северу от залива Славянского, и присвоил ему имя Ломоносова. Топоним напоминает нам о призывах Ломоносова осваивать районы, открытые русскими землепроходцами на берегах морей Тихого океана.</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73" name="Picture 9" descr="сканирование0004"/>
          <p:cNvPicPr>
            <a:picLocks noGrp="1" noChangeAspect="1" noChangeArrowheads="1"/>
          </p:cNvPicPr>
          <p:nvPr>
            <p:ph sz="half" idx="1"/>
          </p:nvPr>
        </p:nvPicPr>
        <p:blipFill>
          <a:blip r:embed="rId2" cstate="print">
            <a:lum contrast="6000"/>
          </a:blip>
          <a:srcRect/>
          <a:stretch>
            <a:fillRect/>
          </a:stretch>
        </p:blipFill>
        <p:spPr>
          <a:xfrm>
            <a:off x="323850" y="692150"/>
            <a:ext cx="3973513" cy="4967288"/>
          </a:xfrm>
        </p:spPr>
      </p:pic>
      <p:sp>
        <p:nvSpPr>
          <p:cNvPr id="36870" name="Rectangle 6"/>
          <p:cNvSpPr>
            <a:spLocks noGrp="1" noChangeArrowheads="1"/>
          </p:cNvSpPr>
          <p:nvPr>
            <p:ph type="body" sz="half" idx="2"/>
          </p:nvPr>
        </p:nvSpPr>
        <p:spPr>
          <a:xfrm>
            <a:off x="4140200" y="620713"/>
            <a:ext cx="4546600" cy="5505450"/>
          </a:xfrm>
        </p:spPr>
        <p:txBody>
          <a:bodyPr>
            <a:normAutofit lnSpcReduction="10000"/>
          </a:bodyPr>
          <a:lstStyle/>
          <a:p>
            <a:pPr>
              <a:lnSpc>
                <a:spcPct val="90000"/>
              </a:lnSpc>
              <a:buFontTx/>
              <a:buNone/>
            </a:pPr>
            <a:r>
              <a:rPr lang="ru-RU" sz="2400" dirty="0"/>
              <a:t>	Имя Ломоносова на Тихом океане встречается и второй раз. Оно присвоено вулкану на острове </a:t>
            </a:r>
            <a:r>
              <a:rPr lang="ru-RU" sz="2400" dirty="0" err="1"/>
              <a:t>Парамушир</a:t>
            </a:r>
            <a:r>
              <a:rPr lang="ru-RU" sz="2400" dirty="0"/>
              <a:t> (Курильская гряда) по представлению комплексной </a:t>
            </a:r>
            <a:r>
              <a:rPr lang="ru-RU" sz="2400" dirty="0" err="1"/>
              <a:t>Курило-Камчатской</a:t>
            </a:r>
            <a:r>
              <a:rPr lang="ru-RU" sz="2400" dirty="0"/>
              <a:t> экспедиции АН СССР, работавшей в этом районе в 1946-1948гг. Это память об учении Ломоносова о значении вулканической деятельности в изменении лица Земли.</a:t>
            </a:r>
          </a:p>
        </p:txBody>
      </p:sp>
      <p:sp>
        <p:nvSpPr>
          <p:cNvPr id="36874" name="AutoShape 10"/>
          <p:cNvSpPr>
            <a:spLocks noChangeArrowheads="1"/>
          </p:cNvSpPr>
          <p:nvPr/>
        </p:nvSpPr>
        <p:spPr bwMode="auto">
          <a:xfrm rot="-695030">
            <a:off x="1979613" y="2205038"/>
            <a:ext cx="792162" cy="431800"/>
          </a:xfrm>
          <a:prstGeom prst="rightArrow">
            <a:avLst>
              <a:gd name="adj1" fmla="val 50000"/>
              <a:gd name="adj2" fmla="val 45864"/>
            </a:avLst>
          </a:prstGeom>
          <a:solidFill>
            <a:srgbClr val="FFFFFF"/>
          </a:solidFill>
          <a:ln w="9525">
            <a:solidFill>
              <a:srgbClr val="000000"/>
            </a:solidFill>
            <a:miter lim="800000"/>
            <a:headEnd/>
            <a:tailEnd/>
          </a:ln>
        </p:spPr>
        <p:txBody>
          <a:bodyPr/>
          <a:lstStyle/>
          <a:p>
            <a:endParaRPr lang="ru-RU"/>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468313" y="765175"/>
            <a:ext cx="8229600" cy="4751388"/>
          </a:xfrm>
        </p:spPr>
        <p:txBody>
          <a:bodyPr>
            <a:normAutofit fontScale="92500"/>
          </a:bodyPr>
          <a:lstStyle/>
          <a:p>
            <a:pPr>
              <a:lnSpc>
                <a:spcPct val="90000"/>
              </a:lnSpc>
              <a:buFontTx/>
              <a:buNone/>
            </a:pPr>
            <a:r>
              <a:rPr lang="ru-RU" sz="2400" dirty="0"/>
              <a:t>	На карте Арктики имя Ломоносова обозначено восемь раз. Эти топонимы напоминают нам о его работах, связанных с изучением морей Северного Ледовитого океана, о его словах: «...Северный Ледовитый океан есть пространное поле, где усугубиться может Российская слава, соединенная с беспримерной пользой через изобретение Восточно-северного мореплавания в Индию и Америку».</a:t>
            </a:r>
          </a:p>
          <a:p>
            <a:pPr>
              <a:lnSpc>
                <a:spcPct val="90000"/>
              </a:lnSpc>
              <a:buFontTx/>
              <a:buNone/>
            </a:pPr>
            <a:r>
              <a:rPr lang="ru-RU" sz="2400" dirty="0"/>
              <a:t>	Впервые на карте Арктики имя Ломоносова появилось в 1913 г. Г. Я. Седов, начальник Первой русской экспедиции к Северному полюсу, его именем назвал горный хребет на северо-западном побережье северного острова Новой Земли.</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6" descr="сканирование"/>
          <p:cNvPicPr>
            <a:picLocks noGrp="1" noChangeAspect="1" noChangeArrowheads="1"/>
          </p:cNvPicPr>
          <p:nvPr>
            <p:ph sz="half" idx="1"/>
          </p:nvPr>
        </p:nvPicPr>
        <p:blipFill>
          <a:blip r:embed="rId2" cstate="print">
            <a:lum contrast="6000"/>
          </a:blip>
          <a:srcRect t="3877" r="60873" b="42404"/>
          <a:stretch>
            <a:fillRect/>
          </a:stretch>
        </p:blipFill>
        <p:spPr>
          <a:xfrm>
            <a:off x="285720" y="549275"/>
            <a:ext cx="4000528" cy="5451493"/>
          </a:xfrm>
        </p:spPr>
      </p:pic>
      <p:sp>
        <p:nvSpPr>
          <p:cNvPr id="8195" name="Rectangle 3"/>
          <p:cNvSpPr>
            <a:spLocks noGrp="1" noChangeArrowheads="1"/>
          </p:cNvSpPr>
          <p:nvPr>
            <p:ph type="body" sz="half" idx="2"/>
          </p:nvPr>
        </p:nvSpPr>
        <p:spPr>
          <a:xfrm>
            <a:off x="3851275" y="476250"/>
            <a:ext cx="4835525" cy="5649913"/>
          </a:xfrm>
        </p:spPr>
        <p:txBody>
          <a:bodyPr>
            <a:normAutofit fontScale="92500"/>
          </a:bodyPr>
          <a:lstStyle/>
          <a:p>
            <a:pPr>
              <a:lnSpc>
                <a:spcPct val="90000"/>
              </a:lnSpc>
              <a:buFontTx/>
              <a:buNone/>
            </a:pPr>
            <a:r>
              <a:rPr lang="ru-RU" sz="2400" dirty="0"/>
              <a:t>	Экспедиция Седова вышла из Архангельска в 1912 г., зимовала у северо-западных берегов Новой Земли, в районе острова </a:t>
            </a:r>
            <a:r>
              <a:rPr lang="ru-RU" sz="2400" dirty="0" err="1"/>
              <a:t>Панкратьевского</a:t>
            </a:r>
            <a:r>
              <a:rPr lang="ru-RU" sz="2400" dirty="0"/>
              <a:t>. В период зимовки члены экспедиции обследовали Новую Землю, открыли новые заливы, ледники, горы и горные хребты. Самый крупный хребет был назван именем Ломоносова, который за 150 лет до этого открытия писал: «Самый </a:t>
            </a:r>
            <a:r>
              <a:rPr lang="ru-RU" sz="2400" dirty="0" err="1"/>
              <a:t>лутчей</a:t>
            </a:r>
            <a:r>
              <a:rPr lang="ru-RU" sz="2400" dirty="0"/>
              <a:t> проход (на восток - К.Г.) </a:t>
            </a:r>
            <a:r>
              <a:rPr lang="ru-RU" sz="2400" dirty="0" err="1"/>
              <a:t>упователен</a:t>
            </a:r>
            <a:r>
              <a:rPr lang="ru-RU" sz="2400" dirty="0"/>
              <a:t> мимо восточно-северного края Новой Земли».</a:t>
            </a:r>
          </a:p>
        </p:txBody>
      </p:sp>
      <p:sp>
        <p:nvSpPr>
          <p:cNvPr id="8199" name="AutoShape 7"/>
          <p:cNvSpPr>
            <a:spLocks noChangeArrowheads="1"/>
          </p:cNvSpPr>
          <p:nvPr/>
        </p:nvSpPr>
        <p:spPr bwMode="auto">
          <a:xfrm rot="-695030">
            <a:off x="250825" y="4221163"/>
            <a:ext cx="792163" cy="431800"/>
          </a:xfrm>
          <a:prstGeom prst="rightArrow">
            <a:avLst>
              <a:gd name="adj1" fmla="val 50000"/>
              <a:gd name="adj2" fmla="val 45864"/>
            </a:avLst>
          </a:prstGeom>
          <a:solidFill>
            <a:srgbClr val="FFFFFF"/>
          </a:solidFill>
          <a:ln w="9525">
            <a:solidFill>
              <a:srgbClr val="000000"/>
            </a:solidFill>
            <a:miter lim="800000"/>
            <a:headEnd/>
            <a:tailEnd/>
          </a:ln>
        </p:spPr>
        <p:txBody>
          <a:bodyPr/>
          <a:lstStyle/>
          <a:p>
            <a:endParaRPr lang="ru-RU"/>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сканирование0006"/>
          <p:cNvPicPr>
            <a:picLocks noGrp="1" noChangeAspect="1" noChangeArrowheads="1"/>
          </p:cNvPicPr>
          <p:nvPr>
            <p:ph sz="half" idx="1"/>
          </p:nvPr>
        </p:nvPicPr>
        <p:blipFill>
          <a:blip r:embed="rId2" cstate="print">
            <a:lum contrast="6000"/>
          </a:blip>
          <a:srcRect/>
          <a:stretch>
            <a:fillRect/>
          </a:stretch>
        </p:blipFill>
        <p:spPr>
          <a:xfrm>
            <a:off x="428596" y="1643050"/>
            <a:ext cx="3382962" cy="3382962"/>
          </a:xfrm>
        </p:spPr>
      </p:pic>
      <p:sp>
        <p:nvSpPr>
          <p:cNvPr id="10243" name="Rectangle 3"/>
          <p:cNvSpPr>
            <a:spLocks noGrp="1" noChangeArrowheads="1"/>
          </p:cNvSpPr>
          <p:nvPr>
            <p:ph type="body" sz="half" idx="2"/>
          </p:nvPr>
        </p:nvSpPr>
        <p:spPr>
          <a:xfrm>
            <a:off x="3779838" y="620713"/>
            <a:ext cx="4906962" cy="5472112"/>
          </a:xfrm>
        </p:spPr>
        <p:txBody>
          <a:bodyPr>
            <a:normAutofit fontScale="92500"/>
          </a:bodyPr>
          <a:lstStyle/>
          <a:p>
            <a:pPr>
              <a:lnSpc>
                <a:spcPct val="90000"/>
              </a:lnSpc>
              <a:buFontTx/>
              <a:buNone/>
            </a:pPr>
            <a:r>
              <a:rPr lang="ru-RU" sz="2000" dirty="0"/>
              <a:t>	</a:t>
            </a:r>
            <a:r>
              <a:rPr lang="ru-RU" sz="2400" dirty="0"/>
              <a:t>Дважды встречается имя Ломоносова на карте острова Шпицберген. В 1932-1939 гг. экспедиции ряда стран проводили в Арктике геофизические наблюдения. Экспедиция Института океанографии АН СССР открыла неизвестные до тех пор горы и ледник. Им присвоили имя Ломоносова, который предусматривал проход из морей Атлантики и Северного Ледовитого океана в Тихий высокими широтами мимо Шпицбергена.</a:t>
            </a:r>
          </a:p>
        </p:txBody>
      </p:sp>
      <p:sp>
        <p:nvSpPr>
          <p:cNvPr id="10247" name="AutoShape 7"/>
          <p:cNvSpPr>
            <a:spLocks noChangeArrowheads="1"/>
          </p:cNvSpPr>
          <p:nvPr/>
        </p:nvSpPr>
        <p:spPr bwMode="auto">
          <a:xfrm rot="-5158677">
            <a:off x="972343" y="4075907"/>
            <a:ext cx="792163" cy="431800"/>
          </a:xfrm>
          <a:prstGeom prst="rightArrow">
            <a:avLst>
              <a:gd name="adj1" fmla="val 50000"/>
              <a:gd name="adj2" fmla="val 45864"/>
            </a:avLst>
          </a:prstGeom>
          <a:solidFill>
            <a:srgbClr val="FFFFFF"/>
          </a:solidFill>
          <a:ln w="9525">
            <a:solidFill>
              <a:srgbClr val="000000"/>
            </a:solidFill>
            <a:miter lim="800000"/>
            <a:headEnd/>
            <a:tailEnd/>
          </a:ln>
        </p:spPr>
        <p:txBody>
          <a:bodyPr/>
          <a:lstStyle/>
          <a:p>
            <a:endParaRPr lang="ru-RU"/>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0" name="Picture 6" descr="сканирование0008"/>
          <p:cNvPicPr>
            <a:picLocks noGrp="1" noChangeAspect="1" noChangeArrowheads="1"/>
          </p:cNvPicPr>
          <p:nvPr>
            <p:ph sz="half" idx="1"/>
          </p:nvPr>
        </p:nvPicPr>
        <p:blipFill>
          <a:blip r:embed="rId2" cstate="print">
            <a:lum contrast="6000"/>
          </a:blip>
          <a:srcRect/>
          <a:stretch>
            <a:fillRect/>
          </a:stretch>
        </p:blipFill>
        <p:spPr>
          <a:xfrm>
            <a:off x="571472" y="1285860"/>
            <a:ext cx="3794125" cy="3419475"/>
          </a:xfrm>
        </p:spPr>
      </p:pic>
      <p:sp>
        <p:nvSpPr>
          <p:cNvPr id="11267" name="Rectangle 3"/>
          <p:cNvSpPr>
            <a:spLocks noGrp="1" noChangeArrowheads="1"/>
          </p:cNvSpPr>
          <p:nvPr>
            <p:ph type="body" sz="half" idx="2"/>
          </p:nvPr>
        </p:nvSpPr>
        <p:spPr>
          <a:xfrm>
            <a:off x="4427538" y="620713"/>
            <a:ext cx="4259262" cy="5505450"/>
          </a:xfrm>
        </p:spPr>
        <p:txBody>
          <a:bodyPr>
            <a:normAutofit fontScale="92500"/>
          </a:bodyPr>
          <a:lstStyle/>
          <a:p>
            <a:pPr>
              <a:lnSpc>
                <a:spcPct val="90000"/>
              </a:lnSpc>
              <a:buFontTx/>
              <a:buNone/>
            </a:pPr>
            <a:r>
              <a:rPr lang="ru-RU" sz="2400" dirty="0"/>
              <a:t>	В 30-х годах смешанная шведско-советская экспедиция пересекла Гренландию с востока на запад, открыла в центре острова обширное плато, которое с тех пор носит имя Ломоносова, почетного члена Шведской академии наук. Он был удостоен этого высокого звания за трактат «Мысли о происхождении ледяных гор в Северных морях».</a:t>
            </a:r>
          </a:p>
        </p:txBody>
      </p:sp>
      <p:sp>
        <p:nvSpPr>
          <p:cNvPr id="11271" name="AutoShape 7"/>
          <p:cNvSpPr>
            <a:spLocks noChangeArrowheads="1"/>
          </p:cNvSpPr>
          <p:nvPr/>
        </p:nvSpPr>
        <p:spPr bwMode="auto">
          <a:xfrm rot="10800000">
            <a:off x="3563938" y="1628775"/>
            <a:ext cx="792162" cy="431800"/>
          </a:xfrm>
          <a:prstGeom prst="rightArrow">
            <a:avLst>
              <a:gd name="adj1" fmla="val 50000"/>
              <a:gd name="adj2" fmla="val 45864"/>
            </a:avLst>
          </a:prstGeom>
          <a:solidFill>
            <a:srgbClr val="FFFFFF"/>
          </a:solidFill>
          <a:ln w="9525">
            <a:solidFill>
              <a:srgbClr val="000000"/>
            </a:solidFill>
            <a:miter lim="800000"/>
            <a:headEnd/>
            <a:tailEnd/>
          </a:ln>
        </p:spPr>
        <p:txBody>
          <a:bodyPr/>
          <a:lstStyle/>
          <a:p>
            <a:endParaRPr lang="ru-RU"/>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25</TotalTime>
  <Words>41</Words>
  <Application>Microsoft Office PowerPoint</Application>
  <PresentationFormat>Экран (4:3)</PresentationFormat>
  <Paragraphs>29</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Яркая</vt:lpstr>
      <vt:lpstr>Имя  М. В. Ломоносова на карте мира</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Имя  М. В. Ломоносова на карте мира</dc:title>
  <cp:lastModifiedBy>Admin</cp:lastModifiedBy>
  <cp:revision>6</cp:revision>
  <dcterms:modified xsi:type="dcterms:W3CDTF">2011-10-21T14:37:50Z</dcterms:modified>
</cp:coreProperties>
</file>