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76" r:id="rId3"/>
    <p:sldId id="277" r:id="rId4"/>
    <p:sldId id="278" r:id="rId5"/>
    <p:sldId id="266" r:id="rId6"/>
    <p:sldId id="257" r:id="rId7"/>
    <p:sldId id="258" r:id="rId8"/>
    <p:sldId id="259" r:id="rId9"/>
    <p:sldId id="279" r:id="rId10"/>
    <p:sldId id="260" r:id="rId11"/>
    <p:sldId id="261" r:id="rId12"/>
    <p:sldId id="264" r:id="rId13"/>
    <p:sldId id="262" r:id="rId14"/>
    <p:sldId id="263" r:id="rId15"/>
    <p:sldId id="280"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800000"/>
    <a:srgbClr val="000000"/>
    <a:srgbClr val="660066"/>
    <a:srgbClr val="CC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014" autoAdjust="0"/>
  </p:normalViewPr>
  <p:slideViewPr>
    <p:cSldViewPr>
      <p:cViewPr varScale="1">
        <p:scale>
          <a:sx n="70" d="100"/>
          <a:sy n="70" d="100"/>
        </p:scale>
        <p:origin x="-90" y="-96"/>
      </p:cViewPr>
      <p:guideLst>
        <p:guide orient="horz" pos="2160"/>
        <p:guide pos="2880"/>
      </p:guideLst>
    </p:cSldViewPr>
  </p:slideViewPr>
  <p:outlineViewPr>
    <p:cViewPr>
      <p:scale>
        <a:sx n="33" d="100"/>
        <a:sy n="33" d="100"/>
      </p:scale>
      <p:origin x="48" y="2301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Лист1!$B$1</c:f>
              <c:strCache>
                <c:ptCount val="1"/>
                <c:pt idx="0">
                  <c:v>Здоровы</c:v>
                </c:pt>
              </c:strCache>
            </c:strRef>
          </c:tx>
          <c:cat>
            <c:strRef>
              <c:f>Лист1!$A$2</c:f>
              <c:strCache>
                <c:ptCount val="1"/>
                <c:pt idx="0">
                  <c:v>Категория 1</c:v>
                </c:pt>
              </c:strCache>
            </c:strRef>
          </c:cat>
          <c:val>
            <c:numRef>
              <c:f>Лист1!$B$2</c:f>
              <c:numCache>
                <c:formatCode>General</c:formatCode>
                <c:ptCount val="1"/>
                <c:pt idx="0">
                  <c:v>5</c:v>
                </c:pt>
              </c:numCache>
            </c:numRef>
          </c:val>
        </c:ser>
        <c:ser>
          <c:idx val="1"/>
          <c:order val="1"/>
          <c:tx>
            <c:strRef>
              <c:f>Лист1!$C$1</c:f>
              <c:strCache>
                <c:ptCount val="1"/>
                <c:pt idx="0">
                  <c:v>Хронически больны</c:v>
                </c:pt>
              </c:strCache>
            </c:strRef>
          </c:tx>
          <c:cat>
            <c:strRef>
              <c:f>Лист1!$A$2</c:f>
              <c:strCache>
                <c:ptCount val="1"/>
                <c:pt idx="0">
                  <c:v>Категория 1</c:v>
                </c:pt>
              </c:strCache>
            </c:strRef>
          </c:cat>
          <c:val>
            <c:numRef>
              <c:f>Лист1!$C$2</c:f>
              <c:numCache>
                <c:formatCode>General</c:formatCode>
                <c:ptCount val="1"/>
                <c:pt idx="0">
                  <c:v>80</c:v>
                </c:pt>
              </c:numCache>
            </c:numRef>
          </c:val>
        </c:ser>
        <c:ser>
          <c:idx val="2"/>
          <c:order val="2"/>
          <c:tx>
            <c:strRef>
              <c:f>Лист1!$D$1</c:f>
              <c:strCache>
                <c:ptCount val="1"/>
                <c:pt idx="0">
                  <c:v>Отклонения физиологические</c:v>
                </c:pt>
              </c:strCache>
            </c:strRef>
          </c:tx>
          <c:cat>
            <c:strRef>
              <c:f>Лист1!$A$2</c:f>
              <c:strCache>
                <c:ptCount val="1"/>
                <c:pt idx="0">
                  <c:v>Категория 1</c:v>
                </c:pt>
              </c:strCache>
            </c:strRef>
          </c:cat>
          <c:val>
            <c:numRef>
              <c:f>Лист1!$D$2</c:f>
              <c:numCache>
                <c:formatCode>General</c:formatCode>
                <c:ptCount val="1"/>
                <c:pt idx="0">
                  <c:v>50</c:v>
                </c:pt>
              </c:numCache>
            </c:numRef>
          </c:val>
        </c:ser>
        <c:ser>
          <c:idx val="3"/>
          <c:order val="3"/>
          <c:tx>
            <c:strRef>
              <c:f>Лист1!$E$1</c:f>
              <c:strCache>
                <c:ptCount val="1"/>
                <c:pt idx="0">
                  <c:v>Нервно-психические растройства</c:v>
                </c:pt>
              </c:strCache>
            </c:strRef>
          </c:tx>
          <c:cat>
            <c:strRef>
              <c:f>Лист1!$A$2</c:f>
              <c:strCache>
                <c:ptCount val="1"/>
                <c:pt idx="0">
                  <c:v>Категория 1</c:v>
                </c:pt>
              </c:strCache>
            </c:strRef>
          </c:cat>
          <c:val>
            <c:numRef>
              <c:f>Лист1!$E$2</c:f>
              <c:numCache>
                <c:formatCode>General</c:formatCode>
                <c:ptCount val="1"/>
                <c:pt idx="0">
                  <c:v>70</c:v>
                </c:pt>
              </c:numCache>
            </c:numRef>
          </c:val>
        </c:ser>
        <c:dLbls>
          <c:dLblPos val="outEnd"/>
          <c:showVal val="1"/>
        </c:dLbls>
        <c:axId val="40768640"/>
        <c:axId val="40770176"/>
      </c:barChart>
      <c:catAx>
        <c:axId val="40768640"/>
        <c:scaling>
          <c:orientation val="minMax"/>
        </c:scaling>
        <c:delete val="1"/>
        <c:axPos val="b"/>
        <c:tickLblPos val="none"/>
        <c:crossAx val="40770176"/>
        <c:crosses val="autoZero"/>
        <c:auto val="1"/>
        <c:lblAlgn val="ctr"/>
        <c:lblOffset val="100"/>
      </c:catAx>
      <c:valAx>
        <c:axId val="40770176"/>
        <c:scaling>
          <c:orientation val="minMax"/>
          <c:max val="100"/>
          <c:min val="0"/>
        </c:scaling>
        <c:axPos val="l"/>
        <c:majorGridlines/>
        <c:numFmt formatCode="General" sourceLinked="1"/>
        <c:tickLblPos val="nextTo"/>
        <c:crossAx val="40768640"/>
        <c:crosses val="autoZero"/>
        <c:crossBetween val="between"/>
      </c:valAx>
    </c:plotArea>
    <c:legend>
      <c:legendPos val="r"/>
      <c:layout/>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hPercent val="7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627714581178913E-2"/>
          <c:y val="8.305084745762728E-2"/>
          <c:w val="0.65563598759048725"/>
          <c:h val="0.77966101694915368"/>
        </c:manualLayout>
      </c:layout>
      <c:bar3DChart>
        <c:barDir val="col"/>
        <c:grouping val="clustered"/>
        <c:ser>
          <c:idx val="0"/>
          <c:order val="0"/>
          <c:tx>
            <c:strRef>
              <c:f>Sheet1!$A$2</c:f>
              <c:strCache>
                <c:ptCount val="1"/>
                <c:pt idx="0">
                  <c:v>от прочитанного</c:v>
                </c:pt>
              </c:strCache>
            </c:strRef>
          </c:tx>
          <c:spPr>
            <a:solidFill>
              <a:schemeClr val="accent1"/>
            </a:solidFill>
            <a:ln w="3538">
              <a:solidFill>
                <a:schemeClr val="tx1"/>
              </a:solidFill>
              <a:prstDash val="solid"/>
            </a:ln>
          </c:spPr>
          <c:dLbls>
            <c:dLbl>
              <c:idx val="0"/>
              <c:layout/>
              <c:spPr>
                <a:noFill/>
                <a:ln w="7076">
                  <a:noFill/>
                </a:ln>
              </c:spPr>
              <c:txPr>
                <a:bodyPr/>
                <a:lstStyle/>
                <a:p>
                  <a:pPr>
                    <a:defRPr sz="543" b="1" i="0" u="none" strike="noStrike" baseline="0">
                      <a:solidFill>
                        <a:schemeClr val="tx1"/>
                      </a:solidFill>
                      <a:latin typeface="Arial"/>
                      <a:ea typeface="Arial"/>
                      <a:cs typeface="Arial"/>
                    </a:defRPr>
                  </a:pPr>
                  <a:endParaRPr lang="ru-RU"/>
                </a:p>
              </c:txPr>
              <c:showCatName val="1"/>
            </c:dLbl>
            <c:delete val="1"/>
          </c:dLbls>
          <c:cat>
            <c:numRef>
              <c:f>Sheet1!$B$1:$G$1</c:f>
              <c:numCache>
                <c:formatCode>General</c:formatCode>
                <c:ptCount val="5"/>
              </c:numCache>
            </c:numRef>
          </c:cat>
          <c:val>
            <c:numRef>
              <c:f>Sheet1!$B$2:$G$2</c:f>
              <c:numCache>
                <c:formatCode>General</c:formatCode>
                <c:ptCount val="5"/>
                <c:pt idx="0" formatCode="0%">
                  <c:v>0.1</c:v>
                </c:pt>
              </c:numCache>
            </c:numRef>
          </c:val>
        </c:ser>
        <c:ser>
          <c:idx val="1"/>
          <c:order val="1"/>
          <c:tx>
            <c:strRef>
              <c:f>Sheet1!$A$3</c:f>
              <c:strCache>
                <c:ptCount val="1"/>
                <c:pt idx="0">
                  <c:v>от услышанного</c:v>
                </c:pt>
              </c:strCache>
            </c:strRef>
          </c:tx>
          <c:spPr>
            <a:solidFill>
              <a:schemeClr val="accent2"/>
            </a:solidFill>
            <a:ln w="3538">
              <a:solidFill>
                <a:schemeClr val="tx1"/>
              </a:solidFill>
              <a:prstDash val="solid"/>
            </a:ln>
          </c:spPr>
          <c:cat>
            <c:numRef>
              <c:f>Sheet1!$B$1:$G$1</c:f>
              <c:numCache>
                <c:formatCode>General</c:formatCode>
                <c:ptCount val="5"/>
              </c:numCache>
            </c:numRef>
          </c:cat>
          <c:val>
            <c:numRef>
              <c:f>Sheet1!$B$3:$G$3</c:f>
              <c:numCache>
                <c:formatCode>0%</c:formatCode>
                <c:ptCount val="5"/>
                <c:pt idx="1">
                  <c:v>0.2</c:v>
                </c:pt>
              </c:numCache>
            </c:numRef>
          </c:val>
        </c:ser>
        <c:ser>
          <c:idx val="2"/>
          <c:order val="2"/>
          <c:tx>
            <c:strRef>
              <c:f>Sheet1!$A$4</c:f>
              <c:strCache>
                <c:ptCount val="1"/>
                <c:pt idx="0">
                  <c:v>от увиденного</c:v>
                </c:pt>
              </c:strCache>
            </c:strRef>
          </c:tx>
          <c:spPr>
            <a:solidFill>
              <a:schemeClr val="hlink"/>
            </a:solidFill>
            <a:ln w="3538">
              <a:solidFill>
                <a:schemeClr val="tx1"/>
              </a:solidFill>
              <a:prstDash val="solid"/>
            </a:ln>
          </c:spPr>
          <c:cat>
            <c:numRef>
              <c:f>Sheet1!$B$1:$G$1</c:f>
              <c:numCache>
                <c:formatCode>General</c:formatCode>
                <c:ptCount val="5"/>
              </c:numCache>
            </c:numRef>
          </c:cat>
          <c:val>
            <c:numRef>
              <c:f>Sheet1!$B$4:$G$4</c:f>
              <c:numCache>
                <c:formatCode>General</c:formatCode>
                <c:ptCount val="5"/>
                <c:pt idx="2" formatCode="0%">
                  <c:v>0.3000000000000001</c:v>
                </c:pt>
              </c:numCache>
            </c:numRef>
          </c:val>
        </c:ser>
        <c:ser>
          <c:idx val="3"/>
          <c:order val="3"/>
          <c:tx>
            <c:strRef>
              <c:f>Sheet1!$A$5</c:f>
              <c:strCache>
                <c:ptCount val="1"/>
                <c:pt idx="0">
                  <c:v>от того, что слышим и видим</c:v>
                </c:pt>
              </c:strCache>
            </c:strRef>
          </c:tx>
          <c:spPr>
            <a:solidFill>
              <a:schemeClr val="folHlink"/>
            </a:solidFill>
            <a:ln w="3538">
              <a:solidFill>
                <a:schemeClr val="tx1"/>
              </a:solidFill>
              <a:prstDash val="solid"/>
            </a:ln>
          </c:spPr>
          <c:cat>
            <c:numRef>
              <c:f>Sheet1!$B$1:$G$1</c:f>
              <c:numCache>
                <c:formatCode>General</c:formatCode>
                <c:ptCount val="5"/>
              </c:numCache>
            </c:numRef>
          </c:cat>
          <c:val>
            <c:numRef>
              <c:f>Sheet1!$B$5:$G$5</c:f>
              <c:numCache>
                <c:formatCode>General</c:formatCode>
                <c:ptCount val="5"/>
                <c:pt idx="3" formatCode="0%">
                  <c:v>0.5</c:v>
                </c:pt>
              </c:numCache>
            </c:numRef>
          </c:val>
        </c:ser>
        <c:ser>
          <c:idx val="4"/>
          <c:order val="4"/>
          <c:tx>
            <c:strRef>
              <c:f>Sheet1!$A$6</c:f>
              <c:strCache>
                <c:ptCount val="1"/>
                <c:pt idx="0">
                  <c:v>самостоят.творчество</c:v>
                </c:pt>
              </c:strCache>
            </c:strRef>
          </c:tx>
          <c:spPr>
            <a:solidFill>
              <a:schemeClr val="bg2"/>
            </a:solidFill>
            <a:ln w="3538">
              <a:solidFill>
                <a:schemeClr val="tx1"/>
              </a:solidFill>
              <a:prstDash val="solid"/>
            </a:ln>
          </c:spPr>
          <c:cat>
            <c:numRef>
              <c:f>Sheet1!$B$1:$G$1</c:f>
              <c:numCache>
                <c:formatCode>General</c:formatCode>
                <c:ptCount val="5"/>
              </c:numCache>
            </c:numRef>
          </c:cat>
          <c:val>
            <c:numRef>
              <c:f>Sheet1!$B$6:$G$6</c:f>
              <c:numCache>
                <c:formatCode>General</c:formatCode>
                <c:ptCount val="5"/>
                <c:pt idx="4" formatCode="0%">
                  <c:v>0.9</c:v>
                </c:pt>
              </c:numCache>
            </c:numRef>
          </c:val>
        </c:ser>
        <c:gapDepth val="0"/>
        <c:shape val="box"/>
        <c:axId val="60829696"/>
        <c:axId val="60831616"/>
        <c:axId val="0"/>
      </c:bar3DChart>
      <c:catAx>
        <c:axId val="60829696"/>
        <c:scaling>
          <c:orientation val="minMax"/>
        </c:scaling>
        <c:axPos val="b"/>
        <c:title>
          <c:tx>
            <c:rich>
              <a:bodyPr/>
              <a:lstStyle/>
              <a:p>
                <a:pPr>
                  <a:defRPr sz="891" b="1" i="0" u="none" strike="noStrike" baseline="0">
                    <a:solidFill>
                      <a:srgbClr val="800080"/>
                    </a:solidFill>
                    <a:latin typeface="Arial"/>
                    <a:ea typeface="Arial"/>
                    <a:cs typeface="Arial"/>
                  </a:defRPr>
                </a:pPr>
                <a:r>
                  <a:rPr lang="ru-RU"/>
                  <a:t>каналы информации</a:t>
                </a:r>
              </a:p>
            </c:rich>
          </c:tx>
          <c:layout>
            <c:manualLayout>
              <c:xMode val="edge"/>
              <c:yMode val="edge"/>
              <c:x val="0.26680454538558412"/>
              <c:y val="0.88644064120084165"/>
            </c:manualLayout>
          </c:layout>
          <c:spPr>
            <a:noFill/>
            <a:ln w="7076">
              <a:noFill/>
            </a:ln>
          </c:spPr>
        </c:title>
        <c:numFmt formatCode="General" sourceLinked="1"/>
        <c:tickLblPos val="low"/>
        <c:spPr>
          <a:ln w="885">
            <a:solidFill>
              <a:schemeClr val="tx1"/>
            </a:solidFill>
            <a:prstDash val="solid"/>
          </a:ln>
        </c:spPr>
        <c:txPr>
          <a:bodyPr rot="0" vert="horz"/>
          <a:lstStyle/>
          <a:p>
            <a:pPr>
              <a:defRPr sz="543" b="1" i="0" u="none" strike="noStrike" baseline="0">
                <a:solidFill>
                  <a:schemeClr val="tx1"/>
                </a:solidFill>
                <a:latin typeface="Arial"/>
                <a:ea typeface="Arial"/>
                <a:cs typeface="Arial"/>
              </a:defRPr>
            </a:pPr>
            <a:endParaRPr lang="ru-RU"/>
          </a:p>
        </c:txPr>
        <c:crossAx val="60831616"/>
        <c:crosses val="autoZero"/>
        <c:auto val="1"/>
        <c:lblAlgn val="ctr"/>
        <c:lblOffset val="100"/>
        <c:tickLblSkip val="1"/>
        <c:tickMarkSkip val="1"/>
      </c:catAx>
      <c:valAx>
        <c:axId val="60831616"/>
        <c:scaling>
          <c:orientation val="minMax"/>
        </c:scaling>
        <c:axPos val="l"/>
        <c:majorGridlines>
          <c:spPr>
            <a:ln w="885">
              <a:solidFill>
                <a:schemeClr val="tx1"/>
              </a:solidFill>
              <a:prstDash val="solid"/>
            </a:ln>
          </c:spPr>
        </c:majorGridlines>
        <c:numFmt formatCode="0%" sourceLinked="1"/>
        <c:tickLblPos val="nextTo"/>
        <c:spPr>
          <a:ln w="885">
            <a:solidFill>
              <a:schemeClr val="tx1"/>
            </a:solidFill>
            <a:prstDash val="solid"/>
          </a:ln>
        </c:spPr>
        <c:txPr>
          <a:bodyPr rot="0" vert="horz"/>
          <a:lstStyle/>
          <a:p>
            <a:pPr>
              <a:defRPr sz="891" b="1" i="0" u="none" strike="noStrike" baseline="0">
                <a:solidFill>
                  <a:schemeClr val="tx1"/>
                </a:solidFill>
                <a:latin typeface="Arial"/>
                <a:ea typeface="Arial"/>
                <a:cs typeface="Arial"/>
              </a:defRPr>
            </a:pPr>
            <a:endParaRPr lang="ru-RU"/>
          </a:p>
        </c:txPr>
        <c:crossAx val="60829696"/>
        <c:crosses val="autoZero"/>
        <c:crossBetween val="between"/>
      </c:valAx>
      <c:spPr>
        <a:noFill/>
        <a:ln w="18870">
          <a:noFill/>
        </a:ln>
      </c:spPr>
    </c:plotArea>
    <c:legend>
      <c:legendPos val="r"/>
      <c:legendEntry>
        <c:idx val="0"/>
        <c:txPr>
          <a:bodyPr/>
          <a:lstStyle/>
          <a:p>
            <a:pPr>
              <a:defRPr sz="891" b="1" i="0" u="none" strike="noStrike" baseline="0">
                <a:solidFill>
                  <a:schemeClr val="tx1"/>
                </a:solidFill>
                <a:latin typeface="Arial"/>
                <a:ea typeface="Arial"/>
                <a:cs typeface="Arial"/>
              </a:defRPr>
            </a:pPr>
            <a:endParaRPr lang="ru-RU"/>
          </a:p>
        </c:txPr>
      </c:legendEntry>
      <c:legendEntry>
        <c:idx val="1"/>
        <c:txPr>
          <a:bodyPr/>
          <a:lstStyle/>
          <a:p>
            <a:pPr>
              <a:defRPr sz="891" b="1" i="0" u="none" strike="noStrike" baseline="0">
                <a:solidFill>
                  <a:schemeClr val="tx1"/>
                </a:solidFill>
                <a:latin typeface="Arial"/>
                <a:ea typeface="Arial"/>
                <a:cs typeface="Arial"/>
              </a:defRPr>
            </a:pPr>
            <a:endParaRPr lang="ru-RU"/>
          </a:p>
        </c:txPr>
      </c:legendEntry>
      <c:legendEntry>
        <c:idx val="2"/>
        <c:txPr>
          <a:bodyPr/>
          <a:lstStyle/>
          <a:p>
            <a:pPr>
              <a:defRPr sz="891" b="1" i="0" u="none" strike="noStrike" baseline="0">
                <a:solidFill>
                  <a:schemeClr val="tx1"/>
                </a:solidFill>
                <a:latin typeface="Arial"/>
                <a:ea typeface="Arial"/>
                <a:cs typeface="Arial"/>
              </a:defRPr>
            </a:pPr>
            <a:endParaRPr lang="ru-RU"/>
          </a:p>
        </c:txPr>
      </c:legendEntry>
      <c:legendEntry>
        <c:idx val="3"/>
        <c:txPr>
          <a:bodyPr/>
          <a:lstStyle/>
          <a:p>
            <a:pPr>
              <a:defRPr sz="891" b="1" i="0" u="none" strike="noStrike" baseline="0">
                <a:solidFill>
                  <a:schemeClr val="tx1"/>
                </a:solidFill>
                <a:latin typeface="Arial"/>
                <a:ea typeface="Arial"/>
                <a:cs typeface="Arial"/>
              </a:defRPr>
            </a:pPr>
            <a:endParaRPr lang="ru-RU"/>
          </a:p>
        </c:txPr>
      </c:legendEntry>
      <c:legendEntry>
        <c:idx val="4"/>
        <c:txPr>
          <a:bodyPr/>
          <a:lstStyle/>
          <a:p>
            <a:pPr>
              <a:defRPr sz="891" b="1" i="0" u="none" strike="noStrike" baseline="0">
                <a:solidFill>
                  <a:schemeClr val="tx1"/>
                </a:solidFill>
                <a:latin typeface="Arial"/>
                <a:ea typeface="Arial"/>
                <a:cs typeface="Arial"/>
              </a:defRPr>
            </a:pPr>
            <a:endParaRPr lang="ru-RU"/>
          </a:p>
        </c:txPr>
      </c:legendEntry>
      <c:layout>
        <c:manualLayout>
          <c:xMode val="edge"/>
          <c:yMode val="edge"/>
          <c:x val="0.67902307587274158"/>
          <c:y val="0.13616421914202878"/>
          <c:w val="0.29111040310712605"/>
          <c:h val="0.77457640109035952"/>
        </c:manualLayout>
      </c:layout>
      <c:spPr>
        <a:noFill/>
        <a:ln w="885">
          <a:solidFill>
            <a:schemeClr val="tx1"/>
          </a:solidFill>
          <a:prstDash val="solid"/>
        </a:ln>
      </c:spPr>
      <c:txPr>
        <a:bodyPr/>
        <a:lstStyle/>
        <a:p>
          <a:pPr>
            <a:defRPr sz="461" b="1" i="0" u="none" strike="noStrike" baseline="0">
              <a:solidFill>
                <a:schemeClr val="tx1"/>
              </a:solidFill>
              <a:latin typeface="Arial"/>
              <a:ea typeface="Arial"/>
              <a:cs typeface="Arial"/>
            </a:defRPr>
          </a:pPr>
          <a:endParaRPr lang="ru-RU"/>
        </a:p>
      </c:txPr>
    </c:legend>
    <c:plotVisOnly val="1"/>
    <c:dispBlanksAs val="gap"/>
  </c:chart>
  <c:spPr>
    <a:noFill/>
    <a:ln>
      <a:noFill/>
    </a:ln>
  </c:spPr>
  <c:txPr>
    <a:bodyPr/>
    <a:lstStyle/>
    <a:p>
      <a:pPr>
        <a:defRPr sz="487" b="1" i="0" u="none" strike="noStrike" baseline="0">
          <a:solidFill>
            <a:schemeClr val="tx1"/>
          </a:solidFill>
          <a:latin typeface="Arial"/>
          <a:ea typeface="Arial"/>
          <a:cs typeface="Arial"/>
        </a:defRPr>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C1D17C4-2129-4320-BDE7-25103EFD798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4C1D17C4-2129-4320-BDE7-25103EFD7989}" type="slidenum">
              <a:rPr lang="ru-RU" smtClean="0"/>
              <a:pPr>
                <a:defRPr/>
              </a:pPr>
              <a:t>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01A6F35-C0D1-44EE-AF21-AA157F1412A8}" type="slidenum">
              <a:rPr lang="ru-RU" smtClean="0"/>
              <a:pPr/>
              <a:t>14</a:t>
            </a:fld>
            <a:endParaRPr lang="ru-RU"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ru-RU" smtClean="0"/>
              <a:t>Здоровьесберегающие технологии на уроках математике</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10C5FD3-485E-42B8-B937-49DDCC48AAE0}" type="slidenum">
              <a:rPr lang="ru-RU"/>
              <a:pPr>
                <a:defRPr/>
              </a:pPr>
              <a:t>‹#›</a:t>
            </a:fld>
            <a:endParaRPr lang="ru-RU"/>
          </a:p>
        </p:txBody>
      </p:sp>
    </p:spTree>
  </p:cSld>
  <p:clrMapOvr>
    <a:masterClrMapping/>
  </p:clrMapOvr>
  <p:transition advClick="0" advTm="1500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1B793B3-AAC9-42D8-B384-5EE5ED421ED9}" type="slidenum">
              <a:rPr lang="ru-RU"/>
              <a:pPr>
                <a:defRPr/>
              </a:pPr>
              <a:t>‹#›</a:t>
            </a:fld>
            <a:endParaRPr lang="ru-RU"/>
          </a:p>
        </p:txBody>
      </p:sp>
    </p:spTree>
  </p:cSld>
  <p:clrMapOvr>
    <a:masterClrMapping/>
  </p:clrMapOvr>
  <p:transition advClick="0" advTm="1500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2A69D61-EEDA-451F-B106-7E8E0467110F}" type="slidenum">
              <a:rPr lang="ru-RU"/>
              <a:pPr>
                <a:defRPr/>
              </a:pPr>
              <a:t>‹#›</a:t>
            </a:fld>
            <a:endParaRPr lang="ru-RU"/>
          </a:p>
        </p:txBody>
      </p:sp>
    </p:spTree>
  </p:cSld>
  <p:clrMapOvr>
    <a:masterClrMapping/>
  </p:clrMapOvr>
  <p:transition advClick="0" advTm="15000">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CFA9756-E818-4313-BA71-C07CA46349FC}" type="slidenum">
              <a:rPr lang="ru-RU"/>
              <a:pPr>
                <a:defRPr/>
              </a:pPr>
              <a:t>‹#›</a:t>
            </a:fld>
            <a:endParaRPr lang="ru-RU"/>
          </a:p>
        </p:txBody>
      </p:sp>
    </p:spTree>
  </p:cSld>
  <p:clrMapOvr>
    <a:masterClrMapping/>
  </p:clrMapOvr>
  <p:transition advClick="0" advTm="15000">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389BF793-9217-423B-A5D0-2985CA5D3B6B}" type="slidenum">
              <a:rPr lang="ru-RU"/>
              <a:pPr>
                <a:defRPr/>
              </a:pPr>
              <a:t>‹#›</a:t>
            </a:fld>
            <a:endParaRPr lang="ru-RU"/>
          </a:p>
        </p:txBody>
      </p:sp>
    </p:spTree>
  </p:cSld>
  <p:clrMapOvr>
    <a:masterClrMapping/>
  </p:clrMapOvr>
  <p:transition advClick="0" advTm="15000">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DB8C18E-BDF6-45BA-B915-B891DC73E99D}" type="slidenum">
              <a:rPr lang="ru-RU"/>
              <a:pPr>
                <a:defRPr/>
              </a:pPr>
              <a:t>‹#›</a:t>
            </a:fld>
            <a:endParaRPr lang="ru-RU"/>
          </a:p>
        </p:txBody>
      </p:sp>
    </p:spTree>
  </p:cSld>
  <p:clrMapOvr>
    <a:masterClrMapping/>
  </p:clrMapOvr>
  <p:transition advClick="0" advTm="15000">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CD7C3D3-D4EE-48A9-97F1-1FE7D23DD976}" type="slidenum">
              <a:rPr lang="ru-RU"/>
              <a:pPr>
                <a:defRPr/>
              </a:pPr>
              <a:t>‹#›</a:t>
            </a:fld>
            <a:endParaRPr lang="ru-RU"/>
          </a:p>
        </p:txBody>
      </p:sp>
    </p:spTree>
  </p:cSld>
  <p:clrMapOvr>
    <a:masterClrMapping/>
  </p:clrMapOvr>
  <p:transition advClick="0" advTm="15000">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861E29F6-F3F3-4439-A2D3-3B444C4A814D}" type="slidenum">
              <a:rPr lang="ru-RU"/>
              <a:pPr>
                <a:defRPr/>
              </a:pPr>
              <a:t>‹#›</a:t>
            </a:fld>
            <a:endParaRPr lang="ru-RU"/>
          </a:p>
        </p:txBody>
      </p:sp>
    </p:spTree>
  </p:cSld>
  <p:clrMapOvr>
    <a:masterClrMapping/>
  </p:clrMapOvr>
  <p:transition advClick="0" advTm="15000">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1DE179A-EF88-4A83-BC46-DEC552A57C89}" type="slidenum">
              <a:rPr lang="ru-RU"/>
              <a:pPr>
                <a:defRPr/>
              </a:pPr>
              <a:t>‹#›</a:t>
            </a:fld>
            <a:endParaRPr lang="ru-RU"/>
          </a:p>
        </p:txBody>
      </p:sp>
    </p:spTree>
  </p:cSld>
  <p:clrMapOvr>
    <a:masterClrMapping/>
  </p:clrMapOvr>
  <p:transition advClick="0" advTm="15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EB30A1B-4E7A-41E1-AFF1-94B2355D438D}" type="slidenum">
              <a:rPr lang="ru-RU"/>
              <a:pPr>
                <a:defRPr/>
              </a:pPr>
              <a:t>‹#›</a:t>
            </a:fld>
            <a:endParaRPr lang="ru-RU"/>
          </a:p>
        </p:txBody>
      </p:sp>
    </p:spTree>
  </p:cSld>
  <p:clrMapOvr>
    <a:masterClrMapping/>
  </p:clrMapOvr>
  <p:transition advClick="0" advTm="15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1377325-855E-49F4-840A-272836F12EF9}" type="slidenum">
              <a:rPr lang="ru-RU"/>
              <a:pPr>
                <a:defRPr/>
              </a:pPr>
              <a:t>‹#›</a:t>
            </a:fld>
            <a:endParaRPr lang="ru-RU"/>
          </a:p>
        </p:txBody>
      </p:sp>
    </p:spTree>
  </p:cSld>
  <p:clrMapOvr>
    <a:masterClrMapping/>
  </p:clrMapOvr>
  <p:transition advClick="0" advTm="15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7B214BE-056A-4D62-852E-BD862ADA4509}" type="slidenum">
              <a:rPr lang="ru-RU"/>
              <a:pPr>
                <a:defRPr/>
              </a:pPr>
              <a:t>‹#›</a:t>
            </a:fld>
            <a:endParaRPr lang="ru-RU"/>
          </a:p>
        </p:txBody>
      </p:sp>
    </p:spTree>
  </p:cSld>
  <p:clrMapOvr>
    <a:masterClrMapping/>
  </p:clrMapOvr>
  <p:transition advClick="0" advTm="1500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0CA134B1-6C29-40BD-9F80-061638592103}" type="slidenum">
              <a:rPr lang="ru-RU"/>
              <a:pPr>
                <a:defRPr/>
              </a:pPr>
              <a:t>‹#›</a:t>
            </a:fld>
            <a:endParaRPr lang="ru-RU"/>
          </a:p>
        </p:txBody>
      </p:sp>
    </p:spTree>
  </p:cSld>
  <p:clrMapOvr>
    <a:masterClrMapping/>
  </p:clrMapOvr>
  <p:transition advClick="0" advTm="1500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386156C-E3D6-4D79-ADF5-58615E0A43D8}" type="slidenum">
              <a:rPr lang="ru-RU"/>
              <a:pPr>
                <a:defRPr/>
              </a:pPr>
              <a:t>‹#›</a:t>
            </a:fld>
            <a:endParaRPr lang="ru-RU"/>
          </a:p>
        </p:txBody>
      </p:sp>
    </p:spTree>
  </p:cSld>
  <p:clrMapOvr>
    <a:masterClrMapping/>
  </p:clrMapOvr>
  <p:transition advClick="0" advTm="1500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973F56E-D3DA-44C5-B9A5-3FDF48701600}" type="slidenum">
              <a:rPr lang="ru-RU"/>
              <a:pPr>
                <a:defRPr/>
              </a:pPr>
              <a:t>‹#›</a:t>
            </a:fld>
            <a:endParaRPr lang="ru-RU"/>
          </a:p>
        </p:txBody>
      </p:sp>
    </p:spTree>
  </p:cSld>
  <p:clrMapOvr>
    <a:masterClrMapping/>
  </p:clrMapOvr>
  <p:transition advClick="0" advTm="1500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4601329-A13B-43E1-808A-B660C2CE77CE}" type="slidenum">
              <a:rPr lang="ru-RU"/>
              <a:pPr>
                <a:defRPr/>
              </a:pPr>
              <a:t>‹#›</a:t>
            </a:fld>
            <a:endParaRPr lang="ru-RU"/>
          </a:p>
        </p:txBody>
      </p:sp>
    </p:spTree>
  </p:cSld>
  <p:clrMapOvr>
    <a:masterClrMapping/>
  </p:clrMapOvr>
  <p:transition advClick="0" advTm="1500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52C6DC5-6AF3-4909-8609-E1CC3E2A53D7}" type="slidenum">
              <a:rPr lang="ru-RU"/>
              <a:pPr>
                <a:defRPr/>
              </a:pPr>
              <a:t>‹#›</a:t>
            </a:fld>
            <a:endParaRPr lang="ru-RU"/>
          </a:p>
        </p:txBody>
      </p:sp>
    </p:spTree>
  </p:cSld>
  <p:clrMapOvr>
    <a:masterClrMapping/>
  </p:clrMapOvr>
  <p:transition advClick="0" advTm="1500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348ACDE-E187-4087-BE68-81A06353199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advClick="0" advTm="15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898"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7">
                                            <p:txEl>
                                              <p:pRg st="0" end="0"/>
                                            </p:txEl>
                                          </p:spTgt>
                                        </p:tgtEl>
                                        <p:attrNameLst>
                                          <p:attrName>style.visibility</p:attrName>
                                        </p:attrNameLst>
                                      </p:cBhvr>
                                      <p:to>
                                        <p:strVal val="visible"/>
                                      </p:to>
                                    </p:set>
                                    <p:animEffect transition="in" filter="fade">
                                      <p:cBhvr>
                                        <p:cTn id="15" dur="1000"/>
                                        <p:tgtEl>
                                          <p:spTgt spid="1027">
                                            <p:txEl>
                                              <p:pRg st="0" end="0"/>
                                            </p:txEl>
                                          </p:spTgt>
                                        </p:tgtEl>
                                      </p:cBhvr>
                                    </p:animEffect>
                                    <p:anim calcmode="lin" valueType="num">
                                      <p:cBhvr>
                                        <p:cTn id="16"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fade">
                                      <p:cBhvr>
                                        <p:cTn id="21" dur="1000"/>
                                        <p:tgtEl>
                                          <p:spTgt spid="1027">
                                            <p:txEl>
                                              <p:pRg st="1" end="1"/>
                                            </p:txEl>
                                          </p:spTgt>
                                        </p:tgtEl>
                                      </p:cBhvr>
                                    </p:animEffect>
                                    <p:anim calcmode="lin" valueType="num">
                                      <p:cBhvr>
                                        <p:cTn id="22"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fade">
                                      <p:cBhvr>
                                        <p:cTn id="33" dur="1000"/>
                                        <p:tgtEl>
                                          <p:spTgt spid="1027">
                                            <p:txEl>
                                              <p:pRg st="3" end="3"/>
                                            </p:txEl>
                                          </p:spTgt>
                                        </p:tgtEl>
                                      </p:cBhvr>
                                    </p:animEffect>
                                    <p:anim calcmode="lin" valueType="num">
                                      <p:cBhvr>
                                        <p:cTn id="34"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27">
                                            <p:txEl>
                                              <p:pRg st="4" end="4"/>
                                            </p:txEl>
                                          </p:spTgt>
                                        </p:tgtEl>
                                        <p:attrNameLst>
                                          <p:attrName>style.visibility</p:attrName>
                                        </p:attrNameLst>
                                      </p:cBhvr>
                                      <p:to>
                                        <p:strVal val="visible"/>
                                      </p:to>
                                    </p:set>
                                    <p:animEffect transition="in" filter="fade">
                                      <p:cBhvr>
                                        <p:cTn id="39" dur="1000"/>
                                        <p:tgtEl>
                                          <p:spTgt spid="1027">
                                            <p:txEl>
                                              <p:pRg st="4" end="4"/>
                                            </p:txEl>
                                          </p:spTgt>
                                        </p:tgtEl>
                                      </p:cBhvr>
                                    </p:animEffect>
                                    <p:anim calcmode="lin" valueType="num">
                                      <p:cBhvr>
                                        <p:cTn id="40"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3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44016" y="836141"/>
            <a:ext cx="8964488" cy="2952899"/>
          </a:xfrm>
        </p:spPr>
        <p:txBody>
          <a:bodyPr/>
          <a:lstStyle/>
          <a:p>
            <a:pPr eaLnBrk="1" hangingPunct="1"/>
            <a:r>
              <a:rPr lang="ru-RU" sz="2000" dirty="0" smtClean="0"/>
              <a:t>МУНИЦИПАЛЬНОЕ БЮДЖЕТНОЕ ОБЩЕОБРАЗОВАТЕЛЬНОЕ УЧРЕЖДЕНИЕ  «СРЕДНЯЯ ОБЩЕОБРАЗОВАТЕЛЬНАЯ ШКОЛА № 30»</a:t>
            </a:r>
            <a:br>
              <a:rPr lang="ru-RU" sz="2000" dirty="0" smtClean="0"/>
            </a:br>
            <a:r>
              <a:rPr lang="ru-RU" dirty="0" smtClean="0"/>
              <a:t/>
            </a:r>
            <a:br>
              <a:rPr lang="ru-RU" dirty="0" smtClean="0"/>
            </a:br>
            <a:r>
              <a:rPr lang="ru-RU" dirty="0" smtClean="0"/>
              <a:t>«</a:t>
            </a:r>
            <a:r>
              <a:rPr lang="ru-RU" sz="3200" dirty="0" smtClean="0"/>
              <a:t>Здоровье сберегающие </a:t>
            </a:r>
            <a:r>
              <a:rPr lang="ru-RU" sz="3200" dirty="0" smtClean="0"/>
              <a:t>технологии на уроках математики</a:t>
            </a:r>
            <a:r>
              <a:rPr lang="ru-RU" dirty="0" smtClean="0"/>
              <a:t>»</a:t>
            </a:r>
          </a:p>
        </p:txBody>
      </p:sp>
      <p:sp>
        <p:nvSpPr>
          <p:cNvPr id="4099" name="Содержимое 2"/>
          <p:cNvSpPr>
            <a:spLocks noGrp="1"/>
          </p:cNvSpPr>
          <p:nvPr>
            <p:ph idx="1"/>
          </p:nvPr>
        </p:nvSpPr>
        <p:spPr>
          <a:xfrm>
            <a:off x="4427984" y="4293096"/>
            <a:ext cx="4104456" cy="1584176"/>
          </a:xfrm>
        </p:spPr>
        <p:txBody>
          <a:bodyPr/>
          <a:lstStyle/>
          <a:p>
            <a:pPr eaLnBrk="1" hangingPunct="1">
              <a:buFontTx/>
              <a:buNone/>
            </a:pPr>
            <a:r>
              <a:rPr lang="ru-RU" sz="2000" dirty="0" smtClean="0"/>
              <a:t>                                                       </a:t>
            </a:r>
            <a:r>
              <a:rPr lang="ru-RU" sz="2000" dirty="0" smtClean="0">
                <a:solidFill>
                  <a:srgbClr val="660033"/>
                </a:solidFill>
              </a:rPr>
              <a:t>Берговина Юлия Дмитриевна</a:t>
            </a:r>
          </a:p>
          <a:p>
            <a:pPr eaLnBrk="1" hangingPunct="1">
              <a:buFontTx/>
              <a:buNone/>
            </a:pPr>
            <a:r>
              <a:rPr lang="en-US" sz="2000" dirty="0" smtClean="0">
                <a:solidFill>
                  <a:srgbClr val="660033"/>
                </a:solidFill>
              </a:rPr>
              <a:t>	</a:t>
            </a:r>
            <a:r>
              <a:rPr lang="ru-RU" sz="2000" dirty="0" smtClean="0">
                <a:solidFill>
                  <a:srgbClr val="660033"/>
                </a:solidFill>
              </a:rPr>
              <a:t>учитель математики</a:t>
            </a:r>
          </a:p>
          <a:p>
            <a:pPr eaLnBrk="1" hangingPunct="1">
              <a:buFontTx/>
              <a:buNone/>
            </a:pPr>
            <a:r>
              <a:rPr lang="ru-RU" sz="2000" dirty="0" smtClean="0"/>
              <a:t>                                                                  </a:t>
            </a:r>
          </a:p>
        </p:txBody>
      </p:sp>
    </p:spTree>
  </p:cSld>
  <p:clrMapOvr>
    <a:masterClrMapping/>
  </p:clrMapOvr>
  <p:transition advClick="0" advTm="5000">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p:cNvSpPr>
            <a:spLocks noGrp="1" noChangeArrowheads="1"/>
          </p:cNvSpPr>
          <p:nvPr>
            <p:ph type="title"/>
          </p:nvPr>
        </p:nvSpPr>
        <p:spPr>
          <a:xfrm>
            <a:off x="251520" y="260648"/>
            <a:ext cx="8686800" cy="1143000"/>
          </a:xfrm>
        </p:spPr>
        <p:txBody>
          <a:bodyPr/>
          <a:lstStyle/>
          <a:p>
            <a:pPr eaLnBrk="1" hangingPunct="1"/>
            <a:r>
              <a:rPr lang="ru-RU" sz="3200" dirty="0" smtClean="0">
                <a:solidFill>
                  <a:srgbClr val="660066"/>
                </a:solidFill>
              </a:rPr>
              <a:t>2.Построение урока с учётом работоспособности учащихся</a:t>
            </a:r>
          </a:p>
        </p:txBody>
      </p:sp>
      <p:sp>
        <p:nvSpPr>
          <p:cNvPr id="10243" name="Rectangle 5"/>
          <p:cNvSpPr>
            <a:spLocks noGrp="1" noChangeArrowheads="1"/>
          </p:cNvSpPr>
          <p:nvPr>
            <p:ph idx="1"/>
          </p:nvPr>
        </p:nvSpPr>
        <p:spPr/>
        <p:txBody>
          <a:bodyPr/>
          <a:lstStyle/>
          <a:p>
            <a:pPr eaLnBrk="1" hangingPunct="1">
              <a:lnSpc>
                <a:spcPct val="80000"/>
              </a:lnSpc>
              <a:buFontTx/>
              <a:buNone/>
            </a:pPr>
            <a:r>
              <a:rPr lang="ru-RU" sz="2000" u="sng" dirty="0" smtClean="0"/>
              <a:t>Недельная динамика работоспособности учащихся средних и старших классов :</a:t>
            </a:r>
          </a:p>
          <a:p>
            <a:pPr eaLnBrk="1" hangingPunct="1">
              <a:lnSpc>
                <a:spcPct val="80000"/>
              </a:lnSpc>
              <a:buFontTx/>
              <a:buNone/>
            </a:pPr>
            <a:endParaRPr lang="ru-RU" sz="2000" u="sng" dirty="0" smtClean="0"/>
          </a:p>
          <a:p>
            <a:pPr eaLnBrk="1" hangingPunct="1">
              <a:lnSpc>
                <a:spcPct val="80000"/>
              </a:lnSpc>
              <a:buFontTx/>
              <a:buNone/>
            </a:pPr>
            <a:r>
              <a:rPr lang="ru-RU" sz="2000" dirty="0" smtClean="0">
                <a:solidFill>
                  <a:srgbClr val="7030A0"/>
                </a:solidFill>
              </a:rPr>
              <a:t>Понедельник</a:t>
            </a:r>
            <a:r>
              <a:rPr lang="ru-RU" sz="2000" dirty="0" smtClean="0"/>
              <a:t>- происходит «врабатывание» в учебную работу;</a:t>
            </a:r>
          </a:p>
          <a:p>
            <a:pPr eaLnBrk="1" hangingPunct="1">
              <a:lnSpc>
                <a:spcPct val="80000"/>
              </a:lnSpc>
              <a:buFontTx/>
              <a:buNone/>
            </a:pPr>
            <a:r>
              <a:rPr lang="ru-RU" sz="2000" dirty="0" smtClean="0">
                <a:solidFill>
                  <a:srgbClr val="7030A0"/>
                </a:solidFill>
              </a:rPr>
              <a:t>Вторник и среда- </a:t>
            </a:r>
            <a:r>
              <a:rPr lang="ru-RU" sz="2000" dirty="0" smtClean="0"/>
              <a:t>дни оптимальной работоспособности, период оптимальной регуляции физиологических функций;</a:t>
            </a:r>
          </a:p>
          <a:p>
            <a:pPr eaLnBrk="1" hangingPunct="1">
              <a:lnSpc>
                <a:spcPct val="80000"/>
              </a:lnSpc>
              <a:buFontTx/>
              <a:buNone/>
            </a:pPr>
            <a:r>
              <a:rPr lang="ru-RU" sz="2000" dirty="0" smtClean="0">
                <a:solidFill>
                  <a:srgbClr val="7030A0"/>
                </a:solidFill>
              </a:rPr>
              <a:t>Четверг</a:t>
            </a:r>
            <a:r>
              <a:rPr lang="ru-RU" sz="2000" dirty="0" smtClean="0"/>
              <a:t>-работоспособность падает;</a:t>
            </a:r>
          </a:p>
          <a:p>
            <a:pPr eaLnBrk="1" hangingPunct="1">
              <a:lnSpc>
                <a:spcPct val="80000"/>
              </a:lnSpc>
              <a:buFontTx/>
              <a:buNone/>
            </a:pPr>
            <a:r>
              <a:rPr lang="ru-RU" sz="2000" dirty="0" smtClean="0">
                <a:solidFill>
                  <a:srgbClr val="7030A0"/>
                </a:solidFill>
              </a:rPr>
              <a:t>Пятница и суббота- </a:t>
            </a:r>
            <a:r>
              <a:rPr lang="ru-RU" sz="2000" dirty="0" smtClean="0"/>
              <a:t>низкий уровень работоспособности.</a:t>
            </a:r>
          </a:p>
          <a:p>
            <a:pPr eaLnBrk="1" hangingPunct="1">
              <a:lnSpc>
                <a:spcPct val="80000"/>
              </a:lnSpc>
              <a:buFontTx/>
              <a:buNone/>
            </a:pPr>
            <a:r>
              <a:rPr lang="ru-RU" sz="2000" dirty="0" smtClean="0"/>
              <a:t> </a:t>
            </a:r>
          </a:p>
          <a:p>
            <a:pPr eaLnBrk="1" hangingPunct="1">
              <a:lnSpc>
                <a:spcPct val="80000"/>
              </a:lnSpc>
              <a:buFontTx/>
              <a:buNone/>
            </a:pPr>
            <a:r>
              <a:rPr lang="ru-RU" sz="2000" dirty="0" smtClean="0"/>
              <a:t>Первые 3-5минут любого урока занимает «врабатывание», т.е.привыкание к учителю и предмету. Оптимально устойчивая работоспособность  длится 20-25 минут для среднего звена и 25-30-для старшеклассников. После этого на несколько минут наступает «</a:t>
            </a:r>
            <a:r>
              <a:rPr lang="ru-RU" sz="2000" dirty="0" err="1" smtClean="0"/>
              <a:t>предутомление</a:t>
            </a:r>
            <a:r>
              <a:rPr lang="ru-RU" sz="2000" dirty="0" smtClean="0"/>
              <a:t>», или неустойчивая работоспособность.</a:t>
            </a:r>
          </a:p>
        </p:txBody>
      </p:sp>
    </p:spTree>
  </p:cSld>
  <p:clrMapOvr>
    <a:masterClrMapping/>
  </p:clrMapOvr>
  <p:transition advClick="0" advTm="15000">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561975"/>
          </a:xfrm>
        </p:spPr>
        <p:txBody>
          <a:bodyPr/>
          <a:lstStyle/>
          <a:p>
            <a:pPr algn="l" eaLnBrk="1" hangingPunct="1"/>
            <a:r>
              <a:rPr lang="ru-RU" sz="3200" dirty="0" smtClean="0">
                <a:solidFill>
                  <a:schemeClr val="tx1"/>
                </a:solidFill>
              </a:rPr>
              <a:t>3.Соблюдение гигиенических требований</a:t>
            </a:r>
          </a:p>
        </p:txBody>
      </p:sp>
      <p:sp>
        <p:nvSpPr>
          <p:cNvPr id="11267" name="Rectangle 4"/>
          <p:cNvSpPr>
            <a:spLocks noGrp="1" noChangeArrowheads="1"/>
          </p:cNvSpPr>
          <p:nvPr>
            <p:ph type="body" sz="half" idx="1"/>
          </p:nvPr>
        </p:nvSpPr>
        <p:spPr>
          <a:xfrm>
            <a:off x="251520" y="836712"/>
            <a:ext cx="8568952" cy="3240360"/>
          </a:xfrm>
        </p:spPr>
        <p:txBody>
          <a:bodyPr/>
          <a:lstStyle/>
          <a:p>
            <a:pPr eaLnBrk="1" hangingPunct="1">
              <a:lnSpc>
                <a:spcPct val="80000"/>
              </a:lnSpc>
            </a:pPr>
            <a:r>
              <a:rPr lang="ru-RU" sz="2000" dirty="0" smtClean="0"/>
              <a:t>свежий воздух;</a:t>
            </a:r>
          </a:p>
          <a:p>
            <a:pPr eaLnBrk="1" hangingPunct="1">
              <a:lnSpc>
                <a:spcPct val="80000"/>
              </a:lnSpc>
            </a:pPr>
            <a:r>
              <a:rPr lang="ru-RU" sz="2000" dirty="0" smtClean="0"/>
              <a:t>оптимальный тепловой режим;</a:t>
            </a:r>
          </a:p>
          <a:p>
            <a:pPr eaLnBrk="1" hangingPunct="1">
              <a:lnSpc>
                <a:spcPct val="80000"/>
              </a:lnSpc>
            </a:pPr>
            <a:r>
              <a:rPr lang="ru-RU" sz="2000" dirty="0" smtClean="0"/>
              <a:t>хорошая освещённость/норма-300люкс на поверхности парты и 500 люкс- классной доски/;</a:t>
            </a:r>
          </a:p>
          <a:p>
            <a:pPr eaLnBrk="1" hangingPunct="1">
              <a:lnSpc>
                <a:spcPct val="80000"/>
              </a:lnSpc>
            </a:pPr>
            <a:r>
              <a:rPr lang="ru-RU" sz="2000" dirty="0" smtClean="0"/>
              <a:t>чистота.</a:t>
            </a:r>
          </a:p>
          <a:p>
            <a:pPr eaLnBrk="1" hangingPunct="1">
              <a:lnSpc>
                <a:spcPct val="80000"/>
              </a:lnSpc>
              <a:buFontTx/>
              <a:buNone/>
            </a:pPr>
            <a:r>
              <a:rPr lang="ru-RU" dirty="0" smtClean="0"/>
              <a:t>4.Благоприятный эмоциональный настрой</a:t>
            </a:r>
          </a:p>
          <a:p>
            <a:pPr eaLnBrk="1" hangingPunct="1">
              <a:lnSpc>
                <a:spcPct val="80000"/>
              </a:lnSpc>
              <a:buFontTx/>
              <a:buNone/>
            </a:pPr>
            <a:r>
              <a:rPr lang="ru-RU" dirty="0" smtClean="0"/>
              <a:t>5.Физкультминутки </a:t>
            </a:r>
            <a:r>
              <a:rPr lang="ru-RU" sz="2000" dirty="0" smtClean="0"/>
              <a:t>и другие оздоровительные моменты на уроке - их место, содержание и продолжительность. Норма: на15-20мин урока по 1мин из 3-х лёгких упражнений с 3-4 повторениями каждого.</a:t>
            </a:r>
          </a:p>
        </p:txBody>
      </p:sp>
      <p:pic>
        <p:nvPicPr>
          <p:cNvPr id="6" name="Рисунок 5" descr="SAM_0173.JPG"/>
          <p:cNvPicPr>
            <a:picLocks noChangeAspect="1"/>
          </p:cNvPicPr>
          <p:nvPr/>
        </p:nvPicPr>
        <p:blipFill>
          <a:blip r:embed="rId2" cstate="print"/>
          <a:srcRect b="12054"/>
          <a:stretch>
            <a:fillRect/>
          </a:stretch>
        </p:blipFill>
        <p:spPr>
          <a:xfrm>
            <a:off x="5508104" y="5013176"/>
            <a:ext cx="3347865" cy="1656184"/>
          </a:xfrm>
          <a:prstGeom prst="rect">
            <a:avLst/>
          </a:prstGeom>
        </p:spPr>
      </p:pic>
      <p:pic>
        <p:nvPicPr>
          <p:cNvPr id="9" name="Рисунок 8" descr="SAM_0174.JPG"/>
          <p:cNvPicPr>
            <a:picLocks noChangeAspect="1"/>
          </p:cNvPicPr>
          <p:nvPr/>
        </p:nvPicPr>
        <p:blipFill>
          <a:blip r:embed="rId3" cstate="print"/>
          <a:stretch>
            <a:fillRect/>
          </a:stretch>
        </p:blipFill>
        <p:spPr>
          <a:xfrm rot="16200000">
            <a:off x="-264538" y="4593130"/>
            <a:ext cx="2688300" cy="1512168"/>
          </a:xfrm>
          <a:prstGeom prst="rect">
            <a:avLst/>
          </a:prstGeom>
        </p:spPr>
      </p:pic>
      <p:pic>
        <p:nvPicPr>
          <p:cNvPr id="11" name="Рисунок 10" descr="SAM_0073.JPG"/>
          <p:cNvPicPr>
            <a:picLocks noChangeAspect="1"/>
          </p:cNvPicPr>
          <p:nvPr/>
        </p:nvPicPr>
        <p:blipFill>
          <a:blip r:embed="rId4" cstate="print"/>
          <a:srcRect l="3538" t="10801"/>
          <a:stretch>
            <a:fillRect/>
          </a:stretch>
        </p:blipFill>
        <p:spPr>
          <a:xfrm>
            <a:off x="2051720" y="5013176"/>
            <a:ext cx="3203848" cy="1666484"/>
          </a:xfrm>
          <a:prstGeom prst="rect">
            <a:avLst/>
          </a:prstGeom>
        </p:spPr>
      </p:pic>
    </p:spTree>
  </p:cSld>
  <p:clrMapOvr>
    <a:masterClrMapping/>
  </p:clrMapOvr>
  <p:transition advClick="0" advTm="1500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ru-RU" sz="3200" dirty="0" smtClean="0"/>
              <a:t>Точечный массаж биологически активных точек лица и головы</a:t>
            </a:r>
          </a:p>
        </p:txBody>
      </p:sp>
      <p:sp>
        <p:nvSpPr>
          <p:cNvPr id="12291" name="Rectangle 9"/>
          <p:cNvSpPr>
            <a:spLocks noGrp="1" noChangeArrowheads="1"/>
          </p:cNvSpPr>
          <p:nvPr>
            <p:ph sz="half" idx="1"/>
          </p:nvPr>
        </p:nvSpPr>
        <p:spPr/>
        <p:txBody>
          <a:bodyPr/>
          <a:lstStyle/>
          <a:p>
            <a:pPr eaLnBrk="1" hangingPunct="1">
              <a:lnSpc>
                <a:spcPct val="90000"/>
              </a:lnSpc>
              <a:buFontTx/>
              <a:buNone/>
            </a:pPr>
            <a:r>
              <a:rPr lang="ru-RU" sz="2000" dirty="0" smtClean="0"/>
              <a:t>1) точка на лбу между бровями(«третий глаз»);</a:t>
            </a:r>
          </a:p>
          <a:p>
            <a:pPr eaLnBrk="1" hangingPunct="1">
              <a:lnSpc>
                <a:spcPct val="90000"/>
              </a:lnSpc>
              <a:buFontTx/>
              <a:buNone/>
            </a:pPr>
            <a:r>
              <a:rPr lang="ru-RU" sz="2000" dirty="0" smtClean="0"/>
              <a:t>2) парные точки по краям крыльев носа(помогает восстановить обоняние);</a:t>
            </a:r>
          </a:p>
          <a:p>
            <a:pPr eaLnBrk="1" hangingPunct="1">
              <a:lnSpc>
                <a:spcPct val="90000"/>
              </a:lnSpc>
              <a:buFontTx/>
              <a:buNone/>
            </a:pPr>
            <a:r>
              <a:rPr lang="ru-RU" sz="2000" dirty="0" smtClean="0"/>
              <a:t>3) точка посредине верхнего края подбородка;</a:t>
            </a:r>
          </a:p>
          <a:p>
            <a:pPr eaLnBrk="1" hangingPunct="1">
              <a:lnSpc>
                <a:spcPct val="90000"/>
              </a:lnSpc>
              <a:buFontTx/>
              <a:buNone/>
            </a:pPr>
            <a:r>
              <a:rPr lang="ru-RU" sz="2000" dirty="0" smtClean="0"/>
              <a:t>4) парные точки в височных ямках;</a:t>
            </a:r>
          </a:p>
          <a:p>
            <a:pPr eaLnBrk="1" hangingPunct="1">
              <a:lnSpc>
                <a:spcPct val="90000"/>
              </a:lnSpc>
              <a:buFontTx/>
              <a:buNone/>
            </a:pPr>
            <a:r>
              <a:rPr lang="ru-RU" sz="2000" dirty="0" smtClean="0"/>
              <a:t>5)  три точки на затылке в углублениях;</a:t>
            </a:r>
          </a:p>
          <a:p>
            <a:pPr eaLnBrk="1" hangingPunct="1">
              <a:lnSpc>
                <a:spcPct val="90000"/>
              </a:lnSpc>
              <a:buFontTx/>
              <a:buNone/>
            </a:pPr>
            <a:r>
              <a:rPr lang="ru-RU" sz="2000" dirty="0" smtClean="0"/>
              <a:t>6) парные точки в области уха;</a:t>
            </a:r>
          </a:p>
        </p:txBody>
      </p:sp>
      <p:sp>
        <p:nvSpPr>
          <p:cNvPr id="12292" name="Rectangle 10"/>
          <p:cNvSpPr>
            <a:spLocks noGrp="1" noChangeArrowheads="1"/>
          </p:cNvSpPr>
          <p:nvPr>
            <p:ph sz="half" idx="2"/>
          </p:nvPr>
        </p:nvSpPr>
        <p:spPr/>
        <p:txBody>
          <a:bodyPr/>
          <a:lstStyle/>
          <a:p>
            <a:pPr eaLnBrk="1" hangingPunct="1">
              <a:lnSpc>
                <a:spcPct val="90000"/>
              </a:lnSpc>
              <a:buFontTx/>
              <a:buNone/>
            </a:pPr>
            <a:r>
              <a:rPr lang="ru-RU" sz="2000" dirty="0" smtClean="0"/>
              <a:t>7) потягивание за мочки сверху вниз;</a:t>
            </a:r>
          </a:p>
          <a:p>
            <a:pPr eaLnBrk="1" hangingPunct="1">
              <a:lnSpc>
                <a:spcPct val="90000"/>
              </a:lnSpc>
              <a:buFontTx/>
              <a:buNone/>
            </a:pPr>
            <a:r>
              <a:rPr lang="ru-RU" sz="2000" dirty="0" smtClean="0"/>
              <a:t>8) потягивание ушной раковины вверх;</a:t>
            </a:r>
          </a:p>
          <a:p>
            <a:pPr eaLnBrk="1" hangingPunct="1">
              <a:lnSpc>
                <a:spcPct val="90000"/>
              </a:lnSpc>
              <a:buFontTx/>
              <a:buNone/>
            </a:pPr>
            <a:r>
              <a:rPr lang="ru-RU" sz="2000" dirty="0" smtClean="0"/>
              <a:t>9) потягивание ушной раковины к наружи;</a:t>
            </a:r>
          </a:p>
          <a:p>
            <a:pPr eaLnBrk="1" hangingPunct="1">
              <a:lnSpc>
                <a:spcPct val="90000"/>
              </a:lnSpc>
              <a:buFontTx/>
              <a:buNone/>
            </a:pPr>
            <a:r>
              <a:rPr lang="ru-RU" sz="2000" dirty="0" smtClean="0"/>
              <a:t>10) круговые движения ушной раковины по часовой стрелке и против.</a:t>
            </a:r>
          </a:p>
          <a:p>
            <a:pPr eaLnBrk="1" hangingPunct="1">
              <a:lnSpc>
                <a:spcPct val="90000"/>
              </a:lnSpc>
              <a:buFontTx/>
              <a:buNone/>
            </a:pPr>
            <a:endParaRPr lang="ru-RU" sz="2000" dirty="0" smtClean="0"/>
          </a:p>
        </p:txBody>
      </p:sp>
    </p:spTree>
  </p:cSld>
  <p:clrMapOvr>
    <a:masterClrMapping/>
  </p:clrMapOvr>
  <p:transition advClick="0" advTm="15000">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ru-RU" sz="3200" dirty="0" smtClean="0"/>
              <a:t>Организация учебного труда</a:t>
            </a:r>
          </a:p>
        </p:txBody>
      </p:sp>
      <p:sp>
        <p:nvSpPr>
          <p:cNvPr id="13315" name="Rectangle 3"/>
          <p:cNvSpPr>
            <a:spLocks noGrp="1" noChangeArrowheads="1"/>
          </p:cNvSpPr>
          <p:nvPr>
            <p:ph idx="1"/>
          </p:nvPr>
        </p:nvSpPr>
        <p:spPr>
          <a:xfrm>
            <a:off x="395536" y="1340768"/>
            <a:ext cx="8229600" cy="5328592"/>
          </a:xfrm>
        </p:spPr>
        <p:txBody>
          <a:bodyPr/>
          <a:lstStyle/>
          <a:p>
            <a:pPr eaLnBrk="1" hangingPunct="1">
              <a:lnSpc>
                <a:spcPct val="80000"/>
              </a:lnSpc>
              <a:buNone/>
            </a:pPr>
            <a:r>
              <a:rPr lang="ru-RU" sz="2000" dirty="0" smtClean="0"/>
              <a:t>        </a:t>
            </a:r>
            <a:r>
              <a:rPr lang="ru-RU" sz="2000" u="sng" dirty="0" smtClean="0"/>
              <a:t>общие правила работы по изучению предмета математики</a:t>
            </a:r>
          </a:p>
          <a:p>
            <a:pPr eaLnBrk="1" hangingPunct="1">
              <a:lnSpc>
                <a:spcPct val="80000"/>
              </a:lnSpc>
              <a:buFontTx/>
              <a:buNone/>
            </a:pPr>
            <a:r>
              <a:rPr lang="ru-RU" sz="2000" dirty="0" smtClean="0"/>
              <a:t>              /рациональная организация учебного труда/</a:t>
            </a:r>
          </a:p>
          <a:p>
            <a:pPr eaLnBrk="1" hangingPunct="1">
              <a:lnSpc>
                <a:spcPct val="80000"/>
              </a:lnSpc>
            </a:pPr>
            <a:r>
              <a:rPr lang="ru-RU" sz="2000" dirty="0" smtClean="0"/>
              <a:t>1.Работа по изучению математики должна быть систематической, ежедневной, без каких либо перерывов, за исключением, конечно, дней отдыха.</a:t>
            </a:r>
          </a:p>
          <a:p>
            <a:pPr eaLnBrk="1" hangingPunct="1">
              <a:lnSpc>
                <a:spcPct val="80000"/>
              </a:lnSpc>
            </a:pPr>
            <a:r>
              <a:rPr lang="ru-RU" sz="2000" dirty="0" smtClean="0"/>
              <a:t>2.Надо стремиться к тому, чтобы сразу понять все, что изучается на уроках, надо освоить все действия, все умения,  которые отрабатываются на уроках. Главное, что для этого надо делать - это быть на уроках математики активным участником.</a:t>
            </a:r>
          </a:p>
          <a:p>
            <a:pPr eaLnBrk="1" hangingPunct="1">
              <a:lnSpc>
                <a:spcPct val="80000"/>
              </a:lnSpc>
            </a:pPr>
            <a:r>
              <a:rPr lang="ru-RU" sz="2000" dirty="0" smtClean="0"/>
              <a:t>3.Надо стараться “докапываться” до главного, до общих основ изучаемого материала, т.е.  главной целью изучения математики должно быть усвоение и овладение идеями и методами математической науки.</a:t>
            </a:r>
          </a:p>
          <a:p>
            <a:pPr eaLnBrk="1" hangingPunct="1">
              <a:lnSpc>
                <a:spcPct val="80000"/>
              </a:lnSpc>
            </a:pPr>
            <a:r>
              <a:rPr lang="ru-RU" sz="2000" dirty="0" smtClean="0"/>
              <a:t>4.Надо приучить себя к постоянному самоконтролю и самооценке своей учебной работы. Мы учимся не для учителя, не для родителей, а для себя, и вся наша работа- это работа для себя!</a:t>
            </a:r>
            <a:endParaRPr lang="ru-RU" sz="2000" i="1" u="sng" dirty="0" smtClean="0">
              <a:solidFill>
                <a:srgbClr val="7030A0"/>
              </a:solidFill>
            </a:endParaRPr>
          </a:p>
        </p:txBody>
      </p:sp>
    </p:spTree>
  </p:cSld>
  <p:clrMapOvr>
    <a:masterClrMapping/>
  </p:clrMapOvr>
  <p:transition advClick="0" advTm="15000">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43608" y="260648"/>
            <a:ext cx="6264696" cy="864096"/>
          </a:xfrm>
        </p:spPr>
        <p:txBody>
          <a:bodyPr/>
          <a:lstStyle/>
          <a:p>
            <a:pPr eaLnBrk="1" hangingPunct="1"/>
            <a:r>
              <a:rPr lang="ru-RU" sz="3200" dirty="0" smtClean="0"/>
              <a:t>Профилактика стрессов</a:t>
            </a:r>
          </a:p>
        </p:txBody>
      </p:sp>
      <p:pic>
        <p:nvPicPr>
          <p:cNvPr id="12" name="Содержимое 11" descr="SAM_0097.JPG"/>
          <p:cNvPicPr>
            <a:picLocks noGrp="1" noChangeAspect="1"/>
          </p:cNvPicPr>
          <p:nvPr>
            <p:ph sz="quarter" idx="2"/>
          </p:nvPr>
        </p:nvPicPr>
        <p:blipFill>
          <a:blip r:embed="rId3" cstate="print"/>
          <a:srcRect r="24070"/>
          <a:stretch>
            <a:fillRect/>
          </a:stretch>
        </p:blipFill>
        <p:spPr>
          <a:xfrm rot="16200000">
            <a:off x="-59142" y="4099705"/>
            <a:ext cx="2952918" cy="2187575"/>
          </a:xfrm>
        </p:spPr>
      </p:pic>
      <p:pic>
        <p:nvPicPr>
          <p:cNvPr id="13" name="Рисунок 12" descr="SAM_0102.JPG"/>
          <p:cNvPicPr>
            <a:picLocks noChangeAspect="1"/>
          </p:cNvPicPr>
          <p:nvPr/>
        </p:nvPicPr>
        <p:blipFill>
          <a:blip r:embed="rId4" cstate="print"/>
          <a:srcRect t="3365" r="4013"/>
          <a:stretch>
            <a:fillRect/>
          </a:stretch>
        </p:blipFill>
        <p:spPr>
          <a:xfrm>
            <a:off x="2843808" y="4581128"/>
            <a:ext cx="3528392" cy="2088232"/>
          </a:xfrm>
          <a:prstGeom prst="rect">
            <a:avLst/>
          </a:prstGeom>
        </p:spPr>
      </p:pic>
      <p:pic>
        <p:nvPicPr>
          <p:cNvPr id="14" name="Рисунок 13" descr="SAM_0014.JPG"/>
          <p:cNvPicPr>
            <a:picLocks noChangeAspect="1"/>
          </p:cNvPicPr>
          <p:nvPr/>
        </p:nvPicPr>
        <p:blipFill>
          <a:blip r:embed="rId5" cstate="print"/>
          <a:srcRect t="17935" r="53038" b="4143"/>
          <a:stretch>
            <a:fillRect/>
          </a:stretch>
        </p:blipFill>
        <p:spPr>
          <a:xfrm>
            <a:off x="6732240" y="0"/>
            <a:ext cx="2160240" cy="2016224"/>
          </a:xfrm>
          <a:prstGeom prst="rect">
            <a:avLst/>
          </a:prstGeom>
        </p:spPr>
      </p:pic>
      <p:pic>
        <p:nvPicPr>
          <p:cNvPr id="15" name="Рисунок 14" descr="SAM_0066.JPG"/>
          <p:cNvPicPr>
            <a:picLocks noChangeAspect="1"/>
          </p:cNvPicPr>
          <p:nvPr/>
        </p:nvPicPr>
        <p:blipFill>
          <a:blip r:embed="rId6" cstate="print"/>
          <a:srcRect l="20205" r="19180"/>
          <a:stretch>
            <a:fillRect/>
          </a:stretch>
        </p:blipFill>
        <p:spPr>
          <a:xfrm>
            <a:off x="6732240" y="2276872"/>
            <a:ext cx="2160240" cy="2004687"/>
          </a:xfrm>
          <a:prstGeom prst="rect">
            <a:avLst/>
          </a:prstGeom>
        </p:spPr>
      </p:pic>
      <p:pic>
        <p:nvPicPr>
          <p:cNvPr id="19" name="Рисунок 18" descr="SAM_0014.JPG"/>
          <p:cNvPicPr>
            <a:picLocks noChangeAspect="1"/>
          </p:cNvPicPr>
          <p:nvPr/>
        </p:nvPicPr>
        <p:blipFill>
          <a:blip r:embed="rId7" cstate="print"/>
          <a:srcRect l="45223" t="3408"/>
          <a:stretch>
            <a:fillRect/>
          </a:stretch>
        </p:blipFill>
        <p:spPr>
          <a:xfrm>
            <a:off x="6732240" y="4581128"/>
            <a:ext cx="2160240" cy="2088232"/>
          </a:xfrm>
          <a:prstGeom prst="rect">
            <a:avLst/>
          </a:prstGeom>
        </p:spPr>
      </p:pic>
      <p:sp>
        <p:nvSpPr>
          <p:cNvPr id="20" name="Прямоугольник 19"/>
          <p:cNvSpPr/>
          <p:nvPr/>
        </p:nvSpPr>
        <p:spPr>
          <a:xfrm>
            <a:off x="323528" y="1268760"/>
            <a:ext cx="6264696" cy="2246769"/>
          </a:xfrm>
          <a:prstGeom prst="rect">
            <a:avLst/>
          </a:prstGeom>
        </p:spPr>
        <p:txBody>
          <a:bodyPr wrap="square">
            <a:spAutoFit/>
          </a:bodyPr>
          <a:lstStyle/>
          <a:p>
            <a:r>
              <a:rPr lang="ru-RU" sz="2000" dirty="0" smtClean="0"/>
              <a:t> Работа в парах, в группах как на местах, так и у доски (где более слабый чувствует поддержку товарища), способствует более глубокому усвоению учебного материала, рождению интереса к процессу учения, возникает чувство удовлетворённости не только результатом, но и самим процессом учения.</a:t>
            </a:r>
            <a:endParaRPr lang="ru-RU" sz="2000" dirty="0"/>
          </a:p>
        </p:txBody>
      </p:sp>
    </p:spTree>
  </p:cSld>
  <p:clrMapOvr>
    <a:masterClrMapping/>
  </p:clrMapOvr>
  <p:transition advClick="0" advTm="15000">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lstStyle/>
          <a:p>
            <a:r>
              <a:rPr lang="ru-RU" sz="3200" dirty="0" smtClean="0"/>
              <a:t>Заключение</a:t>
            </a:r>
            <a:endParaRPr lang="ru-RU" sz="3200" dirty="0"/>
          </a:p>
        </p:txBody>
      </p:sp>
      <p:sp>
        <p:nvSpPr>
          <p:cNvPr id="5" name="Текст 4"/>
          <p:cNvSpPr>
            <a:spLocks noGrp="1"/>
          </p:cNvSpPr>
          <p:nvPr>
            <p:ph type="body" sz="half" idx="3"/>
          </p:nvPr>
        </p:nvSpPr>
        <p:spPr>
          <a:xfrm>
            <a:off x="971600" y="1196752"/>
            <a:ext cx="7344816" cy="4929411"/>
          </a:xfrm>
        </p:spPr>
        <p:txBody>
          <a:bodyPr/>
          <a:lstStyle/>
          <a:p>
            <a:endParaRPr lang="ru-RU" sz="2000" dirty="0" smtClean="0"/>
          </a:p>
          <a:p>
            <a:r>
              <a:rPr lang="ru-RU" sz="2000" dirty="0" smtClean="0"/>
              <a:t>Применение </a:t>
            </a:r>
            <a:r>
              <a:rPr lang="ru-RU" sz="2000" dirty="0" err="1" smtClean="0"/>
              <a:t>здоровьесберегающих</a:t>
            </a:r>
            <a:r>
              <a:rPr lang="ru-RU" sz="2000" dirty="0" smtClean="0"/>
              <a:t> технологий как отдельных элементов урока по силам каждому учителю. </a:t>
            </a:r>
          </a:p>
          <a:p>
            <a:r>
              <a:rPr lang="ru-RU" sz="2000" dirty="0" smtClean="0"/>
              <a:t>Здоровый образ жизни должен занимать первое место в главных ценностях человека в нашем обществе. </a:t>
            </a:r>
          </a:p>
          <a:p>
            <a:r>
              <a:rPr lang="ru-RU" sz="2000" dirty="0" smtClean="0"/>
              <a:t>Необходимо научить детей ценить, беречь и укреплять свое здоровье, демонстрируя личным примером здоровый образ жизни.</a:t>
            </a:r>
          </a:p>
        </p:txBody>
      </p:sp>
      <p:pic>
        <p:nvPicPr>
          <p:cNvPr id="8" name="Рисунок 7" descr="SAM_0055.JPG"/>
          <p:cNvPicPr>
            <a:picLocks noChangeAspect="1"/>
          </p:cNvPicPr>
          <p:nvPr/>
        </p:nvPicPr>
        <p:blipFill>
          <a:blip r:embed="rId2" cstate="print"/>
          <a:srcRect l="4268" r="42125" b="6601"/>
          <a:stretch>
            <a:fillRect/>
          </a:stretch>
        </p:blipFill>
        <p:spPr>
          <a:xfrm>
            <a:off x="1403648" y="4005064"/>
            <a:ext cx="1808917" cy="1772816"/>
          </a:xfrm>
          <a:prstGeom prst="rect">
            <a:avLst/>
          </a:prstGeom>
        </p:spPr>
      </p:pic>
    </p:spTree>
  </p:cSld>
  <p:clrMapOvr>
    <a:masterClrMapping/>
  </p:clrMapOvr>
  <p:transition advClick="0" advTm="15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ctrTitle"/>
          </p:nvPr>
        </p:nvSpPr>
        <p:spPr>
          <a:xfrm>
            <a:off x="251520" y="1196752"/>
            <a:ext cx="8712968" cy="5400600"/>
          </a:xfrm>
        </p:spPr>
        <p:txBody>
          <a:bodyPr/>
          <a:lstStyle/>
          <a:p>
            <a:pPr algn="l" eaLnBrk="1" hangingPunct="1">
              <a:buFont typeface="Arial" pitchFamily="34" charset="0"/>
              <a:buChar char="•"/>
            </a:pPr>
            <a:r>
              <a:rPr lang="ru-RU" sz="2000" dirty="0" smtClean="0"/>
              <a:t>Проблема  сохранения здоровья ребенка в процессе школьного обучения имеет многовековую историю. Когда-то ещё древние греки высекли на камне: «Хочешь быть здоровым – бегай, хочешь быть красивым – бегай, хочешь быть умным – бегай». Забота о здоровье – это важнейший труд воспитателя. От жизнерадостности, бодрости детей зависит их духовная жизнь, вера в свои силы. Понятия «человек», «жизнь», «здоровье» взаимосвязаны и взаимозависимы.</a:t>
            </a:r>
            <a:r>
              <a:rPr lang="en-US" sz="2000" dirty="0" smtClean="0"/>
              <a:t> </a:t>
            </a:r>
            <a:br>
              <a:rPr lang="en-US" sz="2000" dirty="0" smtClean="0"/>
            </a:br>
            <a:r>
              <a:rPr lang="ru-RU" sz="2000" dirty="0" smtClean="0"/>
              <a:t>Индивидуальное дозирование объема учебной нагрузки и рациональное распределение её во времени достигается благодаря применению гибких вариативных форм построения системы учебного процесса. </a:t>
            </a:r>
            <a:r>
              <a:rPr lang="ru-RU" sz="2000" dirty="0" err="1" smtClean="0"/>
              <a:t>Разноуровневые</a:t>
            </a:r>
            <a:r>
              <a:rPr lang="ru-RU" sz="2000" dirty="0" smtClean="0"/>
              <a:t> задания также способствуют сохранению  здоровья учащихся. От уровня рациональности урока во многом зависит функциональное состояние школьника  в процессе учебной деятельности, возможность длительно поддерживать умственную работоспособность на высоком уровне и предупреждать преждевременное утомление.</a:t>
            </a:r>
          </a:p>
        </p:txBody>
      </p:sp>
      <p:sp>
        <p:nvSpPr>
          <p:cNvPr id="4" name="TextBox 3"/>
          <p:cNvSpPr txBox="1"/>
          <p:nvPr/>
        </p:nvSpPr>
        <p:spPr>
          <a:xfrm>
            <a:off x="0" y="188640"/>
            <a:ext cx="9144000" cy="1077218"/>
          </a:xfrm>
          <a:prstGeom prst="rect">
            <a:avLst/>
          </a:prstGeom>
          <a:noFill/>
        </p:spPr>
        <p:txBody>
          <a:bodyPr wrap="square" rtlCol="0">
            <a:spAutoFit/>
          </a:bodyPr>
          <a:lstStyle/>
          <a:p>
            <a:r>
              <a:rPr lang="ru-RU" sz="3200" dirty="0" smtClean="0"/>
              <a:t>«Единственная красота, которую я знаю,-</a:t>
            </a:r>
            <a:br>
              <a:rPr lang="ru-RU" sz="3200" dirty="0" smtClean="0"/>
            </a:br>
            <a:r>
              <a:rPr lang="de-DE" sz="3200" dirty="0" smtClean="0"/>
              <a:t>                 </a:t>
            </a:r>
            <a:r>
              <a:rPr lang="ru-RU" sz="3200" dirty="0" smtClean="0"/>
              <a:t>это здоровье»</a:t>
            </a:r>
            <a:r>
              <a:rPr lang="de-DE" sz="3200" dirty="0"/>
              <a:t> </a:t>
            </a:r>
            <a:r>
              <a:rPr lang="de-DE" sz="3200" dirty="0" smtClean="0"/>
              <a:t>                  </a:t>
            </a:r>
            <a:r>
              <a:rPr lang="ru-RU" sz="3200" dirty="0" smtClean="0"/>
              <a:t> Гейне</a:t>
            </a:r>
            <a:endParaRPr lang="ru-RU" sz="3200" dirty="0"/>
          </a:p>
        </p:txBody>
      </p:sp>
    </p:spTree>
  </p:cSld>
  <p:clrMapOvr>
    <a:masterClrMapping/>
  </p:clrMapOvr>
  <p:transition advClick="0" advTm="1500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lstStyle/>
          <a:p>
            <a:r>
              <a:rPr lang="ru-RU" sz="2000" dirty="0" smtClean="0"/>
              <a:t>Различные тестовые задания с выбором ответа, с открытым ответом, задания на перегруппировку, на распознание ошибок, на поиск ошибок позволяют избежать монотонности на уроке. </a:t>
            </a:r>
          </a:p>
          <a:p>
            <a:r>
              <a:rPr lang="ru-RU" sz="2000" dirty="0" smtClean="0"/>
              <a:t>Ученик способен сосредоточиться лишь на том, что ему нравиться, интересно, поэтому задача учителя – помочь ученику преодолеть усталость, уныние, неудовлетворенность. </a:t>
            </a:r>
          </a:p>
          <a:p>
            <a:r>
              <a:rPr lang="ru-RU" sz="2000" dirty="0" smtClean="0"/>
              <a:t>Необходимо постоянно заботиться о том, чтобы привести в согласие притязания ученика и его возможности. </a:t>
            </a:r>
          </a:p>
          <a:p>
            <a:r>
              <a:rPr lang="ru-RU" sz="2000" dirty="0" smtClean="0"/>
              <a:t>У учащихся развита интуитивная способность улавливать эмоциональный настрой учителя, поэтому с первых минут урока, с приветствия нужно создать обстановку доброжелательности, положительный эмоциональный настрой.</a:t>
            </a:r>
          </a:p>
          <a:p>
            <a:r>
              <a:rPr lang="ru-RU" sz="2000" dirty="0" smtClean="0"/>
              <a:t>«Хороший смех дарит здоровье». Улыбка, искренний смех ученика на уроке стоит с позиций </a:t>
            </a:r>
            <a:r>
              <a:rPr lang="ru-RU" sz="2000" dirty="0" err="1" smtClean="0"/>
              <a:t>здоровьесбережения</a:t>
            </a:r>
            <a:r>
              <a:rPr lang="ru-RU" sz="2000" dirty="0" smtClean="0"/>
              <a:t>, не меньше физкультминутки. Задача учителя – помочь подростку правильно использовать колоссальные ресурсы юмора для обретения радости и здоровья.    </a:t>
            </a:r>
            <a:endParaRPr lang="ru-RU" sz="2000" dirty="0"/>
          </a:p>
        </p:txBody>
      </p:sp>
    </p:spTree>
  </p:cSld>
  <p:clrMapOvr>
    <a:masterClrMapping/>
  </p:clrMapOvr>
  <p:transition advClick="0" advTm="1500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lstStyle/>
          <a:p>
            <a:r>
              <a:rPr lang="ru-RU" sz="2000" dirty="0" smtClean="0"/>
              <a:t>При оценке выполненной работы необходимо учитывать не только полученный результат, но и степень усердия ученика.</a:t>
            </a:r>
          </a:p>
          <a:p>
            <a:r>
              <a:rPr lang="ru-RU" sz="2000" dirty="0" smtClean="0"/>
              <a:t>Некоторым ученикам трудно запомнить даже хорошо понятый  материал. Для этого очень полезно развивать зрительную память, использовать различные формы выделения наиболее важного материала ( подчеркнуть, обвести, записать более крупно, другим цветом).</a:t>
            </a:r>
          </a:p>
          <a:p>
            <a:r>
              <a:rPr lang="ru-RU" sz="2000" dirty="0" smtClean="0"/>
              <a:t>Хорошие результаты дает хоровое проговаривание иногда целых правил, иногда только отдельных терминов. Часто ученик, много раз слышавший сложный термин, понимающий его смысл, не в состоянии его произнести, что ставит его в неловкое положение перед товарищами.</a:t>
            </a:r>
          </a:p>
          <a:p>
            <a:r>
              <a:rPr lang="ru-RU" sz="2000" dirty="0" smtClean="0"/>
              <a:t>Важно развивать воображение учеников, представляя новые термины записанным словом  (в 10-11 классах полезно предлагать учащимся представлять стереометрические модели, мысленно поворачивая их, рассматривая со всех сторон).</a:t>
            </a:r>
            <a:endParaRPr lang="ru-RU" sz="2000" dirty="0"/>
          </a:p>
        </p:txBody>
      </p:sp>
    </p:spTree>
  </p:cSld>
  <p:clrMapOvr>
    <a:masterClrMapping/>
  </p:clrMapOvr>
  <p:transition advClick="0" advTm="1500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403648" y="0"/>
            <a:ext cx="6285384" cy="1143000"/>
          </a:xfrm>
        </p:spPr>
        <p:txBody>
          <a:bodyPr/>
          <a:lstStyle/>
          <a:p>
            <a:pPr eaLnBrk="1" hangingPunct="1"/>
            <a:r>
              <a:rPr lang="ru-RU" sz="3200" dirty="0" smtClean="0"/>
              <a:t>Минздрав сообщает</a:t>
            </a:r>
          </a:p>
        </p:txBody>
      </p:sp>
      <p:sp>
        <p:nvSpPr>
          <p:cNvPr id="4" name="Rectangle 2"/>
          <p:cNvSpPr txBox="1">
            <a:spLocks noChangeArrowheads="1"/>
          </p:cNvSpPr>
          <p:nvPr/>
        </p:nvSpPr>
        <p:spPr bwMode="auto">
          <a:xfrm>
            <a:off x="1691680" y="3645024"/>
            <a:ext cx="554461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200" b="0" i="0" u="none" strike="noStrike" kern="0" cap="none" spc="0" normalizeH="0" baseline="0" noProof="0" dirty="0" smtClean="0">
                <a:ln>
                  <a:noFill/>
                </a:ln>
                <a:solidFill>
                  <a:schemeClr val="tx2"/>
                </a:solidFill>
                <a:effectLst/>
                <a:uLnTx/>
                <a:uFillTx/>
                <a:latin typeface="+mj-lt"/>
                <a:ea typeface="+mj-ea"/>
                <a:cs typeface="+mj-cs"/>
              </a:rPr>
              <a:t>Подростки 15-17 лет</a:t>
            </a:r>
          </a:p>
        </p:txBody>
      </p:sp>
      <p:sp>
        <p:nvSpPr>
          <p:cNvPr id="5" name="Rectangle 3"/>
          <p:cNvSpPr txBox="1">
            <a:spLocks noChangeArrowheads="1"/>
          </p:cNvSpPr>
          <p:nvPr/>
        </p:nvSpPr>
        <p:spPr bwMode="auto">
          <a:xfrm>
            <a:off x="539552" y="4653136"/>
            <a:ext cx="7632848" cy="1944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ru-RU" sz="2000" b="0" i="0" u="none" strike="noStrike" kern="0" cap="none" spc="0" normalizeH="0" baseline="0" noProof="0" dirty="0" smtClean="0">
                <a:ln>
                  <a:noFill/>
                </a:ln>
                <a:solidFill>
                  <a:schemeClr val="tx1"/>
                </a:solidFill>
                <a:effectLst/>
                <a:uLnTx/>
                <a:uFillTx/>
                <a:latin typeface="+mn-lt"/>
                <a:ea typeface="+mn-ea"/>
                <a:cs typeface="+mn-cs"/>
              </a:rPr>
              <a:t>1место - болезни органов дыхания</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ru-RU" sz="2000" b="0" i="0" u="none" strike="noStrike" kern="0" cap="none" spc="0" normalizeH="0" baseline="0" noProof="0" dirty="0" smtClean="0">
                <a:ln>
                  <a:noFill/>
                </a:ln>
                <a:solidFill>
                  <a:schemeClr val="tx1"/>
                </a:solidFill>
                <a:effectLst/>
                <a:uLnTx/>
                <a:uFillTx/>
                <a:latin typeface="+mn-lt"/>
                <a:ea typeface="+mn-ea"/>
                <a:cs typeface="+mn-cs"/>
              </a:rPr>
              <a:t>2 место - болезни глаза и его придаточного аппарата</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ru-RU" sz="2000" b="0" i="0" u="none" strike="noStrike" kern="0" cap="none" spc="0" normalizeH="0" baseline="0" noProof="0" dirty="0" smtClean="0">
                <a:ln>
                  <a:noFill/>
                </a:ln>
                <a:solidFill>
                  <a:schemeClr val="tx1"/>
                </a:solidFill>
                <a:effectLst/>
                <a:uLnTx/>
                <a:uFillTx/>
                <a:latin typeface="+mn-lt"/>
                <a:ea typeface="+mn-ea"/>
                <a:cs typeface="+mn-cs"/>
              </a:rPr>
              <a:t>3 место - болезни костно-мышечной системы</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ru-RU" sz="2000" b="0" i="0" u="none" strike="noStrike" kern="0" cap="none" spc="0" normalizeH="0" baseline="0" noProof="0" dirty="0" smtClean="0">
                <a:ln>
                  <a:noFill/>
                </a:ln>
                <a:solidFill>
                  <a:schemeClr val="tx1"/>
                </a:solidFill>
                <a:effectLst/>
                <a:uLnTx/>
                <a:uFillTx/>
                <a:latin typeface="+mn-lt"/>
                <a:ea typeface="+mn-ea"/>
                <a:cs typeface="+mn-cs"/>
              </a:rPr>
              <a:t>Рост онкологической заболеваемости у детей до 14 лет на 26,2%, среди подростков 15-17 лет - на 83,3%</a:t>
            </a:r>
          </a:p>
        </p:txBody>
      </p:sp>
      <p:graphicFrame>
        <p:nvGraphicFramePr>
          <p:cNvPr id="6" name="Диаграмма 5"/>
          <p:cNvGraphicFramePr/>
          <p:nvPr/>
        </p:nvGraphicFramePr>
        <p:xfrm>
          <a:off x="0" y="764704"/>
          <a:ext cx="8964488" cy="3240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Click="0" advTm="1500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sz="4000" smtClean="0"/>
              <a:t> </a:t>
            </a:r>
            <a:br>
              <a:rPr lang="ru-RU" sz="4000" smtClean="0"/>
            </a:br>
            <a:r>
              <a:rPr lang="ru-RU" sz="4000" smtClean="0"/>
              <a:t/>
            </a:r>
            <a:br>
              <a:rPr lang="ru-RU" sz="4000" smtClean="0"/>
            </a:br>
            <a:endParaRPr lang="ru-RU" sz="4800" smtClean="0"/>
          </a:p>
        </p:txBody>
      </p:sp>
      <p:sp>
        <p:nvSpPr>
          <p:cNvPr id="6148" name="Rectangle 6"/>
          <p:cNvSpPr>
            <a:spLocks noGrp="1" noChangeArrowheads="1"/>
          </p:cNvSpPr>
          <p:nvPr>
            <p:ph type="body" sz="half" idx="4294967295"/>
          </p:nvPr>
        </p:nvSpPr>
        <p:spPr>
          <a:xfrm>
            <a:off x="1" y="188913"/>
            <a:ext cx="9144000" cy="1295871"/>
          </a:xfrm>
        </p:spPr>
        <p:txBody>
          <a:bodyPr/>
          <a:lstStyle/>
          <a:p>
            <a:pPr algn="ctr" eaLnBrk="1" hangingPunct="1">
              <a:lnSpc>
                <a:spcPct val="80000"/>
              </a:lnSpc>
              <a:buFontTx/>
              <a:buNone/>
            </a:pPr>
            <a:r>
              <a:rPr lang="ru-RU" sz="3600" dirty="0" smtClean="0"/>
              <a:t>«</a:t>
            </a:r>
            <a:r>
              <a:rPr lang="ru-RU" dirty="0" smtClean="0"/>
              <a:t>Здоровье</a:t>
            </a:r>
            <a:r>
              <a:rPr lang="de-DE" dirty="0" smtClean="0"/>
              <a:t> </a:t>
            </a:r>
            <a:r>
              <a:rPr lang="ru-RU" dirty="0" smtClean="0"/>
              <a:t>- это не всё, но все без здоровья –ничто!»</a:t>
            </a:r>
            <a:br>
              <a:rPr lang="ru-RU" dirty="0" smtClean="0"/>
            </a:br>
            <a:r>
              <a:rPr lang="ru-RU" dirty="0" smtClean="0"/>
              <a:t>                                                         Сократ</a:t>
            </a:r>
          </a:p>
        </p:txBody>
      </p:sp>
      <p:pic>
        <p:nvPicPr>
          <p:cNvPr id="5" name="Рисунок 4" descr="SAM_0063.JPG"/>
          <p:cNvPicPr>
            <a:picLocks noChangeAspect="1"/>
          </p:cNvPicPr>
          <p:nvPr/>
        </p:nvPicPr>
        <p:blipFill>
          <a:blip r:embed="rId3" cstate="print"/>
          <a:srcRect l="55124" r="11801" b="10801"/>
          <a:stretch>
            <a:fillRect/>
          </a:stretch>
        </p:blipFill>
        <p:spPr>
          <a:xfrm>
            <a:off x="5940152" y="1772816"/>
            <a:ext cx="3024336" cy="4587974"/>
          </a:xfrm>
          <a:prstGeom prst="rect">
            <a:avLst/>
          </a:prstGeom>
        </p:spPr>
      </p:pic>
      <p:sp>
        <p:nvSpPr>
          <p:cNvPr id="6" name="Содержимое 5"/>
          <p:cNvSpPr>
            <a:spLocks noGrp="1"/>
          </p:cNvSpPr>
          <p:nvPr>
            <p:ph idx="1"/>
          </p:nvPr>
        </p:nvSpPr>
        <p:spPr>
          <a:xfrm>
            <a:off x="0" y="1124744"/>
            <a:ext cx="6084168" cy="5733256"/>
          </a:xfrm>
        </p:spPr>
        <p:txBody>
          <a:bodyPr/>
          <a:lstStyle/>
          <a:p>
            <a:pPr>
              <a:buNone/>
            </a:pPr>
            <a:r>
              <a:rPr lang="ru-RU" sz="2000" dirty="0" smtClean="0"/>
              <a:t>Одной из главных задач нашей школы является охрана жизни и здоровья учащихся. </a:t>
            </a:r>
            <a:endParaRPr lang="de-DE" sz="2000" dirty="0" smtClean="0"/>
          </a:p>
          <a:p>
            <a:pPr>
              <a:buNone/>
            </a:pPr>
            <a:r>
              <a:rPr lang="ru-RU" sz="2000" dirty="0" smtClean="0"/>
              <a:t>Совершенствование учебно-воспитательного процесса на основе применения здоровье сберегающих технологий определяет следующие:</a:t>
            </a:r>
          </a:p>
          <a:p>
            <a:pPr>
              <a:buFont typeface="Arial" pitchFamily="34" charset="0"/>
              <a:buChar char="•"/>
            </a:pPr>
            <a:r>
              <a:rPr lang="ru-RU" sz="2000" dirty="0" smtClean="0"/>
              <a:t>создание </a:t>
            </a:r>
            <a:r>
              <a:rPr lang="ru-RU" sz="2000" dirty="0" smtClean="0"/>
              <a:t>здоровье сберегающих условий организации образовательного процесса; </a:t>
            </a:r>
          </a:p>
          <a:p>
            <a:pPr>
              <a:buFont typeface="Arial" pitchFamily="34" charset="0"/>
              <a:buChar char="•"/>
            </a:pPr>
            <a:r>
              <a:rPr lang="ru-RU" sz="2000" dirty="0" smtClean="0"/>
              <a:t>формирование у школьников мотивационных и смысловых основ здорового образа жизни; </a:t>
            </a:r>
          </a:p>
          <a:p>
            <a:pPr>
              <a:buFont typeface="Arial" pitchFamily="34" charset="0"/>
              <a:buChar char="•"/>
            </a:pPr>
            <a:r>
              <a:rPr lang="ru-RU" sz="2000" dirty="0" smtClean="0"/>
              <a:t>формирование осознанного отношения школьников к своему физическому и психическому здоровью;</a:t>
            </a:r>
          </a:p>
          <a:p>
            <a:pPr>
              <a:buFont typeface="Arial" pitchFamily="34" charset="0"/>
              <a:buChar char="•"/>
            </a:pPr>
            <a:r>
              <a:rPr lang="ru-RU" sz="2000" dirty="0" smtClean="0"/>
              <a:t> формирование важнейших социальных навыков, способствующих успешной социальной адаптации;</a:t>
            </a:r>
          </a:p>
          <a:p>
            <a:pPr>
              <a:buFont typeface="Arial" pitchFamily="34" charset="0"/>
              <a:buChar char="•"/>
            </a:pPr>
            <a:r>
              <a:rPr lang="ru-RU" sz="2000" dirty="0" smtClean="0"/>
              <a:t> профилактика вредных привычек.  </a:t>
            </a:r>
            <a:endParaRPr lang="ru-RU" sz="2000" dirty="0"/>
          </a:p>
        </p:txBody>
      </p:sp>
    </p:spTree>
  </p:cSld>
  <p:clrMapOvr>
    <a:masterClrMapping/>
  </p:clrMapOvr>
  <p:transition advClick="0" advTm="15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wipe(left)">
                                      <p:cBhvr>
                                        <p:cTn id="7" dur="1000"/>
                                        <p:tgtEl>
                                          <p:spTgt spid="6148">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1000"/>
                                        <p:tgtEl>
                                          <p:spTgt spid="6">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1000"/>
                                        <p:tgtEl>
                                          <p:spTgt spid="6">
                                            <p:txEl>
                                              <p:pRg st="1" end="1"/>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1000"/>
                                        <p:tgtEl>
                                          <p:spTgt spid="6">
                                            <p:txEl>
                                              <p:pRg st="2" end="2"/>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left)">
                                      <p:cBhvr>
                                        <p:cTn id="23" dur="1000"/>
                                        <p:tgtEl>
                                          <p:spTgt spid="6">
                                            <p:txEl>
                                              <p:pRg st="3" end="3"/>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wipe(left)">
                                      <p:cBhvr>
                                        <p:cTn id="31" dur="1000"/>
                                        <p:tgtEl>
                                          <p:spTgt spid="6">
                                            <p:txEl>
                                              <p:pRg st="5" end="5"/>
                                            </p:txEl>
                                          </p:spTgt>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wipe(left)">
                                      <p:cBhvr>
                                        <p:cTn id="35" dur="1000"/>
                                        <p:tgtEl>
                                          <p:spTgt spid="6">
                                            <p:txEl>
                                              <p:pRg st="6" end="6"/>
                                            </p:txEl>
                                          </p:spTgt>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ru-RU" sz="3200" dirty="0" smtClean="0"/>
              <a:t>Здоровье ученика в норме, если:</a:t>
            </a:r>
            <a:br>
              <a:rPr lang="ru-RU" sz="3200" dirty="0" smtClean="0"/>
            </a:br>
            <a:endParaRPr lang="ru-RU" sz="3200" dirty="0" smtClean="0"/>
          </a:p>
        </p:txBody>
      </p:sp>
      <p:sp>
        <p:nvSpPr>
          <p:cNvPr id="8195" name="Rectangle 3"/>
          <p:cNvSpPr>
            <a:spLocks noGrp="1" noChangeArrowheads="1"/>
          </p:cNvSpPr>
          <p:nvPr>
            <p:ph idx="1"/>
          </p:nvPr>
        </p:nvSpPr>
        <p:spPr/>
        <p:txBody>
          <a:bodyPr/>
          <a:lstStyle/>
          <a:p>
            <a:pPr eaLnBrk="1" hangingPunct="1">
              <a:lnSpc>
                <a:spcPct val="90000"/>
              </a:lnSpc>
              <a:buFontTx/>
              <a:buNone/>
            </a:pPr>
            <a:r>
              <a:rPr lang="ru-RU" sz="2400" dirty="0" smtClean="0"/>
              <a:t> а) в физическом плане - умеет преодолевать усталость, здоровье позволяет ему справляться с учебной нагрузкой;</a:t>
            </a:r>
          </a:p>
          <a:p>
            <a:pPr eaLnBrk="1" hangingPunct="1">
              <a:lnSpc>
                <a:spcPct val="90000"/>
              </a:lnSpc>
              <a:buFontTx/>
              <a:buNone/>
            </a:pPr>
            <a:r>
              <a:rPr lang="ru-RU" sz="2400" dirty="0" smtClean="0"/>
              <a:t> б)</a:t>
            </a:r>
            <a:r>
              <a:rPr lang="de-DE" sz="2400" dirty="0" smtClean="0"/>
              <a:t> </a:t>
            </a:r>
            <a:r>
              <a:rPr lang="ru-RU" sz="2400" dirty="0" smtClean="0"/>
              <a:t>в социальном плане - он коммуникабелен, общителен;</a:t>
            </a:r>
          </a:p>
          <a:p>
            <a:pPr eaLnBrk="1" hangingPunct="1">
              <a:lnSpc>
                <a:spcPct val="90000"/>
              </a:lnSpc>
              <a:buFontTx/>
              <a:buNone/>
            </a:pPr>
            <a:r>
              <a:rPr lang="ru-RU" sz="2400" dirty="0" smtClean="0"/>
              <a:t> в)</a:t>
            </a:r>
            <a:r>
              <a:rPr lang="de-DE" sz="2400" dirty="0" smtClean="0"/>
              <a:t> </a:t>
            </a:r>
            <a:r>
              <a:rPr lang="ru-RU" sz="2400" dirty="0" smtClean="0"/>
              <a:t>в эмоциональном плане - уравновешен, способен удивляться и восхищаться;</a:t>
            </a:r>
          </a:p>
          <a:p>
            <a:pPr eaLnBrk="1" hangingPunct="1">
              <a:lnSpc>
                <a:spcPct val="90000"/>
              </a:lnSpc>
              <a:buFontTx/>
              <a:buNone/>
            </a:pPr>
            <a:r>
              <a:rPr lang="ru-RU" sz="2400" dirty="0" smtClean="0"/>
              <a:t> г) в интеллектуальном плане - проявляет хорошие умственные способности, наблюдательность, воображение, </a:t>
            </a:r>
            <a:r>
              <a:rPr lang="ru-RU" sz="2400" dirty="0" err="1" smtClean="0"/>
              <a:t>самообучаемость</a:t>
            </a:r>
            <a:r>
              <a:rPr lang="ru-RU" sz="2400" dirty="0" smtClean="0"/>
              <a:t>;</a:t>
            </a:r>
          </a:p>
          <a:p>
            <a:pPr eaLnBrk="1" hangingPunct="1">
              <a:lnSpc>
                <a:spcPct val="90000"/>
              </a:lnSpc>
              <a:buFontTx/>
              <a:buNone/>
            </a:pPr>
            <a:r>
              <a:rPr lang="ru-RU" sz="2400" dirty="0" err="1" smtClean="0"/>
              <a:t>д</a:t>
            </a:r>
            <a:r>
              <a:rPr lang="ru-RU" sz="2400" dirty="0" smtClean="0"/>
              <a:t>) в нравственном плане - честен, самокритичен.</a:t>
            </a:r>
          </a:p>
        </p:txBody>
      </p:sp>
    </p:spTree>
  </p:cSld>
  <p:clrMapOvr>
    <a:masterClrMapping/>
  </p:clrMapOvr>
  <p:transition advClick="0" advTm="1500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0" y="0"/>
            <a:ext cx="9144000" cy="1052736"/>
          </a:xfrm>
        </p:spPr>
        <p:txBody>
          <a:bodyPr/>
          <a:lstStyle/>
          <a:p>
            <a:pPr eaLnBrk="1" hangingPunct="1"/>
            <a:r>
              <a:rPr lang="ru-RU" sz="3200" dirty="0" smtClean="0"/>
              <a:t>Организация учебной деятельности</a:t>
            </a:r>
          </a:p>
        </p:txBody>
      </p:sp>
      <p:sp>
        <p:nvSpPr>
          <p:cNvPr id="9219" name="Rectangle 5"/>
          <p:cNvSpPr>
            <a:spLocks noGrp="1" noChangeArrowheads="1"/>
          </p:cNvSpPr>
          <p:nvPr>
            <p:ph type="body" sz="half" idx="1"/>
          </p:nvPr>
        </p:nvSpPr>
        <p:spPr>
          <a:xfrm>
            <a:off x="323528" y="836712"/>
            <a:ext cx="8568951" cy="2808312"/>
          </a:xfrm>
        </p:spPr>
        <p:txBody>
          <a:bodyPr/>
          <a:lstStyle/>
          <a:p>
            <a:pPr eaLnBrk="1" hangingPunct="1">
              <a:lnSpc>
                <a:spcPct val="80000"/>
              </a:lnSpc>
              <a:buFontTx/>
              <a:buNone/>
            </a:pPr>
            <a:r>
              <a:rPr lang="ru-RU" dirty="0" smtClean="0"/>
              <a:t>1.Строгая дозировка учебной нагрузки</a:t>
            </a:r>
          </a:p>
          <a:p>
            <a:pPr eaLnBrk="1" hangingPunct="1">
              <a:lnSpc>
                <a:spcPct val="80000"/>
              </a:lnSpc>
              <a:buFont typeface="Arial" pitchFamily="34" charset="0"/>
              <a:buChar char="•"/>
            </a:pPr>
            <a:r>
              <a:rPr lang="ru-RU" sz="2000" dirty="0" smtClean="0"/>
              <a:t>число видов учебной деятельности: опрос учащихся, ответы на вопросы, решение примеров, задач и т.д., норма  4-7видов за урок;</a:t>
            </a:r>
          </a:p>
          <a:p>
            <a:pPr eaLnBrk="1" hangingPunct="1">
              <a:lnSpc>
                <a:spcPct val="80000"/>
              </a:lnSpc>
              <a:buFont typeface="Arial" pitchFamily="34" charset="0"/>
              <a:buChar char="•"/>
            </a:pPr>
            <a:r>
              <a:rPr lang="ru-RU" sz="2000" dirty="0" smtClean="0"/>
              <a:t>средняя продолжительность и частота чередования различных видов учебной деятельности- норма 7-10мин;</a:t>
            </a:r>
          </a:p>
          <a:p>
            <a:pPr eaLnBrk="1" hangingPunct="1">
              <a:lnSpc>
                <a:spcPct val="80000"/>
              </a:lnSpc>
              <a:buFont typeface="Arial" pitchFamily="34" charset="0"/>
              <a:buChar char="•"/>
            </a:pPr>
            <a:r>
              <a:rPr lang="ru-RU" sz="2000" dirty="0" smtClean="0"/>
              <a:t>число видов преподаваний: словесный, наглядный, самостоятельная работа и т.д., норма - не менее трёх;</a:t>
            </a:r>
          </a:p>
          <a:p>
            <a:pPr eaLnBrk="1" hangingPunct="1">
              <a:lnSpc>
                <a:spcPct val="80000"/>
              </a:lnSpc>
              <a:buFont typeface="Arial" pitchFamily="34" charset="0"/>
              <a:buChar char="•"/>
            </a:pPr>
            <a:r>
              <a:rPr lang="ru-RU" sz="2000" dirty="0" smtClean="0"/>
              <a:t>чередование видов преподавания, норма - не позже, чем через 10-15 мин;</a:t>
            </a:r>
          </a:p>
          <a:p>
            <a:pPr eaLnBrk="1" hangingPunct="1">
              <a:lnSpc>
                <a:spcPct val="80000"/>
              </a:lnSpc>
              <a:buFontTx/>
              <a:buNone/>
            </a:pPr>
            <a:endParaRPr lang="ru-RU" sz="1400" dirty="0" smtClean="0"/>
          </a:p>
          <a:p>
            <a:pPr eaLnBrk="1" hangingPunct="1">
              <a:lnSpc>
                <a:spcPct val="80000"/>
              </a:lnSpc>
              <a:buFontTx/>
              <a:buNone/>
            </a:pPr>
            <a:endParaRPr lang="ru-RU" sz="1400" dirty="0" smtClean="0"/>
          </a:p>
        </p:txBody>
      </p:sp>
      <p:pic>
        <p:nvPicPr>
          <p:cNvPr id="7" name="Рисунок 6" descr="SAM_0067.JPG"/>
          <p:cNvPicPr>
            <a:picLocks noChangeAspect="1"/>
          </p:cNvPicPr>
          <p:nvPr/>
        </p:nvPicPr>
        <p:blipFill>
          <a:blip r:embed="rId2" cstate="print"/>
          <a:srcRect l="21650" t="8533" b="26200"/>
          <a:stretch>
            <a:fillRect/>
          </a:stretch>
        </p:blipFill>
        <p:spPr>
          <a:xfrm>
            <a:off x="1331640" y="3573016"/>
            <a:ext cx="6660232" cy="3120805"/>
          </a:xfrm>
          <a:prstGeom prst="rect">
            <a:avLst/>
          </a:prstGeom>
        </p:spPr>
      </p:pic>
    </p:spTree>
  </p:cSld>
  <p:clrMapOvr>
    <a:masterClrMapping/>
  </p:clrMapOvr>
  <p:transition advClick="0" advTm="15000">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539552" y="260649"/>
            <a:ext cx="7571184" cy="3456384"/>
          </a:xfrm>
        </p:spPr>
        <p:txBody>
          <a:bodyPr/>
          <a:lstStyle/>
          <a:p>
            <a:r>
              <a:rPr lang="ru-RU" sz="2000" dirty="0" smtClean="0"/>
              <a:t>рациональная плотность урока : на учебную работу – не менее 60% и не более 75-80%;</a:t>
            </a:r>
          </a:p>
          <a:p>
            <a:r>
              <a:rPr lang="ru-RU" sz="2000" dirty="0" smtClean="0"/>
              <a:t>в течение урока должно быть использовано не менее 2-х технологий преподавания (учитывая способность активизации творческого самовыражения);</a:t>
            </a:r>
          </a:p>
          <a:p>
            <a:r>
              <a:rPr lang="ru-RU" sz="2000" dirty="0" smtClean="0"/>
              <a:t>должен осуществляться контроль научности изучаемого материала;</a:t>
            </a:r>
          </a:p>
          <a:p>
            <a:r>
              <a:rPr lang="ru-RU" sz="2000" dirty="0" smtClean="0"/>
              <a:t>необходимо формировать внешнюю и внутреннюю мотивацию деятельности учащихся, включать приемы способствующие самопознанию.</a:t>
            </a:r>
            <a:endParaRPr lang="ru-RU" sz="2000" dirty="0"/>
          </a:p>
        </p:txBody>
      </p:sp>
      <p:sp>
        <p:nvSpPr>
          <p:cNvPr id="6" name="Rectangle 2"/>
          <p:cNvSpPr>
            <a:spLocks noGrp="1" noChangeArrowheads="1"/>
          </p:cNvSpPr>
          <p:nvPr>
            <p:ph type="title"/>
          </p:nvPr>
        </p:nvSpPr>
        <p:spPr>
          <a:xfrm>
            <a:off x="1475656" y="3573016"/>
            <a:ext cx="6115025" cy="592683"/>
          </a:xfrm>
        </p:spPr>
        <p:txBody>
          <a:bodyPr/>
          <a:lstStyle/>
          <a:p>
            <a:pPr eaLnBrk="1" hangingPunct="1"/>
            <a:r>
              <a:rPr lang="ru-RU" sz="3200" dirty="0" smtClean="0"/>
              <a:t>Получение новой информации</a:t>
            </a:r>
          </a:p>
        </p:txBody>
      </p:sp>
      <p:graphicFrame>
        <p:nvGraphicFramePr>
          <p:cNvPr id="9" name="Object 3"/>
          <p:cNvGraphicFramePr>
            <a:graphicFrameLocks noGrp="1" noChangeAspect="1"/>
          </p:cNvGraphicFramePr>
          <p:nvPr>
            <p:ph sz="half" idx="1"/>
          </p:nvPr>
        </p:nvGraphicFramePr>
        <p:xfrm>
          <a:off x="3003102" y="4265326"/>
          <a:ext cx="6090098" cy="254187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4"/>
          <p:cNvSpPr txBox="1">
            <a:spLocks noChangeArrowheads="1"/>
          </p:cNvSpPr>
          <p:nvPr/>
        </p:nvSpPr>
        <p:spPr bwMode="auto">
          <a:xfrm>
            <a:off x="0" y="4797152"/>
            <a:ext cx="3779912" cy="1584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ru-RU" sz="2000" b="0" i="0" u="sng" strike="noStrike" kern="0" cap="none" spc="0" normalizeH="0" baseline="0" noProof="0" smtClean="0">
                <a:ln>
                  <a:noFill/>
                </a:ln>
                <a:solidFill>
                  <a:schemeClr val="tx1"/>
                </a:solidFill>
                <a:effectLst/>
                <a:uLnTx/>
                <a:uFillTx/>
                <a:latin typeface="+mn-lt"/>
                <a:ea typeface="+mn-ea"/>
                <a:cs typeface="+mn-cs"/>
              </a:rPr>
              <a:t>Отсюда вывод: необходимо использовать различные источники информации</a:t>
            </a:r>
            <a:endParaRPr kumimoji="0" lang="ru-RU" sz="2000" b="0" i="0" u="sng"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advClick="0" advTm="15000">
    <p:wipe dir="d"/>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4">
      <a:dk1>
        <a:srgbClr val="660066"/>
      </a:dk1>
      <a:lt1>
        <a:srgbClr val="99FFCC"/>
      </a:lt1>
      <a:dk2>
        <a:srgbClr val="660033"/>
      </a:dk2>
      <a:lt2>
        <a:srgbClr val="808080"/>
      </a:lt2>
      <a:accent1>
        <a:srgbClr val="BBE0E3"/>
      </a:accent1>
      <a:accent2>
        <a:srgbClr val="333399"/>
      </a:accent2>
      <a:accent3>
        <a:srgbClr val="CAFFE2"/>
      </a:accent3>
      <a:accent4>
        <a:srgbClr val="560056"/>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660066"/>
        </a:dk1>
        <a:lt1>
          <a:srgbClr val="99FFCC"/>
        </a:lt1>
        <a:dk2>
          <a:srgbClr val="000000"/>
        </a:dk2>
        <a:lt2>
          <a:srgbClr val="808080"/>
        </a:lt2>
        <a:accent1>
          <a:srgbClr val="BBE0E3"/>
        </a:accent1>
        <a:accent2>
          <a:srgbClr val="333399"/>
        </a:accent2>
        <a:accent3>
          <a:srgbClr val="CAFFE2"/>
        </a:accent3>
        <a:accent4>
          <a:srgbClr val="56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660066"/>
        </a:dk1>
        <a:lt1>
          <a:srgbClr val="99FFCC"/>
        </a:lt1>
        <a:dk2>
          <a:srgbClr val="660033"/>
        </a:dk2>
        <a:lt2>
          <a:srgbClr val="808080"/>
        </a:lt2>
        <a:accent1>
          <a:srgbClr val="BBE0E3"/>
        </a:accent1>
        <a:accent2>
          <a:srgbClr val="333399"/>
        </a:accent2>
        <a:accent3>
          <a:srgbClr val="CAFFE2"/>
        </a:accent3>
        <a:accent4>
          <a:srgbClr val="56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15">
        <a:dk1>
          <a:srgbClr val="660066"/>
        </a:dk1>
        <a:lt1>
          <a:srgbClr val="99FFCC"/>
        </a:lt1>
        <a:dk2>
          <a:srgbClr val="000099"/>
        </a:dk2>
        <a:lt2>
          <a:srgbClr val="808080"/>
        </a:lt2>
        <a:accent1>
          <a:srgbClr val="BBE0E3"/>
        </a:accent1>
        <a:accent2>
          <a:srgbClr val="333399"/>
        </a:accent2>
        <a:accent3>
          <a:srgbClr val="CAFFE2"/>
        </a:accent3>
        <a:accent4>
          <a:srgbClr val="56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901</TotalTime>
  <Words>1212</Words>
  <Application>Microsoft Office PowerPoint</Application>
  <PresentationFormat>Экран (4:3)</PresentationFormat>
  <Paragraphs>93</Paragraphs>
  <Slides>15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Оформление по умолчанию</vt:lpstr>
      <vt:lpstr>МУНИЦИПАЛЬНОЕ БЮДЖЕТНОЕ ОБЩЕОБРАЗОВАТЕЛЬНОЕ УЧРЕЖДЕНИЕ  «СРЕДНЯЯ ОБЩЕОБРАЗОВАТЕЛЬНАЯ ШКОЛА № 30»  «Здоровье сберегающие технологии на уроках математики»</vt:lpstr>
      <vt:lpstr>Проблема  сохранения здоровья ребенка в процессе школьного обучения имеет многовековую историю. Когда-то ещё древние греки высекли на камне: «Хочешь быть здоровым – бегай, хочешь быть красивым – бегай, хочешь быть умным – бегай». Забота о здоровье – это важнейший труд воспитателя. От жизнерадостности, бодрости детей зависит их духовная жизнь, вера в свои силы. Понятия «человек», «жизнь», «здоровье» взаимосвязаны и взаимозависимы.  Индивидуальное дозирование объема учебной нагрузки и рациональное распределение её во времени достигается благодаря применению гибких вариативных форм построения системы учебного процесса. Разноуровневые задания также способствуют сохранению  здоровья учащихся. От уровня рациональности урока во многом зависит функциональное состояние школьника  в процессе учебной деятельности, возможность длительно поддерживать умственную работоспособность на высоком уровне и предупреждать преждевременное утомление.</vt:lpstr>
      <vt:lpstr>Слайд 3</vt:lpstr>
      <vt:lpstr>Слайд 4</vt:lpstr>
      <vt:lpstr>Минздрав сообщает</vt:lpstr>
      <vt:lpstr>   </vt:lpstr>
      <vt:lpstr>Здоровье ученика в норме, если: </vt:lpstr>
      <vt:lpstr>Организация учебной деятельности</vt:lpstr>
      <vt:lpstr>Получение новой информации</vt:lpstr>
      <vt:lpstr>2.Построение урока с учётом работоспособности учащихся</vt:lpstr>
      <vt:lpstr>3.Соблюдение гигиенических требований</vt:lpstr>
      <vt:lpstr>Точечный массаж биологически активных точек лица и головы</vt:lpstr>
      <vt:lpstr>Организация учебного труда</vt:lpstr>
      <vt:lpstr>Профилактика стрессов</vt:lpstr>
      <vt:lpstr>Заключение</vt:lpstr>
    </vt:vector>
  </TitlesOfParts>
  <Company>тм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Берговина Ю.Д.</dc:creator>
  <cp:lastModifiedBy>Берговин Алексей Константинович</cp:lastModifiedBy>
  <cp:revision>57</cp:revision>
  <dcterms:created xsi:type="dcterms:W3CDTF">2006-11-19T11:59:48Z</dcterms:created>
  <dcterms:modified xsi:type="dcterms:W3CDTF">2012-03-31T08:36:03Z</dcterms:modified>
</cp:coreProperties>
</file>