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4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5FD8-9A26-452E-B7DF-5A4D678F1AF4}" type="datetimeFigureOut">
              <a:rPr lang="ru-RU" smtClean="0"/>
              <a:pPr/>
              <a:t>16.01.2010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27F5C0-0320-4FA8-B9F2-40E35987D2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5FD8-9A26-452E-B7DF-5A4D678F1AF4}" type="datetimeFigureOut">
              <a:rPr lang="ru-RU" smtClean="0"/>
              <a:pPr/>
              <a:t>16.01.2010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F5C0-0320-4FA8-B9F2-40E35987D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5FD8-9A26-452E-B7DF-5A4D678F1AF4}" type="datetimeFigureOut">
              <a:rPr lang="ru-RU" smtClean="0"/>
              <a:pPr/>
              <a:t>16.01.2010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F5C0-0320-4FA8-B9F2-40E35987D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B45FD8-9A26-452E-B7DF-5A4D678F1AF4}" type="datetimeFigureOut">
              <a:rPr lang="ru-RU" smtClean="0"/>
              <a:pPr/>
              <a:t>16.01.2010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427F5C0-0320-4FA8-B9F2-40E35987D2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5FD8-9A26-452E-B7DF-5A4D678F1AF4}" type="datetimeFigureOut">
              <a:rPr lang="ru-RU" smtClean="0"/>
              <a:pPr/>
              <a:t>16.01.2010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F5C0-0320-4FA8-B9F2-40E35987D2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5FD8-9A26-452E-B7DF-5A4D678F1AF4}" type="datetimeFigureOut">
              <a:rPr lang="ru-RU" smtClean="0"/>
              <a:pPr/>
              <a:t>16.01.2010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F5C0-0320-4FA8-B9F2-40E35987D2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F5C0-0320-4FA8-B9F2-40E35987D2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5FD8-9A26-452E-B7DF-5A4D678F1AF4}" type="datetimeFigureOut">
              <a:rPr lang="ru-RU" smtClean="0"/>
              <a:pPr/>
              <a:t>16.01.2010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5FD8-9A26-452E-B7DF-5A4D678F1AF4}" type="datetimeFigureOut">
              <a:rPr lang="ru-RU" smtClean="0"/>
              <a:pPr/>
              <a:t>16.01.2010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F5C0-0320-4FA8-B9F2-40E35987D2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5FD8-9A26-452E-B7DF-5A4D678F1AF4}" type="datetimeFigureOut">
              <a:rPr lang="ru-RU" smtClean="0"/>
              <a:pPr/>
              <a:t>16.01.2010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F5C0-0320-4FA8-B9F2-40E35987D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B45FD8-9A26-452E-B7DF-5A4D678F1AF4}" type="datetimeFigureOut">
              <a:rPr lang="ru-RU" smtClean="0"/>
              <a:pPr/>
              <a:t>16.01.2010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27F5C0-0320-4FA8-B9F2-40E35987D2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5FD8-9A26-452E-B7DF-5A4D678F1AF4}" type="datetimeFigureOut">
              <a:rPr lang="ru-RU" smtClean="0"/>
              <a:pPr/>
              <a:t>16.01.2010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27F5C0-0320-4FA8-B9F2-40E35987D2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8B45FD8-9A26-452E-B7DF-5A4D678F1AF4}" type="datetimeFigureOut">
              <a:rPr lang="ru-RU" smtClean="0"/>
              <a:pPr/>
              <a:t>16.01.2010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427F5C0-0320-4FA8-B9F2-40E35987D2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7200" dirty="0" smtClean="0">
                <a:solidFill>
                  <a:schemeClr val="bg2">
                    <a:lumMod val="50000"/>
                  </a:schemeClr>
                </a:solidFill>
              </a:rPr>
              <a:t>Тургенев</a:t>
            </a:r>
            <a:endParaRPr lang="ru-RU" sz="7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42918"/>
            <a:ext cx="8305800" cy="1928826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Иван Сергеевич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turgenev-300x21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00100" y="500042"/>
            <a:ext cx="4786346" cy="48482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5008" y="1214422"/>
            <a:ext cx="3122478" cy="411957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С западом у него издавна связывались хорошие воспоминания. Всегда приятно было жить среди культурных, просвещенных людей…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43570" y="457200"/>
            <a:ext cx="3119430" cy="685784"/>
          </a:xfrm>
        </p:spPr>
        <p:txBody>
          <a:bodyPr>
            <a:noAutofit/>
          </a:bodyPr>
          <a:lstStyle/>
          <a:p>
            <a:r>
              <a:rPr lang="ru-RU" sz="2400" dirty="0" smtClean="0"/>
              <a:t>Франция 1847-1850 </a:t>
            </a:r>
            <a:r>
              <a:rPr lang="ru-RU" sz="2400" dirty="0" err="1" smtClean="0"/>
              <a:t>гг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5989212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28662" y="714356"/>
            <a:ext cx="4786346" cy="5072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72198" y="571480"/>
            <a:ext cx="2693850" cy="4500594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rgbClr val="C00000"/>
                </a:solidFill>
              </a:rPr>
              <a:t>Куртаневель</a:t>
            </a:r>
            <a:r>
              <a:rPr lang="ru-RU" sz="2800" dirty="0" smtClean="0">
                <a:solidFill>
                  <a:srgbClr val="C00000"/>
                </a:solidFill>
              </a:rPr>
              <a:t>, куда он попал летом 1847 года, - имение Виардо, километрах в шестидесяти от </a:t>
            </a:r>
            <a:r>
              <a:rPr lang="ru-RU" sz="2800" dirty="0" smtClean="0">
                <a:solidFill>
                  <a:srgbClr val="C00000"/>
                </a:solidFill>
              </a:rPr>
              <a:t>П</a:t>
            </a:r>
            <a:r>
              <a:rPr lang="ru-RU" sz="2800" dirty="0" smtClean="0">
                <a:solidFill>
                  <a:srgbClr val="C00000"/>
                </a:solidFill>
              </a:rPr>
              <a:t>арижа… Старинный замок.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5989210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714356"/>
            <a:ext cx="5500726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86512" y="1071546"/>
            <a:ext cx="2479536" cy="426245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Он </a:t>
            </a:r>
            <a:r>
              <a:rPr lang="ru-RU" sz="2400" dirty="0" err="1" smtClean="0">
                <a:solidFill>
                  <a:srgbClr val="FFC000"/>
                </a:solidFill>
              </a:rPr>
              <a:t>называлш</a:t>
            </a:r>
            <a:r>
              <a:rPr lang="ru-RU" sz="2400" dirty="0" smtClean="0">
                <a:solidFill>
                  <a:srgbClr val="FFC000"/>
                </a:solidFill>
              </a:rPr>
              <a:t>  </a:t>
            </a:r>
            <a:r>
              <a:rPr lang="ru-RU" sz="2400" dirty="0" err="1" smtClean="0">
                <a:solidFill>
                  <a:srgbClr val="FFC000"/>
                </a:solidFill>
              </a:rPr>
              <a:t>Куртаневель</a:t>
            </a:r>
            <a:r>
              <a:rPr lang="ru-RU" sz="2400" dirty="0" smtClean="0">
                <a:solidFill>
                  <a:srgbClr val="FFC000"/>
                </a:solidFill>
              </a:rPr>
              <a:t> «колыбелью своей славы» ( Самые русские «Записки охотника» принадлежат Франции)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57698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00166" y="928670"/>
            <a:ext cx="3668734" cy="442438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86446" y="1600200"/>
            <a:ext cx="2979602" cy="3733800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</a:rPr>
              <a:t>Садясь в поезд, думал ли Тургенев, что покидает Запад, Париж, </a:t>
            </a:r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</a:rPr>
              <a:t>В</a:t>
            </a:r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</a:rPr>
              <a:t>иардо на целых шесть лет… </a:t>
            </a:r>
          </a:p>
          <a:p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</a:rPr>
              <a:t>Ему шел тридцать шестой год…</a:t>
            </a:r>
            <a:endParaRPr lang="ru-RU" sz="24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57818" y="457200"/>
            <a:ext cx="3405182" cy="10668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Дела домашние. </a:t>
            </a:r>
            <a:br>
              <a:rPr lang="ru-RU" sz="2400" dirty="0" smtClean="0"/>
            </a:br>
            <a:r>
              <a:rPr lang="ru-RU" sz="2400" dirty="0" smtClean="0"/>
              <a:t>1850-1852</a:t>
            </a:r>
            <a:endParaRPr lang="ru-RU" sz="24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1538" y="152400"/>
            <a:ext cx="7000924" cy="12192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Ссылка и воля. 1852-1855 </a:t>
            </a:r>
            <a:r>
              <a:rPr lang="ru-RU" dirty="0" err="1" smtClean="0">
                <a:solidFill>
                  <a:srgbClr val="FFC000"/>
                </a:solidFill>
              </a:rPr>
              <a:t>гг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9" name="Содержимое 8" descr="02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2428868"/>
            <a:ext cx="3277423" cy="2643206"/>
          </a:xfrm>
        </p:spPr>
      </p:pic>
      <p:pic>
        <p:nvPicPr>
          <p:cNvPr id="10" name="Содержимое 9" descr="02344_20070115_23141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135564"/>
            <a:ext cx="4059238" cy="3348871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28662" y="152400"/>
            <a:ext cx="7429552" cy="91914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Из бедствующего в неладах с матерью он обратился в первого писателя страны…</a:t>
            </a:r>
            <a:endParaRPr lang="ru-RU" sz="2400" dirty="0"/>
          </a:p>
        </p:txBody>
      </p:sp>
      <p:pic>
        <p:nvPicPr>
          <p:cNvPr id="13" name="Содержимое 12" descr="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500174"/>
            <a:ext cx="4059238" cy="45005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Содержимое 14" descr="3993260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14942" y="1571612"/>
            <a:ext cx="3228977" cy="43577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bade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00100" y="857232"/>
            <a:ext cx="4486300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5786446" y="1600200"/>
            <a:ext cx="2979602" cy="37338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92D050"/>
                </a:solidFill>
              </a:rPr>
              <a:t>К концу 50-х годов у Полины стал пропадать голос…Оставаться в Париже</a:t>
            </a:r>
            <a:r>
              <a:rPr lang="ru-RU" sz="2000" b="1" dirty="0" smtClean="0">
                <a:solidFill>
                  <a:srgbClr val="92D050"/>
                </a:solidFill>
              </a:rPr>
              <a:t>,</a:t>
            </a:r>
            <a:r>
              <a:rPr lang="ru-RU" sz="2000" b="1" dirty="0" smtClean="0">
                <a:solidFill>
                  <a:srgbClr val="92D050"/>
                </a:solidFill>
              </a:rPr>
              <a:t> видевшем ее триумфы не хотелось… Она выбрала Баден. Что-то вновь между ними произошло – сблизило.</a:t>
            </a:r>
            <a:endParaRPr lang="ru-RU" sz="2000" b="1" dirty="0">
              <a:solidFill>
                <a:srgbClr val="92D05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43636" y="642918"/>
            <a:ext cx="2357454" cy="923924"/>
          </a:xfrm>
        </p:spPr>
        <p:txBody>
          <a:bodyPr>
            <a:noAutofit/>
          </a:bodyPr>
          <a:lstStyle/>
          <a:p>
            <a:r>
              <a:rPr lang="ru-RU" sz="2800" dirty="0" smtClean="0"/>
              <a:t>Баден.</a:t>
            </a:r>
            <a:br>
              <a:rPr lang="ru-RU" sz="2800" dirty="0" smtClean="0"/>
            </a:br>
            <a:r>
              <a:rPr lang="ru-RU" sz="2800" dirty="0" smtClean="0"/>
              <a:t>1861-1864 гг.</a:t>
            </a:r>
            <a:endParaRPr lang="ru-RU" sz="2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b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750" y="571500"/>
            <a:ext cx="43053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57884" y="1000108"/>
            <a:ext cx="2908164" cy="4333892"/>
          </a:xfrm>
        </p:spPr>
        <p:txBody>
          <a:bodyPr>
            <a:noAutofit/>
          </a:bodyPr>
          <a:lstStyle/>
          <a:p>
            <a:r>
              <a:rPr lang="ru-RU" sz="2400" i="1" u="sng" dirty="0" smtClean="0">
                <a:solidFill>
                  <a:srgbClr val="FFC000"/>
                </a:solidFill>
              </a:rPr>
              <a:t>Ему хотелось тишины,  мира, света – и ему не хотелось России… </a:t>
            </a:r>
            <a:r>
              <a:rPr lang="ru-RU" sz="2400" i="1" u="sng" dirty="0" err="1" smtClean="0">
                <a:solidFill>
                  <a:srgbClr val="FFC000"/>
                </a:solidFill>
              </a:rPr>
              <a:t>Освобождавшуюс</a:t>
            </a:r>
            <a:r>
              <a:rPr lang="ru-RU" sz="2400" i="1" u="sng" dirty="0" smtClean="0">
                <a:solidFill>
                  <a:srgbClr val="FFC000"/>
                </a:solidFill>
              </a:rPr>
              <a:t> я Россию приветствовал он всем сердцем. Россия ответила ему свистом.</a:t>
            </a:r>
            <a:endParaRPr lang="ru-RU" sz="2400" i="1" u="sng" dirty="0">
              <a:solidFill>
                <a:srgbClr val="FFC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8cf2dddf5b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857232"/>
            <a:ext cx="5072098" cy="4929222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00760" y="1600200"/>
            <a:ext cx="2765288" cy="373380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Жизнь шла тихая, старчески-размеренная. Видишь его здесь полубольным и грустным, нередко в пледе, медленно прогуливающимся по парку.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00760" y="457200"/>
            <a:ext cx="2762240" cy="1066800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Буживаль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>1875-1978 </a:t>
            </a:r>
            <a:r>
              <a:rPr lang="ru-RU" sz="3200" dirty="0" err="1" smtClean="0"/>
              <a:t>гг</a:t>
            </a:r>
            <a:endParaRPr lang="ru-RU" sz="32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04898"/>
          </a:xfrm>
        </p:spPr>
        <p:txBody>
          <a:bodyPr>
            <a:noAutofit/>
          </a:bodyPr>
          <a:lstStyle/>
          <a:p>
            <a:r>
              <a:rPr lang="ru-RU" sz="2400" dirty="0" smtClean="0"/>
              <a:t>Все-таки у Полины он жил барином.</a:t>
            </a:r>
            <a:br>
              <a:rPr lang="ru-RU" sz="2400" dirty="0" smtClean="0"/>
            </a:br>
            <a:r>
              <a:rPr lang="ru-RU" sz="2400" dirty="0" smtClean="0"/>
              <a:t>За что угодно, только не за материальную, житейскую скудость можно пожалеть  старческие годы Тургенева.</a:t>
            </a:r>
            <a:endParaRPr lang="ru-RU" sz="2400" dirty="0"/>
          </a:p>
        </p:txBody>
      </p:sp>
      <p:pic>
        <p:nvPicPr>
          <p:cNvPr id="8" name="Содержимое 7" descr="x_310ed5d88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9944" y="1609725"/>
            <a:ext cx="3333750" cy="4400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Содержимое 8" descr="big28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2831" y="1524000"/>
            <a:ext cx="3609975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2let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57290" y="500042"/>
            <a:ext cx="5143536" cy="5214974"/>
          </a:xfrm>
        </p:spPr>
      </p:pic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Детство</a:t>
            </a:r>
            <a:endParaRPr lang="ru-RU" sz="28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46858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971550"/>
            <a:ext cx="6248400" cy="468630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928670"/>
            <a:ext cx="1984248" cy="440533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Всю жизнь стремился к счастью, ловил любовь и не догнал. Счастья не нашел, смерть встречал в муках…</a:t>
            </a:r>
          </a:p>
          <a:p>
            <a:r>
              <a:rPr lang="ru-RU" sz="2000" dirty="0" smtClean="0"/>
              <a:t>Умер он 22 августа 1883 года.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b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00274" y="714356"/>
            <a:ext cx="3157543" cy="4505344"/>
          </a:xfrm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5857884" y="1600200"/>
            <a:ext cx="2908164" cy="3733800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Молодой офицер Сергей Николаевич Тургенев отличался редкостной красотой</a:t>
            </a:r>
            <a:endParaRPr lang="ru-RU" sz="2800" i="1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6let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57290" y="928670"/>
            <a:ext cx="4429156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43636" y="1600200"/>
            <a:ext cx="2622412" cy="3733800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Тургенев окончил университет столь успешно, что ему предложили в нем остаться. Может быть, он и остался бы …</a:t>
            </a:r>
            <a:endParaRPr lang="ru-RU" sz="2400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2071678"/>
            <a:ext cx="3333750" cy="3009900"/>
          </a:xfrm>
        </p:spPr>
      </p:pic>
      <p:sp>
        <p:nvSpPr>
          <p:cNvPr id="3" name="Текст 2"/>
          <p:cNvSpPr>
            <a:spLocks noGrp="1"/>
          </p:cNvSpPr>
          <p:nvPr>
            <p:ph sz="half" idx="2"/>
          </p:nvPr>
        </p:nvSpPr>
        <p:spPr>
          <a:xfrm>
            <a:off x="785786" y="428604"/>
            <a:ext cx="7922350" cy="1928826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Но, уехав в </a:t>
            </a:r>
            <a:r>
              <a:rPr lang="ru-RU" sz="2800" i="1" dirty="0" err="1" smtClean="0"/>
              <a:t>Спасское-Лутовиново</a:t>
            </a:r>
            <a:r>
              <a:rPr lang="ru-RU" sz="2800" i="1" dirty="0" smtClean="0"/>
              <a:t>, так увлекся охотой, что диссертации не написал</a:t>
            </a:r>
            <a:endParaRPr lang="ru-RU" sz="2800" i="1" dirty="0"/>
          </a:p>
        </p:txBody>
      </p:sp>
      <p:pic>
        <p:nvPicPr>
          <p:cNvPr id="11" name="Рисунок 10" descr="04694_20061017_0531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000240"/>
            <a:ext cx="4071966" cy="307183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42_01_0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57290" y="785794"/>
            <a:ext cx="3786214" cy="5357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5429256" y="1600200"/>
            <a:ext cx="3336792" cy="3733800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Тургеневу только что исполнилось 25, Полине шел 23-й. началось знакомство, время для него сладостное и нелегкое. Он влюблен – она «позволяет себя любить»</a:t>
            </a:r>
            <a:endParaRPr lang="ru-RU" sz="2400" i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86446" y="457200"/>
            <a:ext cx="2976554" cy="1114412"/>
          </a:xfrm>
        </p:spPr>
        <p:txBody>
          <a:bodyPr>
            <a:noAutofit/>
          </a:bodyPr>
          <a:lstStyle/>
          <a:p>
            <a:r>
              <a:rPr lang="ru-RU" sz="2400" i="1" u="sng" dirty="0" smtClean="0">
                <a:solidFill>
                  <a:srgbClr val="F1F4E0"/>
                </a:solidFill>
              </a:rPr>
              <a:t>Полина </a:t>
            </a:r>
            <a:r>
              <a:rPr lang="ru-RU" sz="2400" i="1" u="sng" dirty="0" err="1" smtClean="0">
                <a:solidFill>
                  <a:srgbClr val="F1F4E0"/>
                </a:solidFill>
              </a:rPr>
              <a:t>Виадро</a:t>
            </a:r>
            <a:r>
              <a:rPr lang="ru-RU" sz="2400" i="1" u="sng" dirty="0" smtClean="0">
                <a:solidFill>
                  <a:srgbClr val="F1F4E0"/>
                </a:solidFill>
              </a:rPr>
              <a:t>. Роковая любовь И.С.Тургенева</a:t>
            </a:r>
            <a:endParaRPr lang="ru-RU" sz="2400" i="1" u="sng" dirty="0">
              <a:solidFill>
                <a:srgbClr val="F1F4E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16646_66c0a17c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85852" y="500042"/>
            <a:ext cx="3857652" cy="5643602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7818" y="500042"/>
            <a:ext cx="3408230" cy="4833958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</a:rPr>
              <a:t>Красотою Виардо не славилась, Выступающие вперед губы, большой рот, но замечательные черные глаза – пламенные и выразительные. Волосы тоже как смоль…В разговоре смела, блестяща, жива В нее влюблялись сотнями. 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72132" y="457200"/>
            <a:ext cx="3190868" cy="900098"/>
          </a:xfrm>
        </p:spPr>
        <p:txBody>
          <a:bodyPr>
            <a:noAutofit/>
          </a:bodyPr>
          <a:lstStyle/>
          <a:p>
            <a:endParaRPr lang="ru-RU" sz="20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f_162941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24" y="571480"/>
            <a:ext cx="5539388" cy="5286412"/>
          </a:xfrm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781800" y="714356"/>
            <a:ext cx="1984248" cy="5000660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Полина с детства знала театр, росла среди артистов, с шестнадцати лет начала выступать – сначала в Брюсселе, потом в Париже…</a:t>
            </a:r>
            <a:endParaRPr lang="ru-RU" sz="2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viardo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85852" y="714356"/>
            <a:ext cx="4143404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00760" y="1600200"/>
            <a:ext cx="2765288" cy="37338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Зиму 1844-1845  Виардо вновь пела в Петербурге, вновь виделась и  «дружила» с Тургеневым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101</TotalTime>
  <Words>386</Words>
  <Application>Microsoft Office PowerPoint</Application>
  <PresentationFormat>Экран (4:3)</PresentationFormat>
  <Paragraphs>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Иван Сергеевич</vt:lpstr>
      <vt:lpstr>Детство</vt:lpstr>
      <vt:lpstr>Слайд 3</vt:lpstr>
      <vt:lpstr>Слайд 4</vt:lpstr>
      <vt:lpstr>Слайд 5</vt:lpstr>
      <vt:lpstr>Полина Виадро. Роковая любовь И.С.Тургенева</vt:lpstr>
      <vt:lpstr>Слайд 7</vt:lpstr>
      <vt:lpstr>Слайд 8</vt:lpstr>
      <vt:lpstr>Слайд 9</vt:lpstr>
      <vt:lpstr>Франция 1847-1850 гг</vt:lpstr>
      <vt:lpstr>Слайд 11</vt:lpstr>
      <vt:lpstr>Слайд 12</vt:lpstr>
      <vt:lpstr>Дела домашние.  1850-1852</vt:lpstr>
      <vt:lpstr>Ссылка и воля. 1852-1855 гг</vt:lpstr>
      <vt:lpstr>Из бедствующего в неладах с матерью он обратился в первого писателя страны…</vt:lpstr>
      <vt:lpstr>Баден. 1861-1864 гг.</vt:lpstr>
      <vt:lpstr>Слайд 17</vt:lpstr>
      <vt:lpstr>Буживаль. 1875-1978 гг</vt:lpstr>
      <vt:lpstr>Все-таки у Полины он жил барином. За что угодно, только не за материальную, житейскую скудость можно пожалеть  старческие годы Тургенева.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Сергеевич</dc:title>
  <dc:creator>Admin</dc:creator>
  <cp:lastModifiedBy>Admin</cp:lastModifiedBy>
  <cp:revision>12</cp:revision>
  <dcterms:created xsi:type="dcterms:W3CDTF">2010-01-15T14:34:42Z</dcterms:created>
  <dcterms:modified xsi:type="dcterms:W3CDTF">2010-01-16T09:05:32Z</dcterms:modified>
</cp:coreProperties>
</file>