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693323-5AE0-4C72-BD8B-9A374A7A2FF4}" type="datetimeFigureOut">
              <a:rPr lang="ru-RU" smtClean="0"/>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693323-5AE0-4C72-BD8B-9A374A7A2FF4}" type="datetimeFigureOut">
              <a:rPr lang="ru-RU" smtClean="0"/>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693323-5AE0-4C72-BD8B-9A374A7A2FF4}" type="datetimeFigureOut">
              <a:rPr lang="ru-RU" smtClean="0"/>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693323-5AE0-4C72-BD8B-9A374A7A2FF4}" type="datetimeFigureOut">
              <a:rPr lang="ru-RU" smtClean="0"/>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693323-5AE0-4C72-BD8B-9A374A7A2FF4}" type="datetimeFigureOut">
              <a:rPr lang="ru-RU" smtClean="0"/>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2693323-5AE0-4C72-BD8B-9A374A7A2FF4}" type="datetimeFigureOut">
              <a:rPr lang="ru-RU" smtClean="0"/>
              <a:t>10.04.2014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2693323-5AE0-4C72-BD8B-9A374A7A2FF4}" type="datetimeFigureOut">
              <a:rPr lang="ru-RU" smtClean="0"/>
              <a:t>10.04.2014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2693323-5AE0-4C72-BD8B-9A374A7A2FF4}" type="datetimeFigureOut">
              <a:rPr lang="ru-RU" smtClean="0"/>
              <a:t>10.04.2014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693323-5AE0-4C72-BD8B-9A374A7A2FF4}" type="datetimeFigureOut">
              <a:rPr lang="ru-RU" smtClean="0"/>
              <a:t>10.04.2014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693323-5AE0-4C72-BD8B-9A374A7A2FF4}" type="datetimeFigureOut">
              <a:rPr lang="ru-RU" smtClean="0"/>
              <a:t>10.04.2014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693323-5AE0-4C72-BD8B-9A374A7A2FF4}" type="datetimeFigureOut">
              <a:rPr lang="ru-RU" smtClean="0"/>
              <a:t>10.04.2014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7055A0-E6BE-416D-81D8-AA05ABDA9D0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93323-5AE0-4C72-BD8B-9A374A7A2FF4}" type="datetimeFigureOut">
              <a:rPr lang="ru-RU" smtClean="0"/>
              <a:t>10.04.2014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055A0-E6BE-416D-81D8-AA05ABDA9D03}"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468313" y="981075"/>
            <a:ext cx="7772400" cy="1470025"/>
          </a:xfrm>
        </p:spPr>
        <p:txBody>
          <a:bodyPr>
            <a:normAutofit fontScale="90000"/>
          </a:bodyPr>
          <a:lstStyle/>
          <a:p>
            <a:pPr eaLnBrk="1" hangingPunct="1">
              <a:defRPr/>
            </a:pPr>
            <a:r>
              <a:rPr lang="ru-RU" sz="6000" b="1" dirty="0" smtClean="0">
                <a:solidFill>
                  <a:schemeClr val="accent2">
                    <a:lumMod val="50000"/>
                  </a:schemeClr>
                </a:solidFill>
              </a:rPr>
              <a:t>Крепости Ленинградской области</a:t>
            </a:r>
            <a:br>
              <a:rPr lang="ru-RU" sz="6000" b="1" dirty="0" smtClean="0">
                <a:solidFill>
                  <a:schemeClr val="accent2">
                    <a:lumMod val="50000"/>
                  </a:schemeClr>
                </a:solidFill>
              </a:rPr>
            </a:br>
            <a:r>
              <a:rPr lang="ru-RU" sz="6000" b="1" dirty="0" smtClean="0">
                <a:solidFill>
                  <a:schemeClr val="accent2">
                    <a:lumMod val="50000"/>
                  </a:schemeClr>
                </a:solidFill>
              </a:rPr>
              <a:t>урок 2</a:t>
            </a:r>
            <a:endParaRPr lang="ru-RU" sz="6000" b="1" dirty="0" smtClean="0">
              <a:solidFill>
                <a:schemeClr val="accent2">
                  <a:lumMod val="50000"/>
                </a:schemeClr>
              </a:solidFill>
            </a:endParaRPr>
          </a:p>
        </p:txBody>
      </p:sp>
      <p:sp>
        <p:nvSpPr>
          <p:cNvPr id="3" name="Подзаголовок 2"/>
          <p:cNvSpPr>
            <a:spLocks noGrp="1"/>
          </p:cNvSpPr>
          <p:nvPr>
            <p:ph type="subTitle" idx="1"/>
          </p:nvPr>
        </p:nvSpPr>
        <p:spPr>
          <a:xfrm>
            <a:off x="1371600" y="3071810"/>
            <a:ext cx="6400800" cy="1428760"/>
          </a:xfrm>
        </p:spPr>
        <p:txBody>
          <a:bodyPr rtlCol="0">
            <a:noAutofit/>
          </a:bodyPr>
          <a:lstStyle/>
          <a:p>
            <a:pPr eaLnBrk="1" fontAlgn="auto" hangingPunct="1">
              <a:spcAft>
                <a:spcPts val="0"/>
              </a:spcAft>
              <a:defRPr/>
            </a:pPr>
            <a:r>
              <a:rPr lang="ru-RU" sz="5400" b="1" i="1" dirty="0" err="1" smtClean="0">
                <a:solidFill>
                  <a:schemeClr val="tx1"/>
                </a:solidFill>
                <a:latin typeface="+mj-lt"/>
              </a:rPr>
              <a:t>Копорская</a:t>
            </a:r>
            <a:r>
              <a:rPr lang="ru-RU" sz="5400" b="1" i="1" dirty="0" smtClean="0">
                <a:solidFill>
                  <a:schemeClr val="tx1"/>
                </a:solidFill>
                <a:latin typeface="+mj-lt"/>
              </a:rPr>
              <a:t> </a:t>
            </a:r>
            <a:r>
              <a:rPr lang="ru-RU" sz="5400" b="1" i="1" dirty="0" smtClean="0">
                <a:solidFill>
                  <a:schemeClr val="tx1"/>
                </a:solidFill>
                <a:latin typeface="+mj-lt"/>
              </a:rPr>
              <a:t>крепость</a:t>
            </a:r>
            <a:r>
              <a:rPr lang="ru-RU" sz="5400" b="1" i="1" dirty="0" smtClean="0">
                <a:solidFill>
                  <a:schemeClr val="tx1"/>
                </a:solidFill>
                <a:latin typeface="+mj-lt"/>
              </a:rPr>
              <a:t>.</a:t>
            </a:r>
            <a:endParaRPr lang="ru-RU" sz="5400" b="1" i="1" dirty="0" smtClean="0">
              <a:solidFill>
                <a:schemeClr val="tx1"/>
              </a:solidFill>
              <a:latin typeface="+mj-lt"/>
            </a:endParaRPr>
          </a:p>
        </p:txBody>
      </p:sp>
      <p:sp>
        <p:nvSpPr>
          <p:cNvPr id="4" name="Прямоугольник 3"/>
          <p:cNvSpPr/>
          <p:nvPr/>
        </p:nvSpPr>
        <p:spPr>
          <a:xfrm>
            <a:off x="4643438" y="5340292"/>
            <a:ext cx="4286280" cy="1274195"/>
          </a:xfrm>
          <a:prstGeom prst="rect">
            <a:avLst/>
          </a:prstGeom>
        </p:spPr>
        <p:txBody>
          <a:bodyPr wrap="square">
            <a:spAutoFit/>
          </a:bodyPr>
          <a:lstStyle/>
          <a:p>
            <a:pPr>
              <a:lnSpc>
                <a:spcPct val="80000"/>
              </a:lnSpc>
            </a:pPr>
            <a:r>
              <a:rPr lang="ru-RU" sz="2400" dirty="0" smtClean="0"/>
              <a:t>                     </a:t>
            </a:r>
            <a:r>
              <a:rPr lang="ru-RU" dirty="0" smtClean="0"/>
              <a:t>Автор : Александрова М.М</a:t>
            </a:r>
          </a:p>
          <a:p>
            <a:pPr>
              <a:lnSpc>
                <a:spcPct val="80000"/>
              </a:lnSpc>
            </a:pPr>
            <a:r>
              <a:rPr lang="ru-RU" dirty="0" smtClean="0"/>
              <a:t>                             Учитель Истории </a:t>
            </a:r>
            <a:r>
              <a:rPr lang="ru-RU" dirty="0" err="1" smtClean="0"/>
              <a:t>С-Пб</a:t>
            </a:r>
            <a:endParaRPr lang="ru-RU" dirty="0" smtClean="0"/>
          </a:p>
          <a:p>
            <a:pPr>
              <a:lnSpc>
                <a:spcPct val="80000"/>
              </a:lnSpc>
            </a:pPr>
            <a:r>
              <a:rPr lang="ru-RU" dirty="0" smtClean="0"/>
              <a:t>                               школы 287                         </a:t>
            </a:r>
          </a:p>
          <a:p>
            <a:pPr>
              <a:lnSpc>
                <a:spcPct val="80000"/>
              </a:lnSpc>
            </a:pPr>
            <a:r>
              <a:rPr lang="ru-RU" dirty="0" smtClean="0"/>
              <a:t>                              Адмиралтейского района</a:t>
            </a:r>
          </a:p>
          <a:p>
            <a:pPr>
              <a:lnSpc>
                <a:spcPct val="80000"/>
              </a:lnSpc>
            </a:pPr>
            <a:r>
              <a:rPr lang="ru-RU" dirty="0" smtClean="0"/>
              <a:t>                              Санкт-Петербурга</a:t>
            </a:r>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0" y="115888"/>
            <a:ext cx="3779838" cy="1152525"/>
          </a:xfrm>
        </p:spPr>
        <p:txBody>
          <a:bodyPr/>
          <a:lstStyle/>
          <a:p>
            <a:pPr eaLnBrk="1" hangingPunct="1"/>
            <a:r>
              <a:rPr lang="ru-RU" sz="2800" smtClean="0"/>
              <a:t> Основные исторические даты :</a:t>
            </a:r>
          </a:p>
        </p:txBody>
      </p:sp>
      <p:pic>
        <p:nvPicPr>
          <p:cNvPr id="20483" name="Содержимое 4" descr="коп.6.jpg"/>
          <p:cNvPicPr>
            <a:picLocks noGrp="1" noChangeAspect="1"/>
          </p:cNvPicPr>
          <p:nvPr>
            <p:ph idx="1"/>
          </p:nvPr>
        </p:nvPicPr>
        <p:blipFill>
          <a:blip r:embed="rId2"/>
          <a:srcRect l="2216" t="1665" r="2216" b="2219"/>
          <a:stretch>
            <a:fillRect/>
          </a:stretch>
        </p:blipFill>
        <p:spPr>
          <a:xfrm>
            <a:off x="4029075" y="80963"/>
            <a:ext cx="4935538" cy="6605587"/>
          </a:xfrm>
        </p:spPr>
      </p:pic>
      <p:sp>
        <p:nvSpPr>
          <p:cNvPr id="20484" name="Текст 3"/>
          <p:cNvSpPr>
            <a:spLocks noGrp="1"/>
          </p:cNvSpPr>
          <p:nvPr>
            <p:ph type="body" sz="half" idx="2"/>
          </p:nvPr>
        </p:nvSpPr>
        <p:spPr>
          <a:xfrm>
            <a:off x="179388" y="1341438"/>
            <a:ext cx="3384550" cy="5111750"/>
          </a:xfrm>
        </p:spPr>
        <p:txBody>
          <a:bodyPr/>
          <a:lstStyle/>
          <a:p>
            <a:pPr eaLnBrk="1" hangingPunct="1"/>
            <a:r>
              <a:rPr lang="ru-RU" smtClean="0"/>
              <a:t/>
            </a:r>
            <a:br>
              <a:rPr lang="ru-RU" smtClean="0"/>
            </a:br>
            <a:r>
              <a:rPr lang="ru-RU" sz="2400" smtClean="0"/>
              <a:t>Начало XVIII в. - войска и артиллерия Петра I отбили крепость.</a:t>
            </a:r>
            <a:br>
              <a:rPr lang="ru-RU" sz="2400" smtClean="0"/>
            </a:br>
            <a:r>
              <a:rPr lang="ru-RU" sz="2400" smtClean="0"/>
              <a:t>1941 год - крепость у немцев за линией обороны Ораниенбаумского плацдарма.</a:t>
            </a:r>
            <a:br>
              <a:rPr lang="ru-RU" sz="2400" smtClean="0"/>
            </a:br>
            <a:r>
              <a:rPr lang="ru-RU" sz="2400" smtClean="0"/>
              <a:t>1944 год - крепость - исторический памятник.</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Текст 3"/>
          <p:cNvSpPr>
            <a:spLocks noGrp="1"/>
          </p:cNvSpPr>
          <p:nvPr>
            <p:ph type="body" sz="half" idx="4294967295"/>
          </p:nvPr>
        </p:nvSpPr>
        <p:spPr>
          <a:xfrm>
            <a:off x="323850" y="333375"/>
            <a:ext cx="6335713" cy="792163"/>
          </a:xfrm>
        </p:spPr>
        <p:txBody>
          <a:bodyPr/>
          <a:lstStyle/>
          <a:p>
            <a:pPr eaLnBrk="1" hangingPunct="1">
              <a:buFont typeface="Arial" charset="0"/>
              <a:buNone/>
            </a:pPr>
            <a:r>
              <a:rPr lang="ru-RU" smtClean="0"/>
              <a:t>Длинный туннель ворот. </a:t>
            </a:r>
          </a:p>
        </p:txBody>
      </p:sp>
      <p:pic>
        <p:nvPicPr>
          <p:cNvPr id="3074" name="Picture 2" descr="D:\Рисунок3.jpg"/>
          <p:cNvPicPr>
            <a:picLocks noChangeAspect="1" noChangeArrowheads="1"/>
          </p:cNvPicPr>
          <p:nvPr/>
        </p:nvPicPr>
        <p:blipFill>
          <a:blip r:embed="rId2"/>
          <a:srcRect/>
          <a:stretch>
            <a:fillRect/>
          </a:stretch>
        </p:blipFill>
        <p:spPr bwMode="auto">
          <a:xfrm>
            <a:off x="214282" y="990600"/>
            <a:ext cx="8643998" cy="565311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179388" y="115888"/>
            <a:ext cx="8713787" cy="1385887"/>
          </a:xfrm>
          <a:prstGeom prst="rect">
            <a:avLst/>
          </a:prstGeom>
          <a:solidFill>
            <a:schemeClr val="bg1">
              <a:alpha val="10196"/>
            </a:schemeClr>
          </a:solidFill>
          <a:ln w="9525">
            <a:noFill/>
            <a:miter lim="800000"/>
            <a:headEnd/>
            <a:tailEnd/>
          </a:ln>
        </p:spPr>
        <p:txBody>
          <a:bodyPr>
            <a:spAutoFit/>
          </a:bodyPr>
          <a:lstStyle/>
          <a:p>
            <a:r>
              <a:rPr lang="ru-RU" sz="2800">
                <a:solidFill>
                  <a:srgbClr val="FFC000"/>
                </a:solidFill>
                <a:latin typeface="Calibri" pitchFamily="34" charset="0"/>
              </a:rPr>
              <a:t>Сразу у входа расположены каменная часовня и захоронение последних владельцев Копорья - Зиновьевых. </a:t>
            </a:r>
          </a:p>
        </p:txBody>
      </p:sp>
      <p:sp>
        <p:nvSpPr>
          <p:cNvPr id="22531" name="Прямоугольник 2"/>
          <p:cNvSpPr>
            <a:spLocks noChangeArrowheads="1"/>
          </p:cNvSpPr>
          <p:nvPr/>
        </p:nvSpPr>
        <p:spPr bwMode="auto">
          <a:xfrm>
            <a:off x="395289" y="1928802"/>
            <a:ext cx="2676513" cy="2246769"/>
          </a:xfrm>
          <a:prstGeom prst="rect">
            <a:avLst/>
          </a:prstGeom>
          <a:solidFill>
            <a:schemeClr val="bg1">
              <a:alpha val="10980"/>
            </a:schemeClr>
          </a:solidFill>
          <a:ln w="9525">
            <a:noFill/>
            <a:miter lim="800000"/>
            <a:headEnd/>
            <a:tailEnd/>
          </a:ln>
        </p:spPr>
        <p:txBody>
          <a:bodyPr wrap="square">
            <a:spAutoFit/>
          </a:bodyPr>
          <a:lstStyle/>
          <a:p>
            <a:r>
              <a:rPr lang="ru-RU" sz="2800" dirty="0">
                <a:solidFill>
                  <a:srgbClr val="FFC000"/>
                </a:solidFill>
                <a:latin typeface="Calibri" pitchFamily="34" charset="0"/>
              </a:rPr>
              <a:t>Часовня внутри разрушена. Могильный камень разбит на 2 части. </a:t>
            </a:r>
            <a:endParaRPr lang="ru-RU" sz="2800" dirty="0"/>
          </a:p>
        </p:txBody>
      </p:sp>
      <p:pic>
        <p:nvPicPr>
          <p:cNvPr id="4098" name="Picture 2" descr="D:\Рисунок4.jpg"/>
          <p:cNvPicPr>
            <a:picLocks noChangeAspect="1" noChangeArrowheads="1"/>
          </p:cNvPicPr>
          <p:nvPr/>
        </p:nvPicPr>
        <p:blipFill>
          <a:blip r:embed="rId2"/>
          <a:srcRect/>
          <a:stretch>
            <a:fillRect/>
          </a:stretch>
        </p:blipFill>
        <p:spPr bwMode="auto">
          <a:xfrm>
            <a:off x="3000364" y="1428736"/>
            <a:ext cx="5881702" cy="5429264"/>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179388" y="115888"/>
            <a:ext cx="8785225" cy="1570037"/>
          </a:xfrm>
          <a:prstGeom prst="rect">
            <a:avLst/>
          </a:prstGeom>
          <a:noFill/>
          <a:ln w="9525">
            <a:noFill/>
            <a:miter lim="800000"/>
            <a:headEnd/>
            <a:tailEnd/>
          </a:ln>
        </p:spPr>
        <p:txBody>
          <a:bodyPr>
            <a:spAutoFit/>
          </a:bodyPr>
          <a:lstStyle/>
          <a:p>
            <a:r>
              <a:rPr lang="ru-RU" sz="2400" b="1">
                <a:solidFill>
                  <a:srgbClr val="FFC000"/>
                </a:solidFill>
                <a:latin typeface="Calibri" pitchFamily="34" charset="0"/>
              </a:rPr>
              <a:t>В 1858-60 гг. архитектор Е.В. Ломов приспособил часть воротных помещений крепости под часовню, украсив ее фасад гранитной отделкой. </a:t>
            </a:r>
            <a:r>
              <a:rPr lang="ru-RU" sz="2400">
                <a:latin typeface="Calibri" pitchFamily="34" charset="0"/>
              </a:rPr>
              <a:t/>
            </a:r>
            <a:br>
              <a:rPr lang="ru-RU" sz="2400">
                <a:latin typeface="Calibri" pitchFamily="34" charset="0"/>
              </a:rPr>
            </a:br>
            <a:endParaRPr lang="ru-RU" sz="2400">
              <a:latin typeface="Calibri" pitchFamily="34" charset="0"/>
            </a:endParaRPr>
          </a:p>
        </p:txBody>
      </p:sp>
      <p:sp>
        <p:nvSpPr>
          <p:cNvPr id="23555" name="Прямоугольник 2"/>
          <p:cNvSpPr>
            <a:spLocks noChangeArrowheads="1"/>
          </p:cNvSpPr>
          <p:nvPr/>
        </p:nvSpPr>
        <p:spPr bwMode="auto">
          <a:xfrm>
            <a:off x="323850" y="5661025"/>
            <a:ext cx="8640763" cy="954088"/>
          </a:xfrm>
          <a:prstGeom prst="rect">
            <a:avLst/>
          </a:prstGeom>
          <a:noFill/>
          <a:ln w="9525">
            <a:noFill/>
            <a:miter lim="800000"/>
            <a:headEnd/>
            <a:tailEnd/>
          </a:ln>
        </p:spPr>
        <p:txBody>
          <a:bodyPr>
            <a:spAutoFit/>
          </a:bodyPr>
          <a:lstStyle/>
          <a:p>
            <a:r>
              <a:rPr lang="ru-RU" sz="2800">
                <a:solidFill>
                  <a:srgbClr val="FFC000"/>
                </a:solidFill>
                <a:latin typeface="Calibri" pitchFamily="34" charset="0"/>
              </a:rPr>
              <a:t>Часовня эта служила фамильной усыпальницей рода Зиновьевых.</a:t>
            </a:r>
            <a:endParaRPr lang="ru-RU" sz="2800"/>
          </a:p>
        </p:txBody>
      </p:sp>
      <p:pic>
        <p:nvPicPr>
          <p:cNvPr id="5122" name="Picture 2" descr="D:\Рисунок5.jpg"/>
          <p:cNvPicPr>
            <a:picLocks noChangeAspect="1" noChangeArrowheads="1"/>
          </p:cNvPicPr>
          <p:nvPr/>
        </p:nvPicPr>
        <p:blipFill>
          <a:blip r:embed="rId2"/>
          <a:srcRect/>
          <a:stretch>
            <a:fillRect/>
          </a:stretch>
        </p:blipFill>
        <p:spPr bwMode="auto">
          <a:xfrm>
            <a:off x="1714480" y="1357298"/>
            <a:ext cx="6921520" cy="4357718"/>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Содержимое 4" descr="южн. б..jpg"/>
          <p:cNvPicPr>
            <a:picLocks noGrp="1" noChangeAspect="1"/>
          </p:cNvPicPr>
          <p:nvPr>
            <p:ph idx="4294967295"/>
          </p:nvPr>
        </p:nvPicPr>
        <p:blipFill>
          <a:blip r:embed="rId2"/>
          <a:srcRect/>
          <a:stretch>
            <a:fillRect/>
          </a:stretch>
        </p:blipFill>
        <p:spPr>
          <a:xfrm>
            <a:off x="4140200" y="115888"/>
            <a:ext cx="4464050" cy="6704012"/>
          </a:xfrm>
        </p:spPr>
      </p:pic>
      <p:sp>
        <p:nvSpPr>
          <p:cNvPr id="24579" name="Текст 3"/>
          <p:cNvSpPr>
            <a:spLocks noGrp="1"/>
          </p:cNvSpPr>
          <p:nvPr>
            <p:ph type="body" sz="half" idx="4294967295"/>
          </p:nvPr>
        </p:nvSpPr>
        <p:spPr>
          <a:xfrm>
            <a:off x="179388" y="188913"/>
            <a:ext cx="3600450" cy="6335712"/>
          </a:xfrm>
        </p:spPr>
        <p:txBody>
          <a:bodyPr/>
          <a:lstStyle/>
          <a:p>
            <a:pPr eaLnBrk="1" hangingPunct="1">
              <a:buFont typeface="Arial" charset="0"/>
              <a:buNone/>
            </a:pPr>
            <a:r>
              <a:rPr lang="ru-RU" sz="2800" smtClean="0"/>
              <a:t>Сегодня Копорская крепость является одним из приоритетных объектов краеведческой работы</a:t>
            </a:r>
          </a:p>
          <a:p>
            <a:pPr eaLnBrk="1" hangingPunct="1">
              <a:buFont typeface="Arial" charset="0"/>
              <a:buNone/>
            </a:pPr>
            <a:r>
              <a:rPr lang="ru-RU" sz="2800" smtClean="0"/>
              <a:t>В 2001 г. крепости исполнится официально 760 лет.</a:t>
            </a:r>
          </a:p>
          <a:p>
            <a:pPr eaLnBrk="1" hangingPunct="1">
              <a:buFont typeface="Arial" charset="0"/>
              <a:buNone/>
            </a:pPr>
            <a:r>
              <a:rPr lang="ru-RU" smtClean="0"/>
              <a:t/>
            </a:r>
            <a:br>
              <a:rPr lang="ru-RU" smtClean="0"/>
            </a:br>
            <a:endParaRPr lang="ru-RU"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Прямоугольник 2"/>
          <p:cNvSpPr>
            <a:spLocks noChangeArrowheads="1"/>
          </p:cNvSpPr>
          <p:nvPr/>
        </p:nvSpPr>
        <p:spPr bwMode="auto">
          <a:xfrm>
            <a:off x="107950" y="5373688"/>
            <a:ext cx="8856663" cy="1322387"/>
          </a:xfrm>
          <a:prstGeom prst="rect">
            <a:avLst/>
          </a:prstGeom>
          <a:solidFill>
            <a:schemeClr val="bg2">
              <a:lumMod val="50000"/>
              <a:alpha val="14000"/>
            </a:schemeClr>
          </a:solidFill>
          <a:ln w="9525">
            <a:noFill/>
            <a:miter lim="800000"/>
            <a:headEnd/>
            <a:tailEnd/>
          </a:ln>
        </p:spPr>
        <p:txBody>
          <a:bodyPr>
            <a:spAutoFit/>
          </a:bodyPr>
          <a:lstStyle/>
          <a:p>
            <a:pPr>
              <a:defRPr/>
            </a:pPr>
            <a:r>
              <a:rPr lang="ru-RU" sz="2000" b="1" dirty="0" err="1">
                <a:latin typeface="Calibri" pitchFamily="34" charset="0"/>
              </a:rPr>
              <a:t>Копорская</a:t>
            </a:r>
            <a:r>
              <a:rPr lang="ru-RU" sz="2000" b="1" dirty="0">
                <a:latin typeface="Calibri" pitchFamily="34" charset="0"/>
              </a:rPr>
              <a:t> крепость находится на территории одноименного села, расположенного в 87 км к </a:t>
            </a:r>
            <a:r>
              <a:rPr lang="ru-RU" sz="2000" b="1" dirty="0" err="1">
                <a:latin typeface="Calibri" pitchFamily="34" charset="0"/>
              </a:rPr>
              <a:t>юго</a:t>
            </a:r>
            <a:r>
              <a:rPr lang="ru-RU" sz="2000" b="1" dirty="0">
                <a:latin typeface="Calibri" pitchFamily="34" charset="0"/>
              </a:rPr>
              <a:t>- западу от г.Санкт-Петербурга и в 23 км к югу от г. Сосновый Бор. В 12 км от южного побережья Финского залива на правом берегу р. </a:t>
            </a:r>
            <a:r>
              <a:rPr lang="ru-RU" sz="2000" b="1" dirty="0" err="1">
                <a:latin typeface="Calibri" pitchFamily="34" charset="0"/>
              </a:rPr>
              <a:t>Копорки</a:t>
            </a:r>
            <a:r>
              <a:rPr lang="ru-RU" sz="2000" b="1" dirty="0">
                <a:latin typeface="Calibri" pitchFamily="34" charset="0"/>
              </a:rPr>
              <a:t> имеется обрывистый уступ.</a:t>
            </a:r>
          </a:p>
        </p:txBody>
      </p:sp>
      <p:pic>
        <p:nvPicPr>
          <p:cNvPr id="1026" name="Picture 2" descr="D:\Рисунок1.jpg"/>
          <p:cNvPicPr>
            <a:picLocks noChangeAspect="1" noChangeArrowheads="1"/>
          </p:cNvPicPr>
          <p:nvPr/>
        </p:nvPicPr>
        <p:blipFill>
          <a:blip r:embed="rId2"/>
          <a:srcRect/>
          <a:stretch>
            <a:fillRect/>
          </a:stretch>
        </p:blipFill>
        <p:spPr bwMode="auto">
          <a:xfrm>
            <a:off x="285721" y="285729"/>
            <a:ext cx="8643997" cy="500066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4294967295"/>
          </p:nvPr>
        </p:nvSpPr>
        <p:spPr>
          <a:xfrm>
            <a:off x="179388" y="115888"/>
            <a:ext cx="6913562" cy="1728787"/>
          </a:xfrm>
        </p:spPr>
        <p:txBody>
          <a:bodyPr rtlCol="0">
            <a:normAutofit fontScale="92500" lnSpcReduction="20000"/>
          </a:bodyPr>
          <a:lstStyle/>
          <a:p>
            <a:pPr eaLnBrk="1" fontAlgn="auto" hangingPunct="1">
              <a:spcAft>
                <a:spcPts val="0"/>
              </a:spcAft>
              <a:buFont typeface="Arial" charset="0"/>
              <a:buNone/>
              <a:defRPr/>
            </a:pPr>
            <a:r>
              <a:rPr lang="ru-RU" dirty="0" smtClean="0"/>
              <a:t>    В </a:t>
            </a:r>
            <a:r>
              <a:rPr lang="ru-RU" dirty="0" smtClean="0"/>
              <a:t>центре нынешней деревни Копорье на высокой скале высятся стены и башни старинной крепости, одного из средневековых укреплений.</a:t>
            </a:r>
            <a:endParaRPr lang="ru-RU" dirty="0" smtClean="0"/>
          </a:p>
        </p:txBody>
      </p:sp>
      <p:pic>
        <p:nvPicPr>
          <p:cNvPr id="2050" name="Picture 2" descr="D:\Рисунок2.jpg"/>
          <p:cNvPicPr>
            <a:picLocks noChangeAspect="1" noChangeArrowheads="1"/>
          </p:cNvPicPr>
          <p:nvPr/>
        </p:nvPicPr>
        <p:blipFill>
          <a:blip r:embed="rId2"/>
          <a:srcRect/>
          <a:stretch>
            <a:fillRect/>
          </a:stretch>
        </p:blipFill>
        <p:spPr bwMode="auto">
          <a:xfrm>
            <a:off x="508000" y="1785926"/>
            <a:ext cx="8128000" cy="4691074"/>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0" y="0"/>
            <a:ext cx="9144000" cy="836613"/>
          </a:xfrm>
        </p:spPr>
        <p:txBody>
          <a:bodyPr/>
          <a:lstStyle/>
          <a:p>
            <a:pPr eaLnBrk="1" hangingPunct="1"/>
            <a:r>
              <a:rPr lang="ru-RU" smtClean="0"/>
              <a:t>Возникновение крепости связано с периодами рождения славянского государства.</a:t>
            </a:r>
          </a:p>
        </p:txBody>
      </p:sp>
      <p:pic>
        <p:nvPicPr>
          <p:cNvPr id="14339" name="Содержимое 4" descr="Ломов..jpg"/>
          <p:cNvPicPr>
            <a:picLocks noGrp="1" noChangeAspect="1"/>
          </p:cNvPicPr>
          <p:nvPr>
            <p:ph idx="1"/>
          </p:nvPr>
        </p:nvPicPr>
        <p:blipFill>
          <a:blip r:embed="rId2"/>
          <a:srcRect/>
          <a:stretch>
            <a:fillRect/>
          </a:stretch>
        </p:blipFill>
        <p:spPr>
          <a:xfrm>
            <a:off x="1547813" y="765175"/>
            <a:ext cx="6465887" cy="4464050"/>
          </a:xfrm>
        </p:spPr>
      </p:pic>
      <p:sp>
        <p:nvSpPr>
          <p:cNvPr id="14340" name="Текст 3"/>
          <p:cNvSpPr>
            <a:spLocks noGrp="1"/>
          </p:cNvSpPr>
          <p:nvPr>
            <p:ph type="body" sz="half" idx="2"/>
          </p:nvPr>
        </p:nvSpPr>
        <p:spPr>
          <a:xfrm>
            <a:off x="179388" y="5300663"/>
            <a:ext cx="8856662" cy="1441450"/>
          </a:xfrm>
        </p:spPr>
        <p:txBody>
          <a:bodyPr>
            <a:normAutofit fontScale="85000" lnSpcReduction="20000"/>
          </a:bodyPr>
          <a:lstStyle/>
          <a:p>
            <a:pPr eaLnBrk="1" hangingPunct="1"/>
            <a:r>
              <a:rPr lang="ru-RU" sz="2000" smtClean="0"/>
              <a:t>Место было выбрано не случайно. Рядом проходили важнейшие торговые пути, воды Финского залива подходили намного ближе, строение ландшафта было полностью подготовлено для решения поставленных задач. Это была вторая по значимости, после Ладоги, крепость на северо-западе государства. </a:t>
            </a:r>
            <a:br>
              <a:rPr lang="ru-RU" sz="2000" smtClean="0"/>
            </a:br>
            <a:r>
              <a:rPr lang="ru-RU" sz="2000" smtClean="0"/>
              <a:t/>
            </a:r>
            <a:br>
              <a:rPr lang="ru-RU" sz="2000" smtClean="0"/>
            </a:br>
            <a:endParaRPr lang="ru-RU" sz="20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http://pics.livejournal.com/renatar/pic/00f98k07"/>
          <p:cNvPicPr>
            <a:picLocks noChangeAspect="1" noChangeArrowheads="1"/>
          </p:cNvPicPr>
          <p:nvPr/>
        </p:nvPicPr>
        <p:blipFill>
          <a:blip r:embed="rId2"/>
          <a:srcRect/>
          <a:stretch>
            <a:fillRect/>
          </a:stretch>
        </p:blipFill>
        <p:spPr bwMode="auto">
          <a:xfrm>
            <a:off x="323850" y="115888"/>
            <a:ext cx="8496300"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5500688" y="214313"/>
            <a:ext cx="3643312" cy="2678112"/>
          </a:xfrm>
          <a:prstGeom prst="rect">
            <a:avLst/>
          </a:prstGeom>
          <a:noFill/>
          <a:ln w="9525">
            <a:noFill/>
            <a:miter lim="800000"/>
            <a:headEnd/>
            <a:tailEnd/>
          </a:ln>
        </p:spPr>
        <p:txBody>
          <a:bodyPr>
            <a:spAutoFit/>
          </a:bodyPr>
          <a:lstStyle/>
          <a:p>
            <a:r>
              <a:rPr lang="ru-RU" sz="2400"/>
              <a:t>Все башни в плане круглые и имели 5 ярусов боя, только Средняя имеет форму усеченного круга из-за расположения на краю обрыва. </a:t>
            </a:r>
          </a:p>
        </p:txBody>
      </p:sp>
      <p:pic>
        <p:nvPicPr>
          <p:cNvPr id="16387" name="Рисунок 2" descr="http://pics.livejournal.com/renatar/pic/0099fbxy"/>
          <p:cNvPicPr>
            <a:picLocks noChangeAspect="1" noChangeArrowheads="1"/>
          </p:cNvPicPr>
          <p:nvPr/>
        </p:nvPicPr>
        <p:blipFill>
          <a:blip r:embed="rId2"/>
          <a:srcRect/>
          <a:stretch>
            <a:fillRect/>
          </a:stretch>
        </p:blipFill>
        <p:spPr bwMode="auto">
          <a:xfrm>
            <a:off x="0" y="214313"/>
            <a:ext cx="5429250" cy="3000375"/>
          </a:xfrm>
          <a:prstGeom prst="rect">
            <a:avLst/>
          </a:prstGeom>
          <a:noFill/>
          <a:ln w="9525">
            <a:noFill/>
            <a:miter lim="800000"/>
            <a:headEnd/>
            <a:tailEnd/>
          </a:ln>
        </p:spPr>
      </p:pic>
      <p:pic>
        <p:nvPicPr>
          <p:cNvPr id="16388" name="Рисунок 3" descr="http://pics.livejournal.com/renatar/pic/009892b7"/>
          <p:cNvPicPr>
            <a:picLocks noChangeAspect="1" noChangeArrowheads="1"/>
          </p:cNvPicPr>
          <p:nvPr/>
        </p:nvPicPr>
        <p:blipFill>
          <a:blip r:embed="rId3"/>
          <a:srcRect l="2774" t="3691" r="2774" b="4430"/>
          <a:stretch>
            <a:fillRect/>
          </a:stretch>
        </p:blipFill>
        <p:spPr bwMode="auto">
          <a:xfrm>
            <a:off x="3786188" y="2928938"/>
            <a:ext cx="5008562" cy="3786187"/>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Содержимое 5" descr="коп.7.jpg"/>
          <p:cNvPicPr>
            <a:picLocks noGrp="1" noChangeAspect="1"/>
          </p:cNvPicPr>
          <p:nvPr>
            <p:ph idx="1"/>
          </p:nvPr>
        </p:nvPicPr>
        <p:blipFill>
          <a:blip r:embed="rId2"/>
          <a:srcRect t="11249"/>
          <a:stretch>
            <a:fillRect/>
          </a:stretch>
        </p:blipFill>
        <p:spPr>
          <a:xfrm>
            <a:off x="107950" y="1755775"/>
            <a:ext cx="8870950" cy="4986338"/>
          </a:xfrm>
        </p:spPr>
      </p:pic>
      <p:sp>
        <p:nvSpPr>
          <p:cNvPr id="17411" name="Заголовок 1"/>
          <p:cNvSpPr>
            <a:spLocks noGrp="1"/>
          </p:cNvSpPr>
          <p:nvPr>
            <p:ph type="title"/>
          </p:nvPr>
        </p:nvSpPr>
        <p:spPr>
          <a:xfrm>
            <a:off x="250825" y="620713"/>
            <a:ext cx="3132138" cy="936625"/>
          </a:xfrm>
        </p:spPr>
        <p:txBody>
          <a:bodyPr>
            <a:normAutofit fontScale="90000"/>
          </a:bodyPr>
          <a:lstStyle/>
          <a:p>
            <a:pPr eaLnBrk="1" hangingPunct="1"/>
            <a:r>
              <a:rPr lang="ru-RU" sz="2800" smtClean="0"/>
              <a:t> Основные исторические даты :</a:t>
            </a:r>
          </a:p>
        </p:txBody>
      </p:sp>
      <p:sp>
        <p:nvSpPr>
          <p:cNvPr id="4" name="Текст 3"/>
          <p:cNvSpPr>
            <a:spLocks noGrp="1"/>
          </p:cNvSpPr>
          <p:nvPr>
            <p:ph type="body" sz="half" idx="2"/>
          </p:nvPr>
        </p:nvSpPr>
        <p:spPr>
          <a:xfrm>
            <a:off x="3527425" y="0"/>
            <a:ext cx="5616575" cy="2376488"/>
          </a:xfrm>
        </p:spPr>
        <p:txBody>
          <a:bodyPr rtlCol="0">
            <a:normAutofit fontScale="47500" lnSpcReduction="20000"/>
          </a:bodyPr>
          <a:lstStyle/>
          <a:p>
            <a:pPr eaLnBrk="1" fontAlgn="auto" hangingPunct="1">
              <a:spcAft>
                <a:spcPts val="0"/>
              </a:spcAft>
              <a:buFont typeface="Arial" pitchFamily="34" charset="0"/>
              <a:buNone/>
              <a:defRPr/>
            </a:pPr>
            <a:r>
              <a:rPr lang="ru-RU" dirty="0" smtClean="0"/>
              <a:t/>
            </a:r>
            <a:br>
              <a:rPr lang="ru-RU" dirty="0" smtClean="0"/>
            </a:br>
            <a:r>
              <a:rPr lang="ru-RU" sz="3800" dirty="0" smtClean="0"/>
              <a:t>1237 год - построена деревянно-земельная крепость.</a:t>
            </a:r>
            <a:br>
              <a:rPr lang="ru-RU" sz="3800" dirty="0" smtClean="0"/>
            </a:br>
            <a:r>
              <a:rPr lang="ru-RU" sz="3800" dirty="0" smtClean="0"/>
              <a:t>1240 год - уничтожена немцами.</a:t>
            </a:r>
            <a:br>
              <a:rPr lang="ru-RU" sz="3800" dirty="0" smtClean="0"/>
            </a:br>
            <a:r>
              <a:rPr lang="ru-RU" sz="3800" dirty="0" smtClean="0"/>
              <a:t>1241 год - построена новая деревянная крепость.</a:t>
            </a:r>
            <a:br>
              <a:rPr lang="ru-RU" sz="3800" dirty="0" smtClean="0"/>
            </a:br>
            <a:r>
              <a:rPr lang="ru-RU" sz="3800" dirty="0" smtClean="0"/>
              <a:t>1270 год - пожар во время реконструкции.</a:t>
            </a:r>
            <a:br>
              <a:rPr lang="ru-RU" sz="3800" dirty="0" smtClean="0"/>
            </a:br>
            <a:r>
              <a:rPr lang="ru-RU" sz="3800" dirty="0" smtClean="0"/>
              <a:t>1297 год - заложение капитального сооружения и коренное переустройство нового оборонительного комплекса.</a:t>
            </a:r>
            <a:br>
              <a:rPr lang="ru-RU" sz="3800" dirty="0" smtClean="0"/>
            </a:br>
            <a:r>
              <a:rPr lang="ru-RU" sz="3800" dirty="0" smtClean="0"/>
              <a:t/>
            </a:r>
            <a:br>
              <a:rPr lang="ru-RU" sz="3800" dirty="0" smtClean="0"/>
            </a:br>
            <a:r>
              <a:rPr lang="ru-RU" dirty="0" smtClean="0"/>
              <a:t/>
            </a:r>
            <a:br>
              <a:rPr lang="ru-RU" dirty="0" smtClean="0"/>
            </a:br>
            <a:endParaRPr lang="ru-RU"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79388" y="476250"/>
            <a:ext cx="3008312" cy="1008063"/>
          </a:xfrm>
        </p:spPr>
        <p:txBody>
          <a:bodyPr>
            <a:normAutofit fontScale="90000"/>
          </a:bodyPr>
          <a:lstStyle/>
          <a:p>
            <a:pPr eaLnBrk="1" hangingPunct="1"/>
            <a:r>
              <a:rPr lang="ru-RU" smtClean="0"/>
              <a:t> </a:t>
            </a:r>
            <a:r>
              <a:rPr lang="ru-RU" sz="2800" smtClean="0"/>
              <a:t>Основные исторические даты :</a:t>
            </a:r>
          </a:p>
        </p:txBody>
      </p:sp>
      <p:pic>
        <p:nvPicPr>
          <p:cNvPr id="18435" name="Содержимое 4" descr="коп.9.jpg"/>
          <p:cNvPicPr>
            <a:picLocks noGrp="1" noChangeAspect="1"/>
          </p:cNvPicPr>
          <p:nvPr>
            <p:ph idx="1"/>
          </p:nvPr>
        </p:nvPicPr>
        <p:blipFill>
          <a:blip r:embed="rId2"/>
          <a:srcRect l="1662" t="13358" r="1662" b="4453"/>
          <a:stretch>
            <a:fillRect/>
          </a:stretch>
        </p:blipFill>
        <p:spPr>
          <a:xfrm>
            <a:off x="539750" y="1844675"/>
            <a:ext cx="7673975" cy="4867275"/>
          </a:xfrm>
        </p:spPr>
      </p:pic>
      <p:sp>
        <p:nvSpPr>
          <p:cNvPr id="18436" name="Текст 3"/>
          <p:cNvSpPr>
            <a:spLocks noGrp="1"/>
          </p:cNvSpPr>
          <p:nvPr>
            <p:ph type="body" sz="half" idx="2"/>
          </p:nvPr>
        </p:nvSpPr>
        <p:spPr>
          <a:xfrm>
            <a:off x="3419475" y="115888"/>
            <a:ext cx="5473700" cy="1635125"/>
          </a:xfrm>
        </p:spPr>
        <p:txBody>
          <a:bodyPr>
            <a:normAutofit fontScale="85000" lnSpcReduction="20000"/>
          </a:bodyPr>
          <a:lstStyle/>
          <a:p>
            <a:pPr eaLnBrk="1" hangingPunct="1"/>
            <a:r>
              <a:rPr lang="ru-RU" sz="2400" smtClean="0"/>
              <a:t>Конец XV в. - дополнительно выстроены мощные укрепления стен с учетом новых требований с применением огнестрельного оружия.</a:t>
            </a:r>
            <a:br>
              <a:rPr lang="ru-RU" sz="2400" smtClean="0"/>
            </a:br>
            <a:r>
              <a:rPr lang="ru-RU" sz="2400" smtClean="0"/>
              <a:t/>
            </a:r>
            <a:br>
              <a:rPr lang="ru-RU" sz="2400" smtClean="0"/>
            </a:br>
            <a:endParaRPr lang="ru-RU" sz="24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7950" y="115888"/>
            <a:ext cx="3743325" cy="936625"/>
          </a:xfrm>
        </p:spPr>
        <p:txBody>
          <a:bodyPr>
            <a:normAutofit fontScale="90000"/>
          </a:bodyPr>
          <a:lstStyle/>
          <a:p>
            <a:pPr eaLnBrk="1" hangingPunct="1"/>
            <a:r>
              <a:rPr lang="ru-RU" sz="2800" smtClean="0"/>
              <a:t> Основные исторические даты :</a:t>
            </a:r>
          </a:p>
        </p:txBody>
      </p:sp>
      <p:pic>
        <p:nvPicPr>
          <p:cNvPr id="19459" name="Содержимое 4" descr="коп.4.jpg"/>
          <p:cNvPicPr>
            <a:picLocks noGrp="1" noChangeAspect="1"/>
          </p:cNvPicPr>
          <p:nvPr>
            <p:ph idx="1"/>
          </p:nvPr>
        </p:nvPicPr>
        <p:blipFill>
          <a:blip r:embed="rId2"/>
          <a:srcRect l="2216" t="1665" r="2216" b="2219"/>
          <a:stretch>
            <a:fillRect/>
          </a:stretch>
        </p:blipFill>
        <p:spPr>
          <a:xfrm>
            <a:off x="4029075" y="80963"/>
            <a:ext cx="4935538" cy="6605587"/>
          </a:xfrm>
        </p:spPr>
      </p:pic>
      <p:sp>
        <p:nvSpPr>
          <p:cNvPr id="19460" name="Текст 3"/>
          <p:cNvSpPr>
            <a:spLocks noGrp="1"/>
          </p:cNvSpPr>
          <p:nvPr>
            <p:ph type="body" sz="half" idx="2"/>
          </p:nvPr>
        </p:nvSpPr>
        <p:spPr>
          <a:xfrm>
            <a:off x="107950" y="1196975"/>
            <a:ext cx="3357563" cy="4929188"/>
          </a:xfrm>
        </p:spPr>
        <p:txBody>
          <a:bodyPr/>
          <a:lstStyle/>
          <a:p>
            <a:pPr eaLnBrk="1" hangingPunct="1"/>
            <a:r>
              <a:rPr lang="ru-RU" sz="2800" smtClean="0"/>
              <a:t>1581 год - конец Ливонской войны. Крепость на 10 лет захвачена шведами.</a:t>
            </a:r>
            <a:br>
              <a:rPr lang="ru-RU" sz="2800" smtClean="0"/>
            </a:br>
            <a:r>
              <a:rPr lang="ru-RU" sz="2800" smtClean="0"/>
              <a:t>1590 год - в крепости вновь русские гарнизоны.</a:t>
            </a:r>
            <a:br>
              <a:rPr lang="ru-RU" sz="2800" smtClean="0"/>
            </a:br>
            <a:r>
              <a:rPr lang="ru-RU" sz="2800" smtClean="0"/>
              <a:t>1617 год - Столбовской мир. Крепость вновь у шведов.</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298</Words>
  <Application>Microsoft Office PowerPoint</Application>
  <PresentationFormat>Экран (4:3)</PresentationFormat>
  <Paragraphs>28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Крепости Ленинградской области урок 2</vt:lpstr>
      <vt:lpstr>Слайд 2</vt:lpstr>
      <vt:lpstr>Слайд 3</vt:lpstr>
      <vt:lpstr>Возникновение крепости связано с периодами рождения славянского государства.</vt:lpstr>
      <vt:lpstr>Слайд 5</vt:lpstr>
      <vt:lpstr>Слайд 6</vt:lpstr>
      <vt:lpstr> Основные исторические даты :</vt:lpstr>
      <vt:lpstr> Основные исторические даты :</vt:lpstr>
      <vt:lpstr> Основные исторические даты :</vt:lpstr>
      <vt:lpstr> Основные исторические даты :</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Крепости Ленинградской области урок 2</dc:title>
  <dc:creator>Marina</dc:creator>
  <cp:lastModifiedBy>Marina</cp:lastModifiedBy>
  <cp:revision>2</cp:revision>
  <dcterms:created xsi:type="dcterms:W3CDTF">2014-04-10T14:03:52Z</dcterms:created>
  <dcterms:modified xsi:type="dcterms:W3CDTF">2014-04-10T14:21:08Z</dcterms:modified>
</cp:coreProperties>
</file>