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8" r:id="rId5"/>
    <p:sldId id="257" r:id="rId6"/>
    <p:sldId id="261" r:id="rId7"/>
    <p:sldId id="259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704856" cy="470898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Теория и практика проектно -исследовательской деятельности                     в школе</a:t>
            </a:r>
            <a:endParaRPr lang="ru-RU" sz="60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5608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Структура учебного исследования:</a:t>
            </a:r>
            <a:endParaRPr lang="ru-RU" sz="32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1694281"/>
            <a:ext cx="7632848" cy="452431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Выделение и постановка проблемы                       (выбор темы исследования).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Выдвижение гипотез.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Поиск и предложение возможных вариантов   решения.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Сбор материала.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Обобщение полученных данных.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Подготовка проекта.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Защита проекта.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99288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Какой должна быть тема проекта?</a:t>
            </a:r>
            <a:endParaRPr lang="ru-RU" sz="3200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1408966"/>
            <a:ext cx="7704856" cy="4832092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 Тема должна быть интересна ребенку, должна увлекать его.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 Тема должна быть выполнима, решение ее должно принести реальную пользу участникам исследования.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 Тема должна быть оригинальной,                      в ней необходим элемент неожиданности, необычности.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 Тема должна быть такой, чтобы работа могла быть выполнена относительно быстро.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FF0000"/>
                </a:solidFill>
              </a:rPr>
              <a:t>ГЛАВНЫЙ  </a:t>
            </a:r>
            <a:r>
              <a:rPr lang="ru-RU" sz="4000" b="1" i="1" u="sng" dirty="0" smtClean="0"/>
              <a:t>КРИТЕРИЙ – </a:t>
            </a:r>
          </a:p>
          <a:p>
            <a:endParaRPr lang="ru-RU" sz="4000" b="1" i="1" u="sng" dirty="0" smtClean="0"/>
          </a:p>
          <a:p>
            <a:pPr algn="ctr"/>
            <a:r>
              <a:rPr lang="ru-RU" sz="4000" b="1" i="1" u="sng" dirty="0" smtClean="0"/>
              <a:t>РАЗВИТИЕ  ЛИЧНОСТИ  РЕБЕНКА</a:t>
            </a:r>
            <a:endParaRPr lang="ru-RU" sz="40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20688"/>
            <a:ext cx="554461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ПОДХОДЫ К ОЦЕНИВАНИЮ РАБОТ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2376264" cy="36724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КАКУЮ  РОЛЬ  ЭТА РАБОТА  ИГРАЕТ В  ОБРАЗОВАТЕЛЬ-НОМ ПРОЦЕССЕ ДАННОЙ  ШКОЛЫ ?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1628800"/>
            <a:ext cx="2232248" cy="3600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КАК  ЭТА РАБОТА ПОВЫШАЕТ ЭФФЕКТИВ- НОСТЬ  ОБУЧЕНИЯ 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628800"/>
            <a:ext cx="2232248" cy="3600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КАК  ЭТА  РАБОТА  РАЗВИВАЕТ  ЛИЧНОСТЬ  УЧАЩЕГОСЯ ?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300192" y="1052736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763688" y="1052736"/>
            <a:ext cx="90010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392774" y="130397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080" y="620688"/>
            <a:ext cx="76693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Критерии успеха работы над проектом: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848872" cy="440120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  Достижение </a:t>
            </a:r>
            <a:r>
              <a:rPr lang="ru-RU" sz="2800" b="1" dirty="0" smtClean="0"/>
              <a:t>конечного результата</a:t>
            </a:r>
            <a:r>
              <a:rPr lang="en-US" sz="2800" b="1" dirty="0" smtClean="0"/>
              <a:t>; </a:t>
            </a:r>
            <a:endParaRPr lang="ru-RU" sz="2800" b="1" dirty="0" smtClean="0"/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/>
              <a:t>  Овладение </a:t>
            </a:r>
            <a:r>
              <a:rPr lang="ru-RU" sz="2800" b="1" dirty="0" smtClean="0"/>
              <a:t>учащимися учебными умениями, связанными с приемами самостоятельного приобретения знаний;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/>
              <a:t>  Сплоченность </a:t>
            </a:r>
            <a:r>
              <a:rPr lang="ru-RU" sz="2800" b="1" dirty="0" smtClean="0"/>
              <a:t>участников команды</a:t>
            </a:r>
            <a:r>
              <a:rPr lang="en-US" sz="2800" b="1" dirty="0" smtClean="0"/>
              <a:t>; </a:t>
            </a:r>
            <a:endParaRPr lang="ru-RU" sz="2800" b="1" dirty="0" smtClean="0"/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/>
              <a:t>  Получение </a:t>
            </a:r>
            <a:r>
              <a:rPr lang="ru-RU" sz="2800" b="1" dirty="0" smtClean="0"/>
              <a:t>полного и глубокого </a:t>
            </a:r>
            <a:r>
              <a:rPr lang="ru-RU" sz="2800" b="1" dirty="0" smtClean="0"/>
              <a:t> удовлетворения </a:t>
            </a:r>
            <a:r>
              <a:rPr lang="ru-RU" sz="2800" b="1" dirty="0" smtClean="0"/>
              <a:t>от сделанного; 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/>
              <a:t>  Уверенность </a:t>
            </a:r>
            <a:r>
              <a:rPr lang="ru-RU" sz="2800" b="1" dirty="0" smtClean="0"/>
              <a:t>детей в том, что они могут создавать продукт, востребованный для них и других людей. </a:t>
            </a:r>
            <a:endParaRPr lang="ru-RU" sz="2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352928" cy="5816977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u="heavy" dirty="0" smtClean="0">
                <a:solidFill>
                  <a:srgbClr val="C00000"/>
                </a:solidFill>
              </a:rPr>
              <a:t>КРИТЕРИИ  ОЦЕНИВАНИЯ  ПРОЕКТНЫХ  РАБОТ :</a:t>
            </a:r>
          </a:p>
          <a:p>
            <a:endParaRPr lang="ru-RU" sz="2400" b="1" u="heavy" dirty="0" smtClean="0">
              <a:solidFill>
                <a:srgbClr val="C0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b="1" dirty="0" smtClean="0"/>
              <a:t>Социальная значимость (актуальность) решаемой в работе проблемы;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Соответствие результата работы поставленным целям;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Глубина и оригинальность решения проблемы: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ru-RU" sz="2000" b="1" dirty="0" smtClean="0"/>
              <a:t>Изученная литература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ru-RU" sz="2000" b="1" dirty="0" smtClean="0"/>
              <a:t>Корректность методов исследования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ru-RU" sz="2000" b="1" dirty="0" smtClean="0"/>
              <a:t>Разработка конечного продукта         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/>
              <a:t>Качество оформления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/>
              <a:t>Результаты апробации продукта исследования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/>
              <a:t>Мастерство презентации продукта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ru-RU" sz="2000" b="1" dirty="0" smtClean="0"/>
              <a:t>Умение сделать доклад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ru-RU" sz="2000" b="1" dirty="0" smtClean="0"/>
              <a:t>Умение продемонстрировать продукт 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ru-RU" sz="2000" b="1" dirty="0" smtClean="0"/>
              <a:t>Умение отвечать </a:t>
            </a:r>
            <a:r>
              <a:rPr lang="ru-RU" sz="2000" b="1" dirty="0" smtClean="0"/>
              <a:t>на вопросы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ru-RU" sz="2000" b="1" dirty="0" smtClean="0"/>
              <a:t>Умение отстаивать свою точку зрения     </a:t>
            </a:r>
          </a:p>
          <a:p>
            <a:pPr marL="457200" indent="-457200"/>
            <a:r>
              <a:rPr lang="ru-RU" sz="2000" b="1" dirty="0" smtClean="0"/>
              <a:t>7.    Эффективность работы в группе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63284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Анкета для учеников</a:t>
            </a:r>
            <a:endParaRPr lang="ru-RU" sz="3200" b="1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71600" y="1514004"/>
            <a:ext cx="7704856" cy="4708981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Ваши фамилия, имя.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Где вы учитесь?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Занимались ли вы прежде исследовательской работой? По какому предмету?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Напишите тему своей учебно-исследовательской работы по русскому языку.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Чему вы научились, занимаясь учебно-исследовательской работой по русскому языку? Что узнали?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Где и как вы можете использовать полученный опыт?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Что вам больше всего понравилось, вызвало интерес в исследовательской работе?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Что было трудно?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Как изменила исследовательская работа по лингвистике ваше отношение к изучению русского (и, может быть, иностранного) языка?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620688"/>
            <a:ext cx="410445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/>
              <a:t>Помните!</a:t>
            </a:r>
            <a:endParaRPr lang="ru-RU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916832"/>
            <a:ext cx="7920880" cy="353943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/>
              <a:t>Подходите к проведению работы творчески.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/>
              <a:t>Не сдерживайте инициативы детей.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/>
              <a:t>Поощряйте самостоятельность, избегайте прямых инструкций.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/>
              <a:t>Не делайте за ребенка то, что он может сделать самостоятельно.</a:t>
            </a:r>
          </a:p>
          <a:p>
            <a:pPr lvl="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dirty="0" smtClean="0"/>
              <a:t>Не спешите с вынесением оценочных суждений.</a:t>
            </a:r>
            <a:endParaRPr lang="ru-RU" sz="2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405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22</cp:revision>
  <dcterms:created xsi:type="dcterms:W3CDTF">2012-04-23T16:28:43Z</dcterms:created>
  <dcterms:modified xsi:type="dcterms:W3CDTF">2012-04-26T17:17:21Z</dcterms:modified>
</cp:coreProperties>
</file>