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0" r:id="rId1"/>
  </p:sldMasterIdLst>
  <p:sldIdLst>
    <p:sldId id="257" r:id="rId2"/>
    <p:sldId id="261" r:id="rId3"/>
    <p:sldId id="258" r:id="rId4"/>
    <p:sldId id="256" r:id="rId5"/>
    <p:sldId id="259" r:id="rId6"/>
    <p:sldId id="260" r:id="rId7"/>
    <p:sldId id="262" r:id="rId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4" d="100"/>
          <a:sy n="94" d="100"/>
        </p:scale>
        <p:origin x="-108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466F-BDA4-4F18-9C7B-FF0A9A1B0E80}" type="datetime1">
              <a:rPr lang="en-US" smtClean="0"/>
              <a:pPr/>
              <a:t>07.10.14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4290-6522-4139-852E-05BD9E7F0D2E}" type="datetime1">
              <a:rPr lang="en-US" smtClean="0"/>
              <a:pPr/>
              <a:t>07.10.14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5F9-81EA-47C5-8059-9E5C2B437C70}" type="datetime1">
              <a:rPr lang="en-US" smtClean="0"/>
              <a:pPr/>
              <a:t>07.10.14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pPr/>
              <a:t>07.10.14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A7CB-BEE6-4F99-898E-913F06E8E125}" type="datetime1">
              <a:rPr lang="en-US" smtClean="0"/>
              <a:pPr/>
              <a:t>07.10.14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300C-6FC5-4FC3-AF1A-075E4F50620D}" type="datetime1">
              <a:rPr lang="en-US" smtClean="0"/>
              <a:pPr/>
              <a:t>07.10.14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295D-4A77-4DEB-B04C-9F4282A8BC04}" type="datetime1">
              <a:rPr lang="en-US" smtClean="0"/>
              <a:pPr/>
              <a:t>07.10.14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8685-4D0C-42D5-8013-B5904CD1FCBC}" type="datetime1">
              <a:rPr lang="en-US" smtClean="0"/>
              <a:pPr/>
              <a:t>07.10.14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26C0-9885-4BA9-BBFA-A52CBFEBB775}" type="datetime1">
              <a:rPr lang="en-US" smtClean="0"/>
              <a:pPr/>
              <a:t>07.10.14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1B38-C5EB-4D66-9137-0AFE9CDEDE8F}" type="datetime1">
              <a:rPr lang="en-US" smtClean="0"/>
              <a:pPr/>
              <a:t>07.10.14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07.10.14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27B613C-1AD7-49D3-885D-F654C5CDBAA6}" type="datetime1">
              <a:rPr lang="en-US" smtClean="0"/>
              <a:pPr/>
              <a:t>07.10.14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quote.org/w/index.php?title=%D0%A1%D0%B0%D0%BC%D0%BE%D0%BE%D1%82%D0%B2%D0%B5%D1%80%D0%B6%D0%B5%D0%BD%D0%BD%D0%BE%D1%81%D1%82%D1%8C&amp;action=edit&amp;redlink=1" TargetMode="External"/><Relationship Id="rId4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ru.wikipedia.org/wiki/%D0%9B%D0%B0%D1%82%D0%B8%D0%BD%D1%81%D0%BA%D0%B8%D0%B9_%D1%8F%D0%B7%D1%8B%D0%BA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5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2112965" y="1637746"/>
            <a:ext cx="7543800" cy="2593975"/>
          </a:xfrm>
        </p:spPr>
        <p:txBody>
          <a:bodyPr/>
          <a:lstStyle/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Рассказ</a:t>
            </a:r>
            <a:br>
              <a:rPr lang="ru-RU" sz="4400" dirty="0" smtClean="0">
                <a:solidFill>
                  <a:srgbClr val="FF0000"/>
                </a:solidFill>
              </a:rPr>
            </a:br>
            <a:r>
              <a:rPr lang="ru-RU" sz="4400" dirty="0" smtClean="0">
                <a:solidFill>
                  <a:srgbClr val="FF0000"/>
                </a:solidFill>
              </a:rPr>
              <a:t> «Старуха </a:t>
            </a:r>
            <a:br>
              <a:rPr lang="ru-RU" sz="4400" dirty="0" smtClean="0">
                <a:solidFill>
                  <a:srgbClr val="FF0000"/>
                </a:solidFill>
              </a:rPr>
            </a:br>
            <a:r>
              <a:rPr lang="ru-RU" sz="4400" dirty="0" err="1" smtClean="0">
                <a:solidFill>
                  <a:srgbClr val="FF0000"/>
                </a:solidFill>
              </a:rPr>
              <a:t>Изергиль</a:t>
            </a:r>
            <a:r>
              <a:rPr lang="ru-RU" sz="4400" dirty="0" smtClean="0">
                <a:solidFill>
                  <a:srgbClr val="FF0000"/>
                </a:solidFill>
              </a:rPr>
              <a:t>»</a:t>
            </a:r>
            <a:br>
              <a:rPr lang="ru-RU" sz="4400" dirty="0" smtClean="0">
                <a:solidFill>
                  <a:srgbClr val="FF0000"/>
                </a:solidFill>
              </a:rPr>
            </a:br>
            <a:r>
              <a:rPr lang="ru-RU" sz="4400" dirty="0" smtClean="0">
                <a:solidFill>
                  <a:srgbClr val="FF0000"/>
                </a:solidFill>
              </a:rPr>
              <a:t>1894г.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33260" y="5318360"/>
            <a:ext cx="6461760" cy="1066800"/>
          </a:xfrm>
        </p:spPr>
        <p:txBody>
          <a:bodyPr>
            <a:noAutofit/>
          </a:bodyPr>
          <a:lstStyle/>
          <a:p>
            <a:r>
              <a:rPr lang="ru-RU" sz="6600" dirty="0" smtClean="0">
                <a:solidFill>
                  <a:srgbClr val="800000"/>
                </a:solidFill>
                <a:latin typeface="Times New Roman"/>
                <a:cs typeface="Times New Roman"/>
              </a:rPr>
              <a:t>Максим Горький</a:t>
            </a:r>
            <a:endParaRPr lang="ru-RU" sz="6600" dirty="0">
              <a:solidFill>
                <a:srgbClr val="800000"/>
              </a:solidFill>
              <a:latin typeface="Times New Roman"/>
              <a:cs typeface="Times New Roman"/>
            </a:endParaRP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316" y="94205"/>
            <a:ext cx="34163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0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-252250"/>
            <a:ext cx="7620000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800000"/>
                </a:solidFill>
              </a:rPr>
              <a:t>Романтизм</a:t>
            </a:r>
            <a:endParaRPr lang="ru-RU" dirty="0">
              <a:solidFill>
                <a:srgbClr val="8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95032"/>
            <a:ext cx="8390726" cy="4800600"/>
          </a:xfrm>
        </p:spPr>
        <p:txBody>
          <a:bodyPr/>
          <a:lstStyle/>
          <a:p>
            <a:r>
              <a:rPr lang="ru-RU" dirty="0"/>
              <a:t>Герой на голову выше других людей, которые оказываются рядом с ним, их общество он отвергает. Этим обусловлено столь типичное для романтика одиночество, которое чаще всего мыслится им как естественное состояние, ибо люди не понимают его и отвергают его идеал. Поэтому герой-романтик находит равное себе начало лишь в общении со стихией, с миром природы, океана, моря, гор, прибрежных скал.</a:t>
            </a:r>
          </a:p>
          <a:p>
            <a:endParaRPr lang="ru-RU" dirty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5000" y="3047969"/>
            <a:ext cx="2032000" cy="2032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56721" y="5236143"/>
            <a:ext cx="81340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большое значение получает в романтических произведениях пейзаж, лишенный полутонов, основанный на ярких красках, выражающий самую неукротимую сущность стихии и ее красоту и исключительность. Пейзаж таким образом одушевляется и как бы выражает неординарность характера героя.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70602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238109" y="1401166"/>
            <a:ext cx="7620000" cy="1143000"/>
          </a:xfrm>
        </p:spPr>
        <p:txBody>
          <a:bodyPr/>
          <a:lstStyle/>
          <a:p>
            <a:r>
              <a:rPr lang="ru-RU" sz="3200" b="1" dirty="0">
                <a:solidFill>
                  <a:srgbClr val="800000"/>
                </a:solidFill>
              </a:rPr>
              <a:t>Гордость –</a:t>
            </a:r>
            <a:r>
              <a:rPr lang="ru-RU" sz="3200" dirty="0">
                <a:solidFill>
                  <a:srgbClr val="800000"/>
                </a:solidFill>
              </a:rPr>
              <a:t/>
            </a:r>
            <a:br>
              <a:rPr lang="ru-RU" sz="3200" dirty="0">
                <a:solidFill>
                  <a:srgbClr val="800000"/>
                </a:solidFill>
              </a:rPr>
            </a:br>
            <a:r>
              <a:rPr lang="ru-RU" sz="3200" dirty="0">
                <a:solidFill>
                  <a:srgbClr val="800000"/>
                </a:solidFill>
              </a:rPr>
              <a:t>Чувство собственного достоинства, самоуважения.</a:t>
            </a:r>
            <a:br>
              <a:rPr lang="ru-RU" sz="3200" dirty="0">
                <a:solidFill>
                  <a:srgbClr val="800000"/>
                </a:solidFill>
              </a:rPr>
            </a:br>
            <a:r>
              <a:rPr lang="ru-RU" sz="3200" dirty="0">
                <a:solidFill>
                  <a:srgbClr val="800000"/>
                </a:solidFill>
              </a:rPr>
              <a:t>Высоко мнение, чрезмерное высокое мнение о себе.</a:t>
            </a:r>
            <a:br>
              <a:rPr lang="ru-RU" sz="3200" dirty="0">
                <a:solidFill>
                  <a:srgbClr val="800000"/>
                </a:solidFill>
              </a:rPr>
            </a:br>
            <a:r>
              <a:rPr lang="ru-RU" sz="3200" b="1" dirty="0">
                <a:solidFill>
                  <a:srgbClr val="800000"/>
                </a:solidFill>
              </a:rPr>
              <a:t>Гордыня </a:t>
            </a:r>
            <a:r>
              <a:rPr lang="ru-RU" sz="3200" dirty="0" smtClean="0">
                <a:solidFill>
                  <a:srgbClr val="800000"/>
                </a:solidFill>
              </a:rPr>
              <a:t>– непомерная</a:t>
            </a:r>
            <a:br>
              <a:rPr lang="ru-RU" sz="3200" dirty="0" smtClean="0">
                <a:solidFill>
                  <a:srgbClr val="800000"/>
                </a:solidFill>
              </a:rPr>
            </a:br>
            <a:r>
              <a:rPr lang="ru-RU" sz="3200" dirty="0" smtClean="0">
                <a:solidFill>
                  <a:srgbClr val="800000"/>
                </a:solidFill>
              </a:rPr>
              <a:t> </a:t>
            </a:r>
            <a:r>
              <a:rPr lang="ru-RU" sz="3200" dirty="0">
                <a:solidFill>
                  <a:srgbClr val="800000"/>
                </a:solidFill>
              </a:rPr>
              <a:t>гордость.	</a:t>
            </a:r>
            <a:br>
              <a:rPr lang="ru-RU" sz="3200" dirty="0">
                <a:solidFill>
                  <a:srgbClr val="800000"/>
                </a:solidFill>
              </a:rPr>
            </a:br>
            <a:endParaRPr lang="ru-RU" sz="3200" dirty="0">
              <a:solidFill>
                <a:srgbClr val="800000"/>
              </a:solidFill>
            </a:endParaRPr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/>
          <a:srcRect l="-49089" r="-49089"/>
          <a:stretch>
            <a:fillRect/>
          </a:stretch>
        </p:blipFill>
        <p:spPr>
          <a:xfrm>
            <a:off x="3026606" y="1972666"/>
            <a:ext cx="7754498" cy="4885334"/>
          </a:xfr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2875" y="3458554"/>
            <a:ext cx="2277628" cy="3399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221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4256164" y="2364594"/>
            <a:ext cx="3824807" cy="4201756"/>
          </a:xfrm>
        </p:spPr>
        <p:txBody>
          <a:bodyPr/>
          <a:lstStyle/>
          <a:p>
            <a:r>
              <a:rPr lang="ru-RU" sz="2800" b="1" dirty="0">
                <a:solidFill>
                  <a:srgbClr val="800000"/>
                </a:solidFill>
              </a:rPr>
              <a:t>И вижу я, что не живут люди, а всё примеряются, примеряются и кладут на это всю жизнь. И когда обворуют сами себя, истратив время, то начнут плакаться на судьбу. Что же тут -- судьба? Каждый сам себе судьба! Всяких людей я нынче вижу, а вот сильных нет! Где ж они?..</a:t>
            </a:r>
            <a:endParaRPr lang="ru-RU" sz="2800" b="1" dirty="0">
              <a:solidFill>
                <a:srgbClr val="8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989" y="1452940"/>
            <a:ext cx="3408940" cy="5113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855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239822" y="828546"/>
            <a:ext cx="7620000" cy="1143000"/>
          </a:xfrm>
        </p:spPr>
        <p:txBody>
          <a:bodyPr/>
          <a:lstStyle/>
          <a:p>
            <a:r>
              <a:rPr lang="ru-RU" sz="3200" b="1" dirty="0">
                <a:solidFill>
                  <a:srgbClr val="800000"/>
                </a:solidFill>
              </a:rPr>
              <a:t>Только один осторожный человек заметил это и, боясь чего-то, наступил на гордое сердце ногой... И вот оно, </a:t>
            </a:r>
            <a:r>
              <a:rPr lang="ru-RU" sz="3200" b="1" dirty="0" smtClean="0">
                <a:solidFill>
                  <a:srgbClr val="800000"/>
                </a:solidFill>
              </a:rPr>
              <a:t>рассыпавшись</a:t>
            </a:r>
            <a:br>
              <a:rPr lang="ru-RU" sz="3200" b="1" dirty="0" smtClean="0">
                <a:solidFill>
                  <a:srgbClr val="800000"/>
                </a:solidFill>
              </a:rPr>
            </a:br>
            <a:r>
              <a:rPr lang="ru-RU" sz="3200" b="1" dirty="0" smtClean="0">
                <a:solidFill>
                  <a:srgbClr val="800000"/>
                </a:solidFill>
              </a:rPr>
              <a:t> </a:t>
            </a:r>
            <a:r>
              <a:rPr lang="ru-RU" sz="3200" b="1" dirty="0">
                <a:solidFill>
                  <a:srgbClr val="800000"/>
                </a:solidFill>
              </a:rPr>
              <a:t>в искры, угасло...</a:t>
            </a:r>
            <a:endParaRPr lang="ru-RU" sz="3200" b="1" dirty="0">
              <a:solidFill>
                <a:srgbClr val="800000"/>
              </a:solidFill>
            </a:endParaRPr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/>
          <a:srcRect l="-43505" r="-43505"/>
          <a:stretch>
            <a:fillRect/>
          </a:stretch>
        </p:blipFill>
        <p:spPr>
          <a:xfrm>
            <a:off x="2308294" y="1762320"/>
            <a:ext cx="7620000" cy="4800600"/>
          </a:xfr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822" y="3080274"/>
            <a:ext cx="2869619" cy="3777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16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522188"/>
          </a:xfrm>
        </p:spPr>
        <p:txBody>
          <a:bodyPr/>
          <a:lstStyle/>
          <a:p>
            <a:r>
              <a:rPr lang="ru-RU" sz="2800" b="1" dirty="0" err="1">
                <a:solidFill>
                  <a:srgbClr val="800000"/>
                </a:solidFill>
              </a:rPr>
              <a:t>Эгои́зм</a:t>
            </a:r>
            <a:r>
              <a:rPr lang="ru-RU" sz="2800" dirty="0">
                <a:solidFill>
                  <a:srgbClr val="800000"/>
                </a:solidFill>
              </a:rPr>
              <a:t> (от лат. </a:t>
            </a:r>
            <a:r>
              <a:rPr lang="ru-RU" sz="2800" dirty="0" err="1">
                <a:solidFill>
                  <a:srgbClr val="800000"/>
                </a:solidFill>
              </a:rPr>
              <a:t>ego</a:t>
            </a:r>
            <a:r>
              <a:rPr lang="ru-RU" sz="2800" dirty="0">
                <a:solidFill>
                  <a:srgbClr val="800000"/>
                </a:solidFill>
              </a:rPr>
              <a:t> — «я») — поведение, целиком определяемое мыслью о собственной пользе, выгоде, когда индивид ставит свои интересы выше интересов других.</a:t>
            </a:r>
            <a:endParaRPr lang="ru-RU" sz="2800" dirty="0">
              <a:solidFill>
                <a:srgbClr val="8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8093" y="3275437"/>
            <a:ext cx="7969107" cy="4800600"/>
          </a:xfrm>
        </p:spPr>
        <p:txBody>
          <a:bodyPr>
            <a:normAutofit/>
          </a:bodyPr>
          <a:lstStyle/>
          <a:p>
            <a:r>
              <a:rPr lang="ru-RU" sz="2800" b="1" dirty="0" err="1">
                <a:solidFill>
                  <a:srgbClr val="800000"/>
                </a:solidFill>
                <a:latin typeface="Times New Roman"/>
                <a:cs typeface="Times New Roman"/>
              </a:rPr>
              <a:t>Альтруи́зм</a:t>
            </a:r>
            <a:r>
              <a:rPr lang="ru-RU" sz="2800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lang="ru-RU" sz="2800" dirty="0" smtClean="0">
                <a:solidFill>
                  <a:srgbClr val="800000"/>
                </a:solidFill>
                <a:latin typeface="Times New Roman"/>
                <a:cs typeface="Times New Roman"/>
              </a:rPr>
              <a:t>(</a:t>
            </a:r>
            <a:r>
              <a:rPr lang="ru-RU" sz="2800" dirty="0" smtClean="0">
                <a:solidFill>
                  <a:srgbClr val="800000"/>
                </a:solidFill>
                <a:latin typeface="Times New Roman"/>
                <a:cs typeface="Times New Roman"/>
                <a:hlinkClick r:id="rId2"/>
              </a:rPr>
              <a:t>лат</a:t>
            </a:r>
            <a:r>
              <a:rPr lang="ru-RU" sz="2800" dirty="0">
                <a:solidFill>
                  <a:srgbClr val="800000"/>
                </a:solidFill>
                <a:latin typeface="Times New Roman"/>
                <a:cs typeface="Times New Roman"/>
                <a:hlinkClick r:id="rId2"/>
              </a:rPr>
              <a:t>. </a:t>
            </a:r>
            <a:r>
              <a:rPr lang="ru-RU" sz="2800" i="1" dirty="0">
                <a:solidFill>
                  <a:srgbClr val="800000"/>
                </a:solidFill>
                <a:latin typeface="Times New Roman"/>
                <a:cs typeface="Times New Roman"/>
                <a:hlinkClick r:id="rId2"/>
              </a:rPr>
              <a:t>Alter</a:t>
            </a:r>
            <a:r>
              <a:rPr lang="ru-RU" sz="2800" dirty="0">
                <a:solidFill>
                  <a:srgbClr val="800000"/>
                </a:solidFill>
                <a:latin typeface="Times New Roman"/>
                <a:cs typeface="Times New Roman"/>
                <a:hlinkClick r:id="rId2"/>
              </a:rPr>
              <a:t> — другой) — активность, связанная с бескорыстной заботой о благополучии других; соотносится с понятием </a:t>
            </a:r>
            <a:r>
              <a:rPr lang="ru-RU" sz="2800" dirty="0">
                <a:solidFill>
                  <a:srgbClr val="800000"/>
                </a:solidFill>
                <a:latin typeface="Times New Roman"/>
                <a:cs typeface="Times New Roman"/>
                <a:hlinkClick r:id="rId3"/>
              </a:rPr>
              <a:t>самоотверженность — то есть с приношением в жертву своих выгод в пользу блага другого человека, других людей или в целом — ради общего блага.</a:t>
            </a:r>
            <a:endParaRPr lang="ru-RU" sz="2800" dirty="0">
              <a:solidFill>
                <a:srgbClr val="800000"/>
              </a:solidFill>
              <a:latin typeface="Times New Roman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75166" y="2121334"/>
            <a:ext cx="12025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solidFill>
                  <a:srgbClr val="800000"/>
                </a:solidFill>
                <a:latin typeface="Times New Roman"/>
                <a:cs typeface="Times New Roman"/>
              </a:rPr>
              <a:t>?</a:t>
            </a:r>
            <a:endParaRPr lang="ru-RU" sz="9600" dirty="0">
              <a:solidFill>
                <a:srgbClr val="800000"/>
              </a:solidFill>
              <a:latin typeface="Times New Roman"/>
              <a:cs typeface="Times New Roman"/>
            </a:endParaRPr>
          </a:p>
        </p:txBody>
      </p:sp>
      <p:pic>
        <p:nvPicPr>
          <p:cNvPr id="5" name="Изображение 4" descr="2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225" y="1950394"/>
            <a:ext cx="1651000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513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/>
          <a:srcRect l="-54065" r="-54065"/>
          <a:stretch>
            <a:fillRect/>
          </a:stretch>
        </p:blipFill>
        <p:spPr>
          <a:xfrm>
            <a:off x="1943480" y="274638"/>
            <a:ext cx="4987990" cy="3142434"/>
          </a:xfr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71" y="3685296"/>
            <a:ext cx="2509638" cy="2967647"/>
          </a:xfrm>
          <a:prstGeom prst="rect">
            <a:avLst/>
          </a:prstGeom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5643701" y="3726063"/>
            <a:ext cx="2098398" cy="3131937"/>
          </a:xfrm>
          <a:prstGeom prst="rect">
            <a:avLst/>
          </a:prstGeom>
        </p:spPr>
      </p:pic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311" y="1212754"/>
            <a:ext cx="1431169" cy="1812529"/>
          </a:xfrm>
          <a:prstGeom prst="rect">
            <a:avLst/>
          </a:prstGeom>
        </p:spPr>
      </p:pic>
      <p:pic>
        <p:nvPicPr>
          <p:cNvPr id="10" name="Изображение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V="1">
            <a:off x="5932141" y="1723316"/>
            <a:ext cx="1431169" cy="181252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850818" y="4401562"/>
            <a:ext cx="14036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solidFill>
                  <a:srgbClr val="800000"/>
                </a:solidFill>
                <a:latin typeface="Times New Roman"/>
                <a:cs typeface="Times New Roman"/>
              </a:rPr>
              <a:t>?</a:t>
            </a:r>
            <a:endParaRPr lang="ru-RU" sz="9600" b="1" dirty="0">
              <a:solidFill>
                <a:srgbClr val="80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050630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Соседство.thmx</Template>
  <TotalTime>32</TotalTime>
  <Words>220</Words>
  <Application>Microsoft Macintosh PowerPoint</Application>
  <PresentationFormat>Экран (4:3)</PresentationFormat>
  <Paragraphs>12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Соседство</vt:lpstr>
      <vt:lpstr>Рассказ  «Старуха  Изергиль» 1894г.</vt:lpstr>
      <vt:lpstr>Романтизм</vt:lpstr>
      <vt:lpstr>Гордость – Чувство собственного достоинства, самоуважения. Высоко мнение, чрезмерное высокое мнение о себе. Гордыня – непомерная  гордость.  </vt:lpstr>
      <vt:lpstr>И вижу я, что не живут люди, а всё примеряются, примеряются и кладут на это всю жизнь. И когда обворуют сами себя, истратив время, то начнут плакаться на судьбу. Что же тут -- судьба? Каждый сам себе судьба! Всяких людей я нынче вижу, а вот сильных нет! Где ж они?..</vt:lpstr>
      <vt:lpstr>Только один осторожный человек заметил это и, боясь чего-то, наступил на гордое сердце ногой... И вот оно, рассыпавшись  в искры, угасло...</vt:lpstr>
      <vt:lpstr>Эгои́зм (от лат. ego — «я») — поведение, целиком определяемое мыслью о собственной пользе, выгоде, когда индивид ставит свои интересы выше интересов других.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Рассказ  «Старуха  Изергиль» 1894г.</dc:title>
  <dc:creator>Яна Колычева</dc:creator>
  <cp:lastModifiedBy>Яна Колычева</cp:lastModifiedBy>
  <cp:revision>4</cp:revision>
  <dcterms:created xsi:type="dcterms:W3CDTF">2014-10-07T16:51:11Z</dcterms:created>
  <dcterms:modified xsi:type="dcterms:W3CDTF">2014-10-07T17:23:44Z</dcterms:modified>
</cp:coreProperties>
</file>