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71" r:id="rId6"/>
    <p:sldId id="265" r:id="rId7"/>
    <p:sldId id="272" r:id="rId8"/>
    <p:sldId id="262" r:id="rId9"/>
    <p:sldId id="273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0AB7A-A0A8-4EB9-A7BD-1824E5AB0728}" type="datetimeFigureOut">
              <a:rPr lang="ru-RU" smtClean="0"/>
              <a:pPr/>
              <a:t>07.05.2012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2E897-B456-495F-9952-774F049956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65618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Нравственное воспитание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Родительское собрание 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2656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Очень важно, чтобы в закономерном процессе постоянной устремленности подростка к самостоятельности и независимости формировались и закреплялись существенные нравственные ориентиры. Именно в подростковом возрасте создаются благоприятные возможности для воспитания ценностных ориентаций, тех нравственных координат, которые составляют основу нравственного формирования личности.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Разговоры родителей по поводу происходящего в стране и за рубежом, о своей профессии и своем труде, оценка ими коллег по работе, в общем, любое, даже мимоходом высказанное одобрение или осуждение тому, чему они стали невольными свидетелями, - все фиксируется, оценивается, принимается или отвергается подростком, оказывал подчас незаметное, но неизгладимое влияние на его духовное развитие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Родителям надо учитывать, что в подростковом возрасте уже не может быть бездумного подражания примеру окружающих. Именно в опыте собственной жизни и поступков вырабатываются моральные оценки, усваиваются, закрепляются нравственные суждения, понимание моральных норм и требований - все, что составляет основу нравственных убеждений подрастающего человека. 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Но не так уж редко между нравственными знаниями и поведением подростка обнаруживается разрыв: хорошо знал и понимал сущность моральных требований, он поступает вопреки им. Глубоко убежденный в том, что лгать нехорошо, он лжет, чтобы избежать наказания. Горячо осуждая несправедливость, не находит в себе смелости выступить против более сильного обидчика и до поры до времени старается остаться в стороне.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Родителям следует быть особенно внимательными к тем переживаниям, которые вызывают у подростка события окружающей жизни. Что волнует вашего сына или дочь? Умеют ли они бескорыстно радоваться успеху друга или их радуют лишь собственные удачи, а успех товарища вызывает зависть и раздражение? А может быть, они испытывают злорадное чувство по поводу неудач другого? Характер этих переживаний, словно лакмусовая бумажка, проявляет существенные стороны нравственного мира </a:t>
            </a:r>
            <a:r>
              <a:rPr lang="ru-RU" b="1" dirty="0" smtClean="0">
                <a:solidFill>
                  <a:srgbClr val="FF0000"/>
                </a:solidFill>
              </a:rPr>
              <a:t>подростка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В семье создаются особые возможности для воспитания гуманного отношения к людям - отзывчивости, симпатии, заботы, сочувствия. Эти чувства обязательно возникают в дружной семье, где отношения пронизаны любовью, добротой, заботой друг о друге.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Усвоение подростком нравственных норм должно претворяться в определенном, нравственном стиле поведения. Нравственные черты личности проявляются в поступках, которые побуждаются желаниями, стремлениями, потребностями, т.е. различными мотивами. Мотив - побудительная причина, основание выбора поступка. Решение поступить так, а не иначе нередко представляет собой результат сложной борьбы мотивов, побуждений, стремлений, переживаний. Подчас это столкновение в сознании подростка разных, противоречивых мотивов, одни из которых связаны, например, с его стремлением к удовольствию, к любимому и приятному занятию, а другие мотивы - это осознание долга, обязанностей, выполнение которых требует напряжения сил, отказа от личного удовольствия.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0000" lnSpcReduction="20000"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В школе, в семье подросток постоянно ставится перед необходимостью нравственного выбора между желаемым и должным, когда нравственное выступает как должное. В подобных ситуациях нужна моральная стойкость, чтобы сделать правильный выбор. Такие ситуации могут быть обычными, житейскими и, казалось бы, малозначащими. Но они значимы в нравственном формировании, ибо требуют усилия, а не бездумного подчинения обстоятельствам: закончена подготовка домашних заданий и можно позаниматься с компьютером, но нужно помочь матери в хозяйственных делах; хочется послушать музыку с любимыми композициями на плеере, но надо навестить больную родственницу.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sz="3600" b="1" dirty="0"/>
              <a:t>К сожалению, нередко в семье подросток не принимает сам то или другое решение, не делает выбора, а вынужден действовать по приказу и принуждению. Так, мать просто приказывает сыну немедленно отложить в сторону плеер и идти к родственнице. Мальчик подчиняется, но делает это с нежеланием и раздражением. Здесь нет выбора по собственной инициативе, а поступок, совершенный по принуждению, не способствует утверждению нужных мотивов. Иной воспитательный результат приносит выбор, сделанный свободно и означающий победу над собой, утверждение мотива - принести людям радость.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Правильный собственный выбор способствует моральному росту подростка, вызывает положительные чувства, вырабатывает привычку правильно действовать в аналогичных случаях. Помочь сделать правильный выбор - это значит отказаться от давления, принуждения, приказа, заменив их, если можно, просьбой, советом, разъяснением.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3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791200"/>
          </a:xfrm>
        </p:spPr>
        <p:txBody>
          <a:bodyPr/>
          <a:lstStyle/>
          <a:p>
            <a:r>
              <a:rPr lang="ru-RU" sz="5400" b="1" dirty="0">
                <a:solidFill>
                  <a:srgbClr val="FF0000"/>
                </a:solidFill>
                <a:latin typeface="Monotype Corsiva" pitchFamily="66" charset="0"/>
              </a:rPr>
              <a:t>Воспитать человека интеллектуально, </a:t>
            </a:r>
            <a:br>
              <a:rPr lang="ru-RU" sz="5400" b="1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5400" b="1" dirty="0">
                <a:solidFill>
                  <a:srgbClr val="FF0000"/>
                </a:solidFill>
                <a:latin typeface="Monotype Corsiva" pitchFamily="66" charset="0"/>
              </a:rPr>
              <a:t>не воспитав его нравственно,</a:t>
            </a:r>
            <a:br>
              <a:rPr lang="ru-RU" sz="5400" b="1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5400" b="1" dirty="0">
                <a:solidFill>
                  <a:srgbClr val="FF0000"/>
                </a:solidFill>
                <a:latin typeface="Monotype Corsiva" pitchFamily="66" charset="0"/>
              </a:rPr>
              <a:t>значит вырастить угрозу для общества.</a:t>
            </a:r>
            <a:r>
              <a:rPr lang="ru-RU" sz="5400" b="1" i="1" dirty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5400" b="1" i="1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5400" b="1" i="1" dirty="0">
                <a:solidFill>
                  <a:srgbClr val="FF0000"/>
                </a:solidFill>
                <a:latin typeface="Monotype Corsiva" pitchFamily="66" charset="0"/>
              </a:rPr>
              <a:t>                              </a:t>
            </a:r>
            <a:r>
              <a:rPr lang="ru-RU" sz="3200" b="1" i="1" dirty="0">
                <a:solidFill>
                  <a:srgbClr val="FF0000"/>
                </a:solidFill>
                <a:latin typeface="Mangal" pitchFamily="2"/>
              </a:rPr>
              <a:t>Теодор Рузвельт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548680"/>
            <a:ext cx="727280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Как важно, чтобы и в семье подросток участвовал в совместной предпраздничной уборке квартиры, увидел отношение родителей к празднику, как к особому дню, испытал радость общения с ними. Культура проведения праздников в семье - это важное средство нравственного становления личности подростка.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5562600"/>
          </a:xfrm>
        </p:spPr>
        <p:txBody>
          <a:bodyPr/>
          <a:lstStyle/>
          <a:p>
            <a:r>
              <a:rPr lang="ru-RU" sz="5400" b="1">
                <a:latin typeface="Monotype Corsiva" pitchFamily="66" charset="0"/>
              </a:rPr>
              <a:t>«Из всех наук, которые должен знать человек, главнейшая есть наука о том, как жить, делая как можно меньше зла и как можно больше добра»</a:t>
            </a:r>
            <a:br>
              <a:rPr lang="ru-RU" sz="5400" b="1">
                <a:latin typeface="Monotype Corsiva" pitchFamily="66" charset="0"/>
              </a:rPr>
            </a:br>
            <a:r>
              <a:rPr lang="ru-RU">
                <a:latin typeface="Monotype Corsiva" pitchFamily="66" charset="0"/>
              </a:rPr>
              <a:t>                                            </a:t>
            </a:r>
            <a:r>
              <a:rPr lang="ru-RU" sz="3200">
                <a:latin typeface="Mangal" pitchFamily="2"/>
              </a:rPr>
              <a:t>Л.Н.Толстой.</a:t>
            </a:r>
            <a:r>
              <a:rPr lang="ru-RU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562600"/>
          </a:xfrm>
        </p:spPr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Monotype Corsiva" pitchFamily="66" charset="0"/>
              </a:rPr>
              <a:t>Нравственность — это «правила, определяющие поведение, духовные и душевные качества, необходимые человеку в обществе, а также выполнение этих правил, проявляющихся в его поведении, поступках».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583264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  <a:latin typeface="Monotype Corsiva" pitchFamily="66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Monotype Corsiva" pitchFamily="66" charset="0"/>
              </a:rPr>
            </a:br>
            <a:r>
              <a:rPr lang="ru-RU" b="1" dirty="0">
                <a:solidFill>
                  <a:srgbClr val="0070C0"/>
                </a:solidFill>
                <a:latin typeface="Monotype Corsiva" pitchFamily="66" charset="0"/>
              </a:rPr>
              <a:t>«Воспитание — это постепенное обогащение ребёнка знаниями, умениями, опытом, это развитие ума и формирование отношения к добру и злу, подготовка к борьбе против всего, что идёт вразрез с принятыми в обществе моральными устоями».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                            </a:t>
            </a:r>
            <a:r>
              <a:rPr lang="ru-RU" sz="2800" b="1" dirty="0">
                <a:solidFill>
                  <a:srgbClr val="0070C0"/>
                </a:solidFill>
                <a:latin typeface="Mangal" pitchFamily="2"/>
              </a:rPr>
              <a:t>В.А. Сухомлинский</a:t>
            </a:r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838200" y="8382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395536" y="332657"/>
            <a:ext cx="828092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400" b="1" dirty="0">
                <a:solidFill>
                  <a:srgbClr val="0070C0"/>
                </a:solidFill>
              </a:rPr>
              <a:t>    </a:t>
            </a:r>
            <a:r>
              <a:rPr lang="ru-RU" sz="2800" b="1" dirty="0">
                <a:solidFill>
                  <a:srgbClr val="0070C0"/>
                </a:solidFill>
              </a:rPr>
              <a:t>Н</a:t>
            </a:r>
            <a:r>
              <a:rPr lang="ru-RU" sz="2800" b="1" dirty="0" smtClean="0">
                <a:solidFill>
                  <a:srgbClr val="0070C0"/>
                </a:solidFill>
              </a:rPr>
              <a:t>равственные качества - терпение милосердие, незлобивость.    </a:t>
            </a:r>
            <a:endParaRPr lang="ru-RU" sz="2800" b="1" dirty="0">
              <a:solidFill>
                <a:srgbClr val="0070C0"/>
              </a:solidFill>
            </a:endParaRPr>
          </a:p>
          <a:p>
            <a:r>
              <a:rPr lang="ru-RU" sz="2800" b="1" dirty="0">
                <a:solidFill>
                  <a:srgbClr val="0070C0"/>
                </a:solidFill>
              </a:rPr>
              <a:t>    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395537" y="1700809"/>
            <a:ext cx="81369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/>
              <a:t> -   </a:t>
            </a:r>
            <a:r>
              <a:rPr lang="ru-RU" sz="2800" b="1" dirty="0">
                <a:solidFill>
                  <a:srgbClr val="C00000"/>
                </a:solidFill>
              </a:rPr>
              <a:t>Н</a:t>
            </a:r>
            <a:r>
              <a:rPr lang="ru-RU" sz="2800" b="1" dirty="0" smtClean="0">
                <a:solidFill>
                  <a:srgbClr val="C00000"/>
                </a:solidFill>
              </a:rPr>
              <a:t>равственные </a:t>
            </a:r>
            <a:r>
              <a:rPr lang="ru-RU" sz="2800" b="1" dirty="0">
                <a:solidFill>
                  <a:srgbClr val="C00000"/>
                </a:solidFill>
              </a:rPr>
              <a:t>позиции </a:t>
            </a:r>
            <a:r>
              <a:rPr lang="ru-RU" sz="2800" b="1" dirty="0" smtClean="0">
                <a:solidFill>
                  <a:srgbClr val="C00000"/>
                </a:solidFill>
              </a:rPr>
              <a:t> - способности </a:t>
            </a:r>
            <a:r>
              <a:rPr lang="ru-RU" sz="2800" b="1" dirty="0">
                <a:solidFill>
                  <a:srgbClr val="C00000"/>
                </a:solidFill>
              </a:rPr>
              <a:t>к различению добра и зла, </a:t>
            </a:r>
            <a:r>
              <a:rPr lang="ru-RU" sz="2800" b="1" dirty="0" smtClean="0">
                <a:solidFill>
                  <a:srgbClr val="C00000"/>
                </a:solidFill>
              </a:rPr>
              <a:t>    </a:t>
            </a:r>
            <a:r>
              <a:rPr lang="ru-RU" sz="2800" b="1" dirty="0">
                <a:solidFill>
                  <a:srgbClr val="C00000"/>
                </a:solidFill>
              </a:rPr>
              <a:t>проявлению самоотверженной любви, готовности к преодолению </a:t>
            </a:r>
            <a:r>
              <a:rPr lang="ru-RU" sz="2800" b="1" dirty="0" smtClean="0">
                <a:solidFill>
                  <a:srgbClr val="C00000"/>
                </a:solidFill>
              </a:rPr>
              <a:t>    </a:t>
            </a:r>
            <a:r>
              <a:rPr lang="ru-RU" sz="2800" b="1" dirty="0">
                <a:solidFill>
                  <a:srgbClr val="C00000"/>
                </a:solidFill>
              </a:rPr>
              <a:t>жизненных </a:t>
            </a:r>
            <a:r>
              <a:rPr lang="ru-RU" sz="2800" b="1" dirty="0" smtClean="0">
                <a:solidFill>
                  <a:srgbClr val="C00000"/>
                </a:solidFill>
              </a:rPr>
              <a:t>испытаний.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683568" y="3861048"/>
            <a:ext cx="818579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dirty="0"/>
              <a:t>-   </a:t>
            </a:r>
            <a:r>
              <a:rPr lang="ru-RU" sz="2800" b="1" dirty="0">
                <a:solidFill>
                  <a:srgbClr val="0070C0"/>
                </a:solidFill>
              </a:rPr>
              <a:t>Н</a:t>
            </a:r>
            <a:r>
              <a:rPr lang="ru-RU" sz="2800" b="1" dirty="0" smtClean="0">
                <a:solidFill>
                  <a:srgbClr val="0070C0"/>
                </a:solidFill>
              </a:rPr>
              <a:t>равственное поведение  - готовность служения </a:t>
            </a:r>
            <a:r>
              <a:rPr lang="ru-RU" sz="2800" b="1" dirty="0">
                <a:solidFill>
                  <a:srgbClr val="0070C0"/>
                </a:solidFill>
              </a:rPr>
              <a:t>людям и </a:t>
            </a:r>
            <a:r>
              <a:rPr lang="ru-RU" sz="2800" b="1" dirty="0" smtClean="0">
                <a:solidFill>
                  <a:srgbClr val="0070C0"/>
                </a:solidFill>
              </a:rPr>
              <a:t> Отечеству</a:t>
            </a:r>
            <a:r>
              <a:rPr lang="ru-RU" sz="2800" b="1" dirty="0">
                <a:solidFill>
                  <a:srgbClr val="0070C0"/>
                </a:solidFill>
              </a:rPr>
              <a:t>, проявления духовной </a:t>
            </a:r>
            <a:r>
              <a:rPr lang="ru-RU" sz="2800" b="1" dirty="0" smtClean="0">
                <a:solidFill>
                  <a:srgbClr val="0070C0"/>
                </a:solidFill>
              </a:rPr>
              <a:t>рассудительности. 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  <p:bldP spid="51208" grpId="0"/>
      <p:bldP spid="512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539552" y="381000"/>
            <a:ext cx="7992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b="1" dirty="0">
                <a:solidFill>
                  <a:srgbClr val="0070C0"/>
                </a:solidFill>
              </a:rPr>
              <a:t>    </a:t>
            </a:r>
            <a:r>
              <a:rPr lang="ru-RU" sz="2400" b="1" dirty="0">
                <a:solidFill>
                  <a:srgbClr val="0070C0"/>
                </a:solidFill>
              </a:rPr>
              <a:t>Ценность семьи и традиционных семейных отношений, </a:t>
            </a:r>
            <a:r>
              <a:rPr lang="ru-RU" sz="2400" b="1" dirty="0" smtClean="0">
                <a:solidFill>
                  <a:srgbClr val="0070C0"/>
                </a:solidFill>
              </a:rPr>
              <a:t> построенных </a:t>
            </a:r>
            <a:r>
              <a:rPr lang="ru-RU" sz="2400" b="1" dirty="0">
                <a:solidFill>
                  <a:srgbClr val="0070C0"/>
                </a:solidFill>
              </a:rPr>
              <a:t>на уважении к родителям, взаимопомощи и </a:t>
            </a:r>
            <a:r>
              <a:rPr lang="ru-RU" sz="2400" b="1" dirty="0" smtClean="0">
                <a:solidFill>
                  <a:srgbClr val="0070C0"/>
                </a:solidFill>
              </a:rPr>
              <a:t> сопереживании</a:t>
            </a:r>
            <a:r>
              <a:rPr lang="ru-RU" sz="2400" b="1" dirty="0">
                <a:solidFill>
                  <a:srgbClr val="0070C0"/>
                </a:solidFill>
              </a:rPr>
              <a:t>; отношении к матери как одной из главных </a:t>
            </a:r>
            <a:r>
              <a:rPr lang="ru-RU" sz="2400" b="1" dirty="0" smtClean="0">
                <a:solidFill>
                  <a:srgbClr val="0070C0"/>
                </a:solidFill>
              </a:rPr>
              <a:t> святынь </a:t>
            </a:r>
            <a:r>
              <a:rPr lang="ru-RU" sz="2400" b="1" dirty="0">
                <a:solidFill>
                  <a:srgbClr val="0070C0"/>
                </a:solidFill>
              </a:rPr>
              <a:t>и к материнству как единству природного </a:t>
            </a:r>
            <a:r>
              <a:rPr lang="ru-RU" sz="2400" b="1" dirty="0" smtClean="0">
                <a:solidFill>
                  <a:srgbClr val="0070C0"/>
                </a:solidFill>
              </a:rPr>
              <a:t> (</a:t>
            </a:r>
            <a:r>
              <a:rPr lang="ru-RU" sz="2400" b="1" dirty="0">
                <a:solidFill>
                  <a:srgbClr val="0070C0"/>
                </a:solidFill>
              </a:rPr>
              <a:t>биологического) и духовно-нравственного начал.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467544" y="3200400"/>
            <a:ext cx="799288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800" b="1" dirty="0">
                <a:solidFill>
                  <a:srgbClr val="FF0000"/>
                </a:solidFill>
              </a:rPr>
              <a:t>   </a:t>
            </a:r>
            <a:r>
              <a:rPr lang="ru-RU" sz="2400" b="1" dirty="0">
                <a:solidFill>
                  <a:srgbClr val="FF0000"/>
                </a:solidFill>
              </a:rPr>
              <a:t>Ценность родной земли, Родины, производительного труда  на родной земле.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23528" y="4572000"/>
            <a:ext cx="82809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-   Ценность здорового образа жизни и одухотворённой красоты  человека.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8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4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8" grpId="0"/>
      <p:bldP spid="593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dirty="0">
                <a:solidFill>
                  <a:srgbClr val="002060"/>
                </a:solidFill>
              </a:rPr>
              <a:t>Подростковый возраст - это особая пора, когда совершается переход от детства к взрослости. Современный подросток много знает, у него есть свои любимые занятия, он стремится определить и утвердить свое собственное отношение ко всему, с чем встречается в жизни, - к школе, учебным предметам, труду, искусству, но прежде всего к окружающим людям, их поступкам, поведению, требованиям.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Было бы большой ошибкой пренебрегать правом подростка на свои собственные взгляды, представления, чувства на том основании, что еще неустойчивы, порой прямолинейны и </a:t>
            </a:r>
            <a:r>
              <a:rPr lang="ru-RU" b="1" dirty="0" err="1">
                <a:solidFill>
                  <a:srgbClr val="002060"/>
                </a:solidFill>
              </a:rPr>
              <a:t>полярны</a:t>
            </a:r>
            <a:r>
              <a:rPr lang="ru-RU" b="1" dirty="0">
                <a:solidFill>
                  <a:srgbClr val="002060"/>
                </a:solidFill>
              </a:rPr>
              <a:t> его нравственные суждения, неоправданно резки и недостаточно обоснованы моральные оценки, подвержены резким колебаниям чувства</a:t>
            </a:r>
            <a:r>
              <a:rPr lang="ru-RU" sz="3000" dirty="0"/>
              <a:t>. </a:t>
            </a:r>
            <a:br>
              <a:rPr lang="ru-RU" sz="3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1032</Words>
  <Application>Microsoft Office PowerPoint</Application>
  <PresentationFormat>Экран (4:3)</PresentationFormat>
  <Paragraphs>26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Нравственное воспитание</vt:lpstr>
      <vt:lpstr>Воспитать человека интеллектуально,  не воспитав его нравственно, значит вырастить угрозу для общества.                               Теодор Рузвельт</vt:lpstr>
      <vt:lpstr>«Из всех наук, которые должен знать человек, главнейшая есть наука о том, как жить, делая как можно меньше зла и как можно больше добра»                                             Л.Н.Толстой. </vt:lpstr>
      <vt:lpstr>Нравственность — это «правила, определяющие поведение, духовные и душевные качества, необходимые человеку в обществе, а также выполнение этих правил, проявляющихся в его поведении, поступках».</vt:lpstr>
      <vt:lpstr> «Воспитание — это постепенное обогащение ребёнка знаниями, умениями, опытом, это развитие ума и формирование отношения к добру и злу, подготовка к борьбе против всего, что идёт вразрез с принятыми в обществе моральными устоями».                              В.А. Сухомлинский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Нравственное воспитание</dc:title>
  <dc:creator>Виталий</dc:creator>
  <cp:lastModifiedBy>Виталий</cp:lastModifiedBy>
  <cp:revision>4</cp:revision>
  <dcterms:created xsi:type="dcterms:W3CDTF">2012-01-22T15:10:40Z</dcterms:created>
  <dcterms:modified xsi:type="dcterms:W3CDTF">2012-05-07T15:57:04Z</dcterms:modified>
</cp:coreProperties>
</file>