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0" r:id="rId7"/>
    <p:sldId id="261" r:id="rId8"/>
    <p:sldId id="268" r:id="rId9"/>
    <p:sldId id="295" r:id="rId10"/>
    <p:sldId id="269" r:id="rId11"/>
    <p:sldId id="270" r:id="rId12"/>
    <p:sldId id="272" r:id="rId13"/>
    <p:sldId id="264" r:id="rId14"/>
    <p:sldId id="267" r:id="rId15"/>
    <p:sldId id="266" r:id="rId16"/>
    <p:sldId id="274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5" r:id="rId25"/>
    <p:sldId id="286" r:id="rId26"/>
    <p:sldId id="287" r:id="rId27"/>
    <p:sldId id="288" r:id="rId28"/>
    <p:sldId id="289" r:id="rId29"/>
    <p:sldId id="291" r:id="rId30"/>
    <p:sldId id="292" r:id="rId31"/>
    <p:sldId id="293" r:id="rId32"/>
    <p:sldId id="294" r:id="rId33"/>
    <p:sldId id="29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Лист2!$A$2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Лист2!$B$1:$E$1</c:f>
              <c:strCache>
                <c:ptCount val="4"/>
                <c:pt idx="0">
                  <c:v>Познавательные</c:v>
                </c:pt>
                <c:pt idx="1">
                  <c:v>саморазвития</c:v>
                </c:pt>
                <c:pt idx="2">
                  <c:v>достижения</c:v>
                </c:pt>
                <c:pt idx="3">
                  <c:v>ср.пок.</c:v>
                </c:pt>
              </c:strCache>
            </c:strRef>
          </c:cat>
          <c:val>
            <c:numRef>
              <c:f>Лист2!$B$2:$E$2</c:f>
              <c:numCache>
                <c:formatCode>General</c:formatCode>
                <c:ptCount val="4"/>
                <c:pt idx="0">
                  <c:v>55</c:v>
                </c:pt>
                <c:pt idx="1">
                  <c:v>68</c:v>
                </c:pt>
                <c:pt idx="2">
                  <c:v>18</c:v>
                </c:pt>
                <c:pt idx="3">
                  <c:v>27</c:v>
                </c:pt>
              </c:numCache>
            </c:numRef>
          </c:val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92D050"/>
            </a:solidFill>
          </c:spPr>
          <c:dLbls>
            <c:showVal val="1"/>
          </c:dLbls>
          <c:cat>
            <c:strRef>
              <c:f>Лист2!$B$1:$E$1</c:f>
              <c:strCache>
                <c:ptCount val="4"/>
                <c:pt idx="0">
                  <c:v>Познавательные</c:v>
                </c:pt>
                <c:pt idx="1">
                  <c:v>саморазвития</c:v>
                </c:pt>
                <c:pt idx="2">
                  <c:v>достижения</c:v>
                </c:pt>
                <c:pt idx="3">
                  <c:v>ср.пок.</c:v>
                </c:pt>
              </c:strCache>
            </c:strRef>
          </c:cat>
          <c:val>
            <c:numRef>
              <c:f>Лист2!$B$3:$E$3</c:f>
              <c:numCache>
                <c:formatCode>General</c:formatCode>
                <c:ptCount val="4"/>
                <c:pt idx="0">
                  <c:v>41</c:v>
                </c:pt>
                <c:pt idx="1">
                  <c:v>23</c:v>
                </c:pt>
                <c:pt idx="2">
                  <c:v>55</c:v>
                </c:pt>
                <c:pt idx="3">
                  <c:v>64</c:v>
                </c:pt>
              </c:numCache>
            </c:numRef>
          </c:val>
        </c:ser>
        <c:ser>
          <c:idx val="2"/>
          <c:order val="2"/>
          <c:tx>
            <c:strRef>
              <c:f>Лист2!$A$4</c:f>
              <c:strCache>
                <c:ptCount val="1"/>
                <c:pt idx="0">
                  <c:v>Низкий</c:v>
                </c:pt>
              </c:strCache>
            </c:strRef>
          </c:tx>
          <c:dLbls>
            <c:showVal val="1"/>
          </c:dLbls>
          <c:cat>
            <c:strRef>
              <c:f>Лист2!$B$1:$E$1</c:f>
              <c:strCache>
                <c:ptCount val="4"/>
                <c:pt idx="0">
                  <c:v>Познавательные</c:v>
                </c:pt>
                <c:pt idx="1">
                  <c:v>саморазвития</c:v>
                </c:pt>
                <c:pt idx="2">
                  <c:v>достижения</c:v>
                </c:pt>
                <c:pt idx="3">
                  <c:v>ср.пок.</c:v>
                </c:pt>
              </c:strCache>
            </c:strRef>
          </c:cat>
          <c:val>
            <c:numRef>
              <c:f>Лист2!$B$4:$E$4</c:f>
              <c:numCache>
                <c:formatCode>General</c:formatCode>
                <c:ptCount val="4"/>
                <c:pt idx="0">
                  <c:v>4</c:v>
                </c:pt>
                <c:pt idx="1">
                  <c:v>9</c:v>
                </c:pt>
                <c:pt idx="2">
                  <c:v>27</c:v>
                </c:pt>
                <c:pt idx="3">
                  <c:v>9</c:v>
                </c:pt>
              </c:numCache>
            </c:numRef>
          </c:val>
        </c:ser>
        <c:axId val="58252288"/>
        <c:axId val="56763136"/>
      </c:barChart>
      <c:catAx>
        <c:axId val="58252288"/>
        <c:scaling>
          <c:orientation val="minMax"/>
        </c:scaling>
        <c:axPos val="b"/>
        <c:tickLblPos val="nextTo"/>
        <c:crossAx val="56763136"/>
        <c:crosses val="autoZero"/>
        <c:auto val="1"/>
        <c:lblAlgn val="ctr"/>
        <c:lblOffset val="100"/>
      </c:catAx>
      <c:valAx>
        <c:axId val="56763136"/>
        <c:scaling>
          <c:orientation val="minMax"/>
        </c:scaling>
        <c:axPos val="l"/>
        <c:majorGridlines/>
        <c:numFmt formatCode="General" sourceLinked="1"/>
        <c:tickLblPos val="nextTo"/>
        <c:crossAx val="5825228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Лист2!$A$8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Лист2!$B$7:$F$7</c:f>
              <c:strCache>
                <c:ptCount val="5"/>
                <c:pt idx="0">
                  <c:v>Коммуникативные</c:v>
                </c:pt>
                <c:pt idx="1">
                  <c:v>Эмоциональные</c:v>
                </c:pt>
                <c:pt idx="2">
                  <c:v>поз.шк</c:v>
                </c:pt>
                <c:pt idx="3">
                  <c:v>Одобрения</c:v>
                </c:pt>
                <c:pt idx="4">
                  <c:v>Ср.пок</c:v>
                </c:pt>
              </c:strCache>
            </c:strRef>
          </c:cat>
          <c:val>
            <c:numRef>
              <c:f>Лист2!$B$8:$F$8</c:f>
              <c:numCache>
                <c:formatCode>General</c:formatCode>
                <c:ptCount val="5"/>
                <c:pt idx="0">
                  <c:v>27</c:v>
                </c:pt>
                <c:pt idx="1">
                  <c:v>18</c:v>
                </c:pt>
                <c:pt idx="2">
                  <c:v>55</c:v>
                </c:pt>
                <c:pt idx="3">
                  <c:v>27</c:v>
                </c:pt>
                <c:pt idx="4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Лист2!$A$9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92D050"/>
            </a:solidFill>
          </c:spPr>
          <c:dLbls>
            <c:showVal val="1"/>
          </c:dLbls>
          <c:cat>
            <c:strRef>
              <c:f>Лист2!$B$7:$F$7</c:f>
              <c:strCache>
                <c:ptCount val="5"/>
                <c:pt idx="0">
                  <c:v>Коммуникативные</c:v>
                </c:pt>
                <c:pt idx="1">
                  <c:v>Эмоциональные</c:v>
                </c:pt>
                <c:pt idx="2">
                  <c:v>поз.шк</c:v>
                </c:pt>
                <c:pt idx="3">
                  <c:v>Одобрения</c:v>
                </c:pt>
                <c:pt idx="4">
                  <c:v>Ср.пок</c:v>
                </c:pt>
              </c:strCache>
            </c:strRef>
          </c:cat>
          <c:val>
            <c:numRef>
              <c:f>Лист2!$B$9:$F$9</c:f>
              <c:numCache>
                <c:formatCode>General</c:formatCode>
                <c:ptCount val="5"/>
                <c:pt idx="0">
                  <c:v>41</c:v>
                </c:pt>
                <c:pt idx="1">
                  <c:v>14</c:v>
                </c:pt>
                <c:pt idx="2">
                  <c:v>27</c:v>
                </c:pt>
                <c:pt idx="3">
                  <c:v>27</c:v>
                </c:pt>
                <c:pt idx="4">
                  <c:v>55</c:v>
                </c:pt>
              </c:numCache>
            </c:numRef>
          </c:val>
        </c:ser>
        <c:ser>
          <c:idx val="2"/>
          <c:order val="2"/>
          <c:tx>
            <c:strRef>
              <c:f>Лист2!$A$10</c:f>
              <c:strCache>
                <c:ptCount val="1"/>
                <c:pt idx="0">
                  <c:v>Низкий</c:v>
                </c:pt>
              </c:strCache>
            </c:strRef>
          </c:tx>
          <c:dLbls>
            <c:showVal val="1"/>
          </c:dLbls>
          <c:cat>
            <c:strRef>
              <c:f>Лист2!$B$7:$F$7</c:f>
              <c:strCache>
                <c:ptCount val="5"/>
                <c:pt idx="0">
                  <c:v>Коммуникативные</c:v>
                </c:pt>
                <c:pt idx="1">
                  <c:v>Эмоциональные</c:v>
                </c:pt>
                <c:pt idx="2">
                  <c:v>поз.шк</c:v>
                </c:pt>
                <c:pt idx="3">
                  <c:v>Одобрения</c:v>
                </c:pt>
                <c:pt idx="4">
                  <c:v>Ср.пок</c:v>
                </c:pt>
              </c:strCache>
            </c:strRef>
          </c:cat>
          <c:val>
            <c:numRef>
              <c:f>Лист2!$B$10:$F$10</c:f>
              <c:numCache>
                <c:formatCode>General</c:formatCode>
                <c:ptCount val="5"/>
                <c:pt idx="0">
                  <c:v>32</c:v>
                </c:pt>
                <c:pt idx="1">
                  <c:v>68</c:v>
                </c:pt>
                <c:pt idx="2">
                  <c:v>18</c:v>
                </c:pt>
                <c:pt idx="3">
                  <c:v>45</c:v>
                </c:pt>
                <c:pt idx="4">
                  <c:v>36</c:v>
                </c:pt>
              </c:numCache>
            </c:numRef>
          </c:val>
        </c:ser>
        <c:axId val="56790016"/>
        <c:axId val="56791808"/>
      </c:barChart>
      <c:catAx>
        <c:axId val="56790016"/>
        <c:scaling>
          <c:orientation val="minMax"/>
        </c:scaling>
        <c:axPos val="b"/>
        <c:tickLblPos val="nextTo"/>
        <c:crossAx val="56791808"/>
        <c:crosses val="autoZero"/>
        <c:auto val="1"/>
        <c:lblAlgn val="ctr"/>
        <c:lblOffset val="100"/>
      </c:catAx>
      <c:valAx>
        <c:axId val="56791808"/>
        <c:scaling>
          <c:orientation val="minMax"/>
        </c:scaling>
        <c:axPos val="l"/>
        <c:majorGridlines/>
        <c:numFmt formatCode="General" sourceLinked="1"/>
        <c:tickLblPos val="nextTo"/>
        <c:crossAx val="5679001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5994203849518805E-2"/>
          <c:y val="2.242285579380069E-2"/>
          <c:w val="0.86500645231846141"/>
          <c:h val="0.90390014535421959"/>
        </c:manualLayout>
      </c:layout>
      <c:barChart>
        <c:barDir val="col"/>
        <c:grouping val="clustered"/>
        <c:ser>
          <c:idx val="0"/>
          <c:order val="0"/>
          <c:tx>
            <c:strRef>
              <c:f>Лист2!$A$2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Лист2!$B$1:$E$1</c:f>
              <c:strCache>
                <c:ptCount val="4"/>
                <c:pt idx="0">
                  <c:v>Познавательные</c:v>
                </c:pt>
                <c:pt idx="1">
                  <c:v>саморазвития</c:v>
                </c:pt>
                <c:pt idx="2">
                  <c:v>достижения</c:v>
                </c:pt>
                <c:pt idx="3">
                  <c:v>ср.пок.</c:v>
                </c:pt>
              </c:strCache>
            </c:strRef>
          </c:cat>
          <c:val>
            <c:numRef>
              <c:f>Лист2!$B$2:$E$2</c:f>
              <c:numCache>
                <c:formatCode>General</c:formatCode>
                <c:ptCount val="4"/>
                <c:pt idx="0">
                  <c:v>55</c:v>
                </c:pt>
                <c:pt idx="1">
                  <c:v>68</c:v>
                </c:pt>
                <c:pt idx="2">
                  <c:v>18</c:v>
                </c:pt>
                <c:pt idx="3">
                  <c:v>27</c:v>
                </c:pt>
              </c:numCache>
            </c:numRef>
          </c:val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92D050"/>
            </a:solidFill>
          </c:spPr>
          <c:dLbls>
            <c:showVal val="1"/>
          </c:dLbls>
          <c:cat>
            <c:strRef>
              <c:f>Лист2!$B$1:$E$1</c:f>
              <c:strCache>
                <c:ptCount val="4"/>
                <c:pt idx="0">
                  <c:v>Познавательные</c:v>
                </c:pt>
                <c:pt idx="1">
                  <c:v>саморазвития</c:v>
                </c:pt>
                <c:pt idx="2">
                  <c:v>достижения</c:v>
                </c:pt>
                <c:pt idx="3">
                  <c:v>ср.пок.</c:v>
                </c:pt>
              </c:strCache>
            </c:strRef>
          </c:cat>
          <c:val>
            <c:numRef>
              <c:f>Лист2!$B$3:$E$3</c:f>
              <c:numCache>
                <c:formatCode>General</c:formatCode>
                <c:ptCount val="4"/>
                <c:pt idx="0">
                  <c:v>41</c:v>
                </c:pt>
                <c:pt idx="1">
                  <c:v>23</c:v>
                </c:pt>
                <c:pt idx="2">
                  <c:v>55</c:v>
                </c:pt>
                <c:pt idx="3">
                  <c:v>64</c:v>
                </c:pt>
              </c:numCache>
            </c:numRef>
          </c:val>
        </c:ser>
        <c:ser>
          <c:idx val="2"/>
          <c:order val="2"/>
          <c:tx>
            <c:strRef>
              <c:f>Лист2!$A$4</c:f>
              <c:strCache>
                <c:ptCount val="1"/>
                <c:pt idx="0">
                  <c:v>Низкий</c:v>
                </c:pt>
              </c:strCache>
            </c:strRef>
          </c:tx>
          <c:dLbls>
            <c:showVal val="1"/>
          </c:dLbls>
          <c:cat>
            <c:strRef>
              <c:f>Лист2!$B$1:$E$1</c:f>
              <c:strCache>
                <c:ptCount val="4"/>
                <c:pt idx="0">
                  <c:v>Познавательные</c:v>
                </c:pt>
                <c:pt idx="1">
                  <c:v>саморазвития</c:v>
                </c:pt>
                <c:pt idx="2">
                  <c:v>достижения</c:v>
                </c:pt>
                <c:pt idx="3">
                  <c:v>ср.пок.</c:v>
                </c:pt>
              </c:strCache>
            </c:strRef>
          </c:cat>
          <c:val>
            <c:numRef>
              <c:f>Лист2!$B$4:$E$4</c:f>
              <c:numCache>
                <c:formatCode>General</c:formatCode>
                <c:ptCount val="4"/>
                <c:pt idx="0">
                  <c:v>4</c:v>
                </c:pt>
                <c:pt idx="1">
                  <c:v>9</c:v>
                </c:pt>
                <c:pt idx="2">
                  <c:v>27</c:v>
                </c:pt>
                <c:pt idx="3">
                  <c:v>9</c:v>
                </c:pt>
              </c:numCache>
            </c:numRef>
          </c:val>
        </c:ser>
        <c:axId val="57039104"/>
        <c:axId val="57053184"/>
      </c:barChart>
      <c:catAx>
        <c:axId val="57039104"/>
        <c:scaling>
          <c:orientation val="minMax"/>
        </c:scaling>
        <c:axPos val="b"/>
        <c:tickLblPos val="nextTo"/>
        <c:crossAx val="57053184"/>
        <c:crosses val="autoZero"/>
        <c:auto val="1"/>
        <c:lblAlgn val="ctr"/>
        <c:lblOffset val="100"/>
      </c:catAx>
      <c:valAx>
        <c:axId val="57053184"/>
        <c:scaling>
          <c:orientation val="minMax"/>
        </c:scaling>
        <c:axPos val="l"/>
        <c:majorGridlines/>
        <c:numFmt formatCode="General" sourceLinked="1"/>
        <c:tickLblPos val="nextTo"/>
        <c:crossAx val="5703910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5994203849518805E-2"/>
          <c:y val="7.6424704640200389E-2"/>
          <c:w val="0.86500645231846141"/>
          <c:h val="0.84435939149733852"/>
        </c:manualLayout>
      </c:layout>
      <c:barChart>
        <c:barDir val="col"/>
        <c:grouping val="clustered"/>
        <c:ser>
          <c:idx val="0"/>
          <c:order val="0"/>
          <c:tx>
            <c:strRef>
              <c:f>Лист2!$A$8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strRef>
              <c:f>Лист2!$B$7:$F$7</c:f>
              <c:strCache>
                <c:ptCount val="5"/>
                <c:pt idx="0">
                  <c:v>Коммуникативные</c:v>
                </c:pt>
                <c:pt idx="1">
                  <c:v>Эмоциональные</c:v>
                </c:pt>
                <c:pt idx="2">
                  <c:v>поз.шк</c:v>
                </c:pt>
                <c:pt idx="3">
                  <c:v>Одобрения</c:v>
                </c:pt>
                <c:pt idx="4">
                  <c:v>Ср.пок</c:v>
                </c:pt>
              </c:strCache>
            </c:strRef>
          </c:cat>
          <c:val>
            <c:numRef>
              <c:f>Лист2!$B$8:$F$8</c:f>
              <c:numCache>
                <c:formatCode>General</c:formatCode>
                <c:ptCount val="5"/>
                <c:pt idx="0">
                  <c:v>27</c:v>
                </c:pt>
                <c:pt idx="1">
                  <c:v>18</c:v>
                </c:pt>
                <c:pt idx="2">
                  <c:v>55</c:v>
                </c:pt>
                <c:pt idx="3">
                  <c:v>27</c:v>
                </c:pt>
                <c:pt idx="4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Лист2!$A$9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92D050"/>
            </a:solidFill>
          </c:spPr>
          <c:dLbls>
            <c:showVal val="1"/>
          </c:dLbls>
          <c:cat>
            <c:strRef>
              <c:f>Лист2!$B$7:$F$7</c:f>
              <c:strCache>
                <c:ptCount val="5"/>
                <c:pt idx="0">
                  <c:v>Коммуникативные</c:v>
                </c:pt>
                <c:pt idx="1">
                  <c:v>Эмоциональные</c:v>
                </c:pt>
                <c:pt idx="2">
                  <c:v>поз.шк</c:v>
                </c:pt>
                <c:pt idx="3">
                  <c:v>Одобрения</c:v>
                </c:pt>
                <c:pt idx="4">
                  <c:v>Ср.пок</c:v>
                </c:pt>
              </c:strCache>
            </c:strRef>
          </c:cat>
          <c:val>
            <c:numRef>
              <c:f>Лист2!$B$9:$F$9</c:f>
              <c:numCache>
                <c:formatCode>General</c:formatCode>
                <c:ptCount val="5"/>
                <c:pt idx="0">
                  <c:v>41</c:v>
                </c:pt>
                <c:pt idx="1">
                  <c:v>14</c:v>
                </c:pt>
                <c:pt idx="2">
                  <c:v>27</c:v>
                </c:pt>
                <c:pt idx="3">
                  <c:v>27</c:v>
                </c:pt>
                <c:pt idx="4">
                  <c:v>55</c:v>
                </c:pt>
              </c:numCache>
            </c:numRef>
          </c:val>
        </c:ser>
        <c:ser>
          <c:idx val="2"/>
          <c:order val="2"/>
          <c:tx>
            <c:strRef>
              <c:f>Лист2!$A$10</c:f>
              <c:strCache>
                <c:ptCount val="1"/>
                <c:pt idx="0">
                  <c:v>Низкий</c:v>
                </c:pt>
              </c:strCache>
            </c:strRef>
          </c:tx>
          <c:dLbls>
            <c:showVal val="1"/>
          </c:dLbls>
          <c:cat>
            <c:strRef>
              <c:f>Лист2!$B$7:$F$7</c:f>
              <c:strCache>
                <c:ptCount val="5"/>
                <c:pt idx="0">
                  <c:v>Коммуникативные</c:v>
                </c:pt>
                <c:pt idx="1">
                  <c:v>Эмоциональные</c:v>
                </c:pt>
                <c:pt idx="2">
                  <c:v>поз.шк</c:v>
                </c:pt>
                <c:pt idx="3">
                  <c:v>Одобрения</c:v>
                </c:pt>
                <c:pt idx="4">
                  <c:v>Ср.пок</c:v>
                </c:pt>
              </c:strCache>
            </c:strRef>
          </c:cat>
          <c:val>
            <c:numRef>
              <c:f>Лист2!$B$10:$F$10</c:f>
              <c:numCache>
                <c:formatCode>General</c:formatCode>
                <c:ptCount val="5"/>
                <c:pt idx="0">
                  <c:v>32</c:v>
                </c:pt>
                <c:pt idx="1">
                  <c:v>68</c:v>
                </c:pt>
                <c:pt idx="2">
                  <c:v>18</c:v>
                </c:pt>
                <c:pt idx="3">
                  <c:v>45</c:v>
                </c:pt>
                <c:pt idx="4">
                  <c:v>36</c:v>
                </c:pt>
              </c:numCache>
            </c:numRef>
          </c:val>
        </c:ser>
        <c:axId val="57071872"/>
        <c:axId val="58396672"/>
      </c:barChart>
      <c:catAx>
        <c:axId val="57071872"/>
        <c:scaling>
          <c:orientation val="minMax"/>
        </c:scaling>
        <c:axPos val="b"/>
        <c:tickLblPos val="nextTo"/>
        <c:crossAx val="58396672"/>
        <c:crosses val="autoZero"/>
        <c:auto val="1"/>
        <c:lblAlgn val="ctr"/>
        <c:lblOffset val="100"/>
      </c:catAx>
      <c:valAx>
        <c:axId val="58396672"/>
        <c:scaling>
          <c:orientation val="minMax"/>
        </c:scaling>
        <c:axPos val="l"/>
        <c:majorGridlines/>
        <c:numFmt formatCode="General" sourceLinked="1"/>
        <c:tickLblPos val="nextTo"/>
        <c:crossAx val="5707187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FF0000"/>
            </a:solidFill>
          </c:spPr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</c:dLbls>
          <c:cat>
            <c:strRef>
              <c:f>Лист2!$A$14:$A$16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Лист2!$B$14:$B$16</c:f>
              <c:numCache>
                <c:formatCode>General</c:formatCode>
                <c:ptCount val="3"/>
                <c:pt idx="0">
                  <c:v>18</c:v>
                </c:pt>
                <c:pt idx="1">
                  <c:v>64</c:v>
                </c:pt>
                <c:pt idx="2">
                  <c:v>18</c:v>
                </c:pt>
              </c:numCache>
            </c:numRef>
          </c:val>
        </c:ser>
        <c:axId val="58422400"/>
        <c:axId val="58423936"/>
      </c:barChart>
      <c:catAx>
        <c:axId val="58422400"/>
        <c:scaling>
          <c:orientation val="minMax"/>
        </c:scaling>
        <c:axPos val="b"/>
        <c:tickLblPos val="nextTo"/>
        <c:crossAx val="58423936"/>
        <c:crosses val="autoZero"/>
        <c:auto val="1"/>
        <c:lblAlgn val="ctr"/>
        <c:lblOffset val="100"/>
      </c:catAx>
      <c:valAx>
        <c:axId val="58423936"/>
        <c:scaling>
          <c:orientation val="minMax"/>
        </c:scaling>
        <c:axPos val="l"/>
        <c:majorGridlines/>
        <c:numFmt formatCode="General" sourceLinked="1"/>
        <c:tickLblPos val="nextTo"/>
        <c:crossAx val="58422400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4.7817633906872888E-2"/>
          <c:y val="1.7656478495989374E-2"/>
          <c:w val="0.93520705745115262"/>
          <c:h val="0.92432788077377581"/>
        </c:manualLayout>
      </c:layout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Lbls>
            <c:showVal val="1"/>
          </c:dLbls>
          <c:cat>
            <c:strRef>
              <c:f>Лист2!$A$19:$A$20</c:f>
              <c:strCache>
                <c:ptCount val="2"/>
                <c:pt idx="0">
                  <c:v>Познавательные </c:v>
                </c:pt>
                <c:pt idx="1">
                  <c:v>Социальные</c:v>
                </c:pt>
              </c:strCache>
            </c:strRef>
          </c:cat>
          <c:val>
            <c:numRef>
              <c:f>Лист2!$B$19:$B$20</c:f>
              <c:numCache>
                <c:formatCode>General</c:formatCode>
                <c:ptCount val="2"/>
                <c:pt idx="0">
                  <c:v>86</c:v>
                </c:pt>
                <c:pt idx="1">
                  <c:v>14</c:v>
                </c:pt>
              </c:numCache>
            </c:numRef>
          </c:val>
        </c:ser>
        <c:axId val="57088640"/>
        <c:axId val="57090432"/>
      </c:barChart>
      <c:catAx>
        <c:axId val="57088640"/>
        <c:scaling>
          <c:orientation val="minMax"/>
        </c:scaling>
        <c:axPos val="b"/>
        <c:tickLblPos val="nextTo"/>
        <c:crossAx val="57090432"/>
        <c:crosses val="autoZero"/>
        <c:auto val="1"/>
        <c:lblAlgn val="ctr"/>
        <c:lblOffset val="100"/>
      </c:catAx>
      <c:valAx>
        <c:axId val="57090432"/>
        <c:scaling>
          <c:orientation val="minMax"/>
        </c:scaling>
        <c:axPos val="l"/>
        <c:majorGridlines/>
        <c:numFmt formatCode="General" sourceLinked="1"/>
        <c:tickLblPos val="nextTo"/>
        <c:crossAx val="57088640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4%D0%B5%D1%8F%D1%82%D0%B5%D0%BB%D1%8C%D0%BD%D0%BE%D1%81%D1%82%D1%8C" TargetMode="External"/><Relationship Id="rId3" Type="http://schemas.openxmlformats.org/officeDocument/2006/relationships/hyperlink" Target="http://ru.wikipedia.org/wiki/%D0%AD%D0%BC%D0%BE%D1%86%D0%B8%D0%BE%D0%BD%D0%B0%D0%BB%D1%8C%D0%BD%D1%8B%D0%B9_%D0%BF%D1%80%D0%BE%D1%86%D0%B5%D1%81%D1%81" TargetMode="External"/><Relationship Id="rId7" Type="http://schemas.openxmlformats.org/officeDocument/2006/relationships/hyperlink" Target="http://ru.wikipedia.org/wiki/%DD%EC%EE%F6%E8%FF" TargetMode="External"/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D%D0%B0%D1%81%D1%82%D1%80%D0%BE%D0%B5%D0%BD%D0%B8%D0%B5" TargetMode="External"/><Relationship Id="rId5" Type="http://schemas.openxmlformats.org/officeDocument/2006/relationships/hyperlink" Target="http://ru.wikipedia.org/wiki/%D0%A7%D1%83%D0%B2%D1%81%D1%82%D0%B2%D0%BE" TargetMode="External"/><Relationship Id="rId10" Type="http://schemas.openxmlformats.org/officeDocument/2006/relationships/hyperlink" Target="http://ru.wikipedia.org/wiki/%D0%9F%D0%B5%D1%80%D0%B5%D0%B6%D0%B8%D0%B2%D0%B0%D0%BD%D0%B8%D0%B5" TargetMode="External"/><Relationship Id="rId4" Type="http://schemas.openxmlformats.org/officeDocument/2006/relationships/hyperlink" Target="http://ru.wikipedia.org/wiki/%D0%90%D1%84%D1%84%D0%B5%D0%BA%D1%82_(%D0%BF%D1%81%D0%B8%D1%85%D0%BE%D0%BB%D0%BE%D0%B3%D0%B8%D1%8F)" TargetMode="External"/><Relationship Id="rId9" Type="http://schemas.openxmlformats.org/officeDocument/2006/relationships/hyperlink" Target="http://ru.wikipedia.org/wiki/%D0%A7%D0%B5%D0%BB%D0%BE%D0%B2%D0%B5%D0%B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8%D0%B7%D0%B8%D0%BE%D0%BB%D0%BE%D0%B3%D0%B8%D1%8F" TargetMode="External"/><Relationship Id="rId2" Type="http://schemas.openxmlformats.org/officeDocument/2006/relationships/hyperlink" Target="http://ru.wikipedia.org/wiki/%D0%A1%D1%82%D1%80%D0%B5%D1%81%D1%8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Родительское собрание </a:t>
            </a:r>
            <a:br>
              <a:rPr lang="ru-RU" dirty="0" smtClean="0"/>
            </a:br>
            <a:r>
              <a:rPr lang="ru-RU" dirty="0" smtClean="0"/>
              <a:t>19 декабря 2011г.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48681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Эмо́ция</a:t>
            </a:r>
            <a:r>
              <a:rPr lang="ru-RU" sz="2400" dirty="0" smtClean="0"/>
              <a:t> (от </a:t>
            </a:r>
            <a:r>
              <a:rPr lang="ru-RU" sz="2400" dirty="0" smtClean="0">
                <a:hlinkClick r:id="rId2" tooltip="Латинский язык"/>
              </a:rPr>
              <a:t>лат.</a:t>
            </a:r>
            <a:r>
              <a:rPr lang="ru-RU" sz="2400" dirty="0" smtClean="0"/>
              <a:t> </a:t>
            </a:r>
            <a:r>
              <a:rPr lang="ru-RU" sz="2400" i="1" dirty="0" err="1" smtClean="0"/>
              <a:t>emoveo</a:t>
            </a:r>
            <a:r>
              <a:rPr lang="ru-RU" sz="2400" dirty="0" smtClean="0"/>
              <a:t> — потрясаю, волную) — </a:t>
            </a:r>
            <a:r>
              <a:rPr lang="ru-RU" sz="2400" dirty="0" smtClean="0">
                <a:hlinkClick r:id="rId3" tooltip="Эмоциональный процесс"/>
              </a:rPr>
              <a:t>эмоциональный процесс</a:t>
            </a:r>
            <a:r>
              <a:rPr lang="ru-RU" sz="2400" dirty="0" smtClean="0"/>
              <a:t> средней продолжительности, отражающий субъективное оценочное отношение к существующим или возможным ситуациям. Эмоции отличают от </a:t>
            </a:r>
            <a:r>
              <a:rPr lang="ru-RU" sz="2400" dirty="0" smtClean="0">
                <a:hlinkClick r:id="rId4" tooltip="Аффект (психология)"/>
              </a:rPr>
              <a:t>аффектов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5" tooltip="Чувство"/>
              </a:rPr>
              <a:t>чувств</a:t>
            </a:r>
            <a:r>
              <a:rPr lang="ru-RU" sz="2400" dirty="0" smtClean="0"/>
              <a:t> и </a:t>
            </a:r>
            <a:r>
              <a:rPr lang="ru-RU" sz="2400" dirty="0" smtClean="0">
                <a:hlinkClick r:id="rId6" tooltip="Настроение"/>
              </a:rPr>
              <a:t>настроений</a:t>
            </a:r>
            <a:r>
              <a:rPr lang="ru-RU" sz="2400" dirty="0" smtClean="0"/>
              <a:t>.</a:t>
            </a:r>
            <a:r>
              <a:rPr lang="ru-RU" sz="2400" baseline="30000" dirty="0" smtClean="0">
                <a:hlinkClick r:id="rId7"/>
              </a:rPr>
              <a:t>[1]</a:t>
            </a:r>
            <a:endParaRPr lang="ru-RU" sz="2400" dirty="0" smtClean="0"/>
          </a:p>
          <a:p>
            <a:r>
              <a:rPr lang="ru-RU" sz="2400" b="1" dirty="0" smtClean="0">
                <a:solidFill>
                  <a:srgbClr val="FF0000"/>
                </a:solidFill>
              </a:rPr>
              <a:t>Под эмоциями понимают протяжённые во времени процессы внутренней регуляции </a:t>
            </a:r>
            <a:r>
              <a:rPr lang="ru-RU" sz="2400" b="1" dirty="0" smtClean="0">
                <a:hlinkClick r:id="rId8" tooltip="Деятельность"/>
              </a:rPr>
              <a:t>деятельности</a:t>
            </a:r>
            <a:r>
              <a:rPr lang="ru-RU" sz="2400" b="1" dirty="0" smtClean="0"/>
              <a:t> </a:t>
            </a:r>
            <a:r>
              <a:rPr lang="ru-RU" sz="2400" b="1" dirty="0" smtClean="0">
                <a:hlinkClick r:id="rId9" tooltip="Человек"/>
              </a:rPr>
              <a:t>человека</a:t>
            </a:r>
            <a:r>
              <a:rPr lang="ru-RU" sz="2400" b="1" dirty="0" smtClean="0"/>
              <a:t>, </a:t>
            </a:r>
            <a:r>
              <a:rPr lang="ru-RU" sz="2400" b="1" dirty="0" smtClean="0">
                <a:solidFill>
                  <a:srgbClr val="FF0000"/>
                </a:solidFill>
              </a:rPr>
              <a:t>отражающие смысл (значение для процесса его жизнедеятельности), который имеют существующие или возможные в его жизни ситуации. </a:t>
            </a:r>
            <a:r>
              <a:rPr lang="ru-RU" sz="2400" dirty="0" smtClean="0"/>
              <a:t>У человека эмоции порождают </a:t>
            </a:r>
            <a:r>
              <a:rPr lang="ru-RU" sz="2400" dirty="0" smtClean="0">
                <a:hlinkClick r:id="rId10" tooltip="Переживание"/>
              </a:rPr>
              <a:t>переживания</a:t>
            </a:r>
            <a:r>
              <a:rPr lang="ru-RU" sz="2400" dirty="0" smtClean="0"/>
              <a:t> удовольствия, неудовольствия, страха, робости и тому подобного, играющие роль ориентирующих субъективных сигналов. Способа оценить наличие субъективных </a:t>
            </a:r>
            <a:r>
              <a:rPr lang="ru-RU" sz="2400" dirty="0" smtClean="0">
                <a:hlinkClick r:id="rId10" tooltip="Переживание"/>
              </a:rPr>
              <a:t>переживаний</a:t>
            </a:r>
            <a:r>
              <a:rPr lang="ru-RU" sz="2400" dirty="0" smtClean="0"/>
              <a:t> (в виду того, что они субъективны) нет.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6672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Слишком сильные эмоции</a:t>
            </a:r>
            <a:r>
              <a:rPr lang="ru-RU" sz="4000" dirty="0" smtClean="0"/>
              <a:t>, не зависимо от их валентности, </a:t>
            </a:r>
            <a:r>
              <a:rPr lang="ru-RU" sz="4000" b="1" dirty="0" smtClean="0">
                <a:solidFill>
                  <a:srgbClr val="FF0000"/>
                </a:solidFill>
              </a:rPr>
              <a:t>являются стрессорами — утомляют организм и вводят его в состояние </a:t>
            </a:r>
            <a:r>
              <a:rPr lang="ru-RU" sz="4000" b="1" dirty="0" smtClean="0">
                <a:hlinkClick r:id="rId2" tooltip="Стресс"/>
              </a:rPr>
              <a:t>стресса</a:t>
            </a:r>
            <a:r>
              <a:rPr lang="ru-RU" sz="4000" b="1" dirty="0" smtClean="0"/>
              <a:t>.</a:t>
            </a:r>
            <a:r>
              <a:rPr lang="ru-RU" sz="4000" dirty="0" smtClean="0"/>
              <a:t> При продолжительном воздействии это приводит к различным проблемам, в том числе и </a:t>
            </a:r>
            <a:r>
              <a:rPr lang="ru-RU" sz="4000" dirty="0" smtClean="0">
                <a:hlinkClick r:id="rId3" tooltip="Физиология"/>
              </a:rPr>
              <a:t>физиологическим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836712"/>
            <a:ext cx="8280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Другой важный аспект мотивационной сферы - </a:t>
            </a:r>
            <a:r>
              <a:rPr lang="ru-RU" sz="3200" b="1" dirty="0" smtClean="0">
                <a:solidFill>
                  <a:srgbClr val="FF0000"/>
                </a:solidFill>
              </a:rPr>
              <a:t>мотив, т.е. направленность активности на предмет, внутреннее психическое состояние человека. </a:t>
            </a:r>
            <a:r>
              <a:rPr lang="ru-RU" sz="3200" dirty="0" smtClean="0"/>
              <a:t>В обучении мотивом является направленность учащихся на отдельные стороны учебного процесса, т.е. </a:t>
            </a:r>
            <a:r>
              <a:rPr lang="ru-RU" sz="3200" dirty="0" smtClean="0">
                <a:solidFill>
                  <a:srgbClr val="FF0000"/>
                </a:solidFill>
              </a:rPr>
              <a:t>направленность учащихся на овладение знаниями, на получение хорошей отметки, </a:t>
            </a:r>
            <a:r>
              <a:rPr lang="ru-RU" sz="3200" b="1" dirty="0" smtClean="0">
                <a:solidFill>
                  <a:srgbClr val="00B050"/>
                </a:solidFill>
              </a:rPr>
              <a:t>на похвалу родителей</a:t>
            </a:r>
            <a:r>
              <a:rPr lang="ru-RU" sz="3200" dirty="0" smtClean="0">
                <a:solidFill>
                  <a:srgbClr val="FF0000"/>
                </a:solidFill>
              </a:rPr>
              <a:t>, на установление желаемых отношений со сверстниками.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Общий результат мотивов</a:t>
            </a:r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52737"/>
          <a:ext cx="8229600" cy="5271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Ведущая группа мотивов</a:t>
            </a:r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15 декабря фотки на стенд\DSCF11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332656"/>
            <a:ext cx="7776864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15 декабря фотки на стенд\DSCF11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488831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:\15 декабря фотки на стенд\DSCF11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64895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:\15 декабря фотки на стенд\DSCF12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332656"/>
            <a:ext cx="7776864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талий\Desktop\DSCF12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92887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Предварительные итоги  второй четверти.</a:t>
            </a:r>
          </a:p>
          <a:p>
            <a:r>
              <a:rPr lang="ru-RU" dirty="0" smtClean="0"/>
              <a:t>Работа в актированные дни.</a:t>
            </a:r>
          </a:p>
          <a:p>
            <a:r>
              <a:rPr lang="ru-RU" dirty="0" smtClean="0"/>
              <a:t>Анализ анкеты «Учебная мотивация»</a:t>
            </a:r>
          </a:p>
          <a:p>
            <a:r>
              <a:rPr lang="ru-RU" dirty="0" smtClean="0"/>
              <a:t>Разное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талий\Desktop\DSCF11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52927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талий\Desktop\DSCF11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404664"/>
            <a:ext cx="7992888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/>
              <a:t>                 </a:t>
            </a:r>
            <a:r>
              <a:rPr lang="ru-RU" sz="4000" b="1" dirty="0" smtClean="0"/>
              <a:t>Конкурс </a:t>
            </a:r>
          </a:p>
          <a:p>
            <a:r>
              <a:rPr lang="ru-RU" sz="4000" b="1" dirty="0" smtClean="0"/>
              <a:t>«</a:t>
            </a:r>
            <a:r>
              <a:rPr lang="ru-RU" sz="4000" b="1" dirty="0" err="1" smtClean="0"/>
              <a:t>Югра</a:t>
            </a:r>
            <a:r>
              <a:rPr lang="ru-RU" sz="4000" b="1" dirty="0" smtClean="0"/>
              <a:t> - за здоровый образ жизни»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92687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Положение о конкурсе карикатур и фотографий</a:t>
            </a:r>
          </a:p>
          <a:p>
            <a:pPr>
              <a:buNone/>
            </a:pPr>
            <a:r>
              <a:rPr lang="ru-RU" sz="1600" b="1" dirty="0" smtClean="0"/>
              <a:t>        «</a:t>
            </a:r>
            <a:r>
              <a:rPr lang="ru-RU" sz="1600" b="1" dirty="0" err="1" smtClean="0"/>
              <a:t>Югра</a:t>
            </a:r>
            <a:r>
              <a:rPr lang="ru-RU" sz="1600" b="1" dirty="0" smtClean="0"/>
              <a:t> - за здоровый образ жизни»</a:t>
            </a:r>
          </a:p>
          <a:p>
            <a:r>
              <a:rPr lang="en-US" sz="1600" b="1" dirty="0" smtClean="0"/>
              <a:t>I. </a:t>
            </a:r>
            <a:r>
              <a:rPr lang="ru-RU" sz="1600" b="1" dirty="0" smtClean="0"/>
              <a:t>Общие положения</a:t>
            </a:r>
          </a:p>
          <a:p>
            <a:pPr>
              <a:buNone/>
            </a:pPr>
            <a:r>
              <a:rPr lang="ru-RU" sz="1600" b="1" dirty="0" smtClean="0"/>
              <a:t>        1.1. Основные цели и задачи проведения конкурса карикатур и фотографий</a:t>
            </a:r>
          </a:p>
          <a:p>
            <a:r>
              <a:rPr lang="ru-RU" sz="1600" b="1" dirty="0" smtClean="0"/>
              <a:t>«</a:t>
            </a:r>
            <a:r>
              <a:rPr lang="ru-RU" sz="1600" b="1" dirty="0" err="1" smtClean="0"/>
              <a:t>Югра</a:t>
            </a:r>
            <a:r>
              <a:rPr lang="ru-RU" sz="1600" b="1" dirty="0" smtClean="0"/>
              <a:t> - за здоровый образ жизни» (далее— Конкурс):</a:t>
            </a:r>
          </a:p>
          <a:p>
            <a:r>
              <a:rPr lang="ru-RU" sz="1600" b="1" dirty="0" smtClean="0"/>
              <a:t>- пропаганда здорового образа жизни, включая отказ от </a:t>
            </a:r>
            <a:r>
              <a:rPr lang="ru-RU" sz="1600" b="1" dirty="0" err="1" smtClean="0"/>
              <a:t>табакокурения</a:t>
            </a:r>
            <a:r>
              <a:rPr lang="ru-RU" sz="1600" b="1" dirty="0" smtClean="0"/>
              <a:t> и</a:t>
            </a:r>
          </a:p>
          <a:p>
            <a:r>
              <a:rPr lang="ru-RU" sz="1600" b="1" dirty="0" smtClean="0"/>
              <a:t>злоупотребления алкоголем;</a:t>
            </a:r>
          </a:p>
          <a:p>
            <a:r>
              <a:rPr lang="ru-RU" sz="1600" b="1" dirty="0" smtClean="0"/>
              <a:t>- предоставление возможности продемонстрировать свои лучшие творческие</a:t>
            </a:r>
          </a:p>
          <a:p>
            <a:r>
              <a:rPr lang="ru-RU" sz="1600" b="1" dirty="0" smtClean="0"/>
              <a:t>работы.</a:t>
            </a:r>
          </a:p>
          <a:p>
            <a:pPr>
              <a:buNone/>
            </a:pPr>
            <a:r>
              <a:rPr lang="ru-RU" sz="1600" b="1" dirty="0" smtClean="0"/>
              <a:t>        1.2. Открытость:</a:t>
            </a:r>
          </a:p>
          <a:p>
            <a:r>
              <a:rPr lang="ru-RU" sz="1600" b="1" dirty="0" smtClean="0"/>
              <a:t>Настоящее положение опубликовано на сайте учреждения </a:t>
            </a:r>
            <a:r>
              <a:rPr lang="ru-RU" sz="1600" b="1" dirty="0" err="1" smtClean="0"/>
              <a:t>ХМАО-Югры</a:t>
            </a:r>
            <a:r>
              <a:rPr lang="ru-RU" sz="1600" b="1" dirty="0" smtClean="0"/>
              <a:t> «Центр</a:t>
            </a:r>
          </a:p>
          <a:p>
            <a:r>
              <a:rPr lang="ru-RU" sz="1600" b="1" dirty="0" smtClean="0"/>
              <a:t>медицинской профилактики» и предоставляется для ознакомления всем</a:t>
            </a:r>
          </a:p>
          <a:p>
            <a:r>
              <a:rPr lang="ru-RU" sz="1600" b="1" dirty="0" smtClean="0"/>
              <a:t>заинтересованным ведомствам, лицам.</a:t>
            </a:r>
          </a:p>
          <a:p>
            <a:pPr>
              <a:buNone/>
            </a:pPr>
            <a:r>
              <a:rPr lang="ru-RU" sz="1600" b="1" dirty="0" smtClean="0"/>
              <a:t>         1.3. Состав жюри:</a:t>
            </a:r>
          </a:p>
          <a:p>
            <a:r>
              <a:rPr lang="ru-RU" sz="1600" b="1" dirty="0" smtClean="0"/>
              <a:t>Жюри формируется из числа специалистов учреждения </a:t>
            </a:r>
            <a:r>
              <a:rPr lang="ru-RU" sz="1600" b="1" dirty="0" err="1" smtClean="0"/>
              <a:t>ХМАО-Югры</a:t>
            </a:r>
            <a:r>
              <a:rPr lang="ru-RU" sz="1600" b="1" dirty="0" smtClean="0"/>
              <a:t> «Центр</a:t>
            </a:r>
          </a:p>
          <a:p>
            <a:r>
              <a:rPr lang="ru-RU" sz="1600" b="1" dirty="0" smtClean="0"/>
              <a:t>медицинской профилактики», Департамента физической культуры и спорта Ханты-</a:t>
            </a:r>
          </a:p>
          <a:p>
            <a:r>
              <a:rPr lang="ru-RU" sz="1600" b="1" dirty="0" smtClean="0"/>
              <a:t>Мансийского автономного округа – </a:t>
            </a:r>
            <a:r>
              <a:rPr lang="ru-RU" sz="1600" b="1" dirty="0" err="1" smtClean="0"/>
              <a:t>Югры</a:t>
            </a:r>
            <a:r>
              <a:rPr lang="ru-RU" sz="1600" b="1" dirty="0" smtClean="0"/>
              <a:t>, АУ «</a:t>
            </a:r>
            <a:r>
              <a:rPr lang="ru-RU" sz="1600" b="1" dirty="0" err="1" smtClean="0"/>
              <a:t>ЮграМегаСпорт</a:t>
            </a:r>
            <a:r>
              <a:rPr lang="ru-RU" sz="1600" b="1" dirty="0" smtClean="0"/>
              <a:t>».</a:t>
            </a:r>
          </a:p>
          <a:p>
            <a:r>
              <a:rPr lang="ru-RU" sz="1600" b="1" dirty="0" smtClean="0"/>
              <a:t>Кроме того, в отборе лучших работ принимают участие посетители сайта</a:t>
            </a:r>
          </a:p>
          <a:p>
            <a:r>
              <a:rPr lang="ru-RU" sz="1600" b="1" dirty="0" smtClean="0"/>
              <a:t>учреждения </a:t>
            </a:r>
            <a:r>
              <a:rPr lang="ru-RU" sz="1600" b="1" dirty="0" err="1" smtClean="0"/>
              <a:t>ХМАО-Югры</a:t>
            </a:r>
            <a:r>
              <a:rPr lang="ru-RU" sz="1600" b="1" dirty="0" smtClean="0"/>
              <a:t> «Центр медицинской профилактики».</a:t>
            </a:r>
          </a:p>
          <a:p>
            <a:endParaRPr lang="ru-RU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       1.4. Работы участников:</a:t>
            </a:r>
          </a:p>
          <a:p>
            <a:r>
              <a:rPr lang="ru-RU" sz="1800" b="1" dirty="0" smtClean="0"/>
              <a:t>На Конкурс принимаются фотоматериалы и карикатуры на тему здорового образа</a:t>
            </a:r>
          </a:p>
          <a:p>
            <a:r>
              <a:rPr lang="ru-RU" sz="1800" b="1" dirty="0" smtClean="0"/>
              <a:t>жизни, включая отказ от </a:t>
            </a:r>
            <a:r>
              <a:rPr lang="ru-RU" sz="1800" b="1" dirty="0" err="1" smtClean="0"/>
              <a:t>табакокурения</a:t>
            </a:r>
            <a:r>
              <a:rPr lang="ru-RU" sz="1800" b="1" dirty="0" smtClean="0"/>
              <a:t> и злоупотребления алкоголем. На Конкурс не</a:t>
            </a:r>
          </a:p>
          <a:p>
            <a:r>
              <a:rPr lang="ru-RU" sz="1800" b="1" dirty="0" smtClean="0"/>
              <a:t>принимаются работы, содержащие элементы насилия, расовой, национальной,</a:t>
            </a:r>
          </a:p>
          <a:p>
            <a:r>
              <a:rPr lang="ru-RU" sz="1800" b="1" dirty="0" smtClean="0"/>
              <a:t>религиозной или социальной нетерпимости, а также рекламного характера. Жюри</a:t>
            </a:r>
          </a:p>
          <a:p>
            <a:r>
              <a:rPr lang="ru-RU" sz="1800" b="1" dirty="0" smtClean="0"/>
              <a:t>принимает для участия в Конкурсе фотографии и карикатуры, соответствующие</a:t>
            </a:r>
          </a:p>
          <a:p>
            <a:r>
              <a:rPr lang="ru-RU" sz="1800" b="1" dirty="0" smtClean="0"/>
              <a:t>номинациям. Жюри не рецензирует и не возвращает работы, принятые на Конкурс.</a:t>
            </a:r>
          </a:p>
          <a:p>
            <a:r>
              <a:rPr lang="ru-RU" sz="1800" b="1" dirty="0" smtClean="0"/>
              <a:t>Участие в конкурсе означает согласие авторов на все условия, в том числе и на</a:t>
            </a:r>
          </a:p>
          <a:p>
            <a:r>
              <a:rPr lang="ru-RU" sz="1800" b="1" dirty="0" smtClean="0"/>
              <a:t>безвозмездное опубликование работ в любой форме.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55340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smtClean="0"/>
              <a:t>    </a:t>
            </a:r>
            <a:r>
              <a:rPr lang="en-US" sz="1800" b="1" smtClean="0"/>
              <a:t>II</a:t>
            </a:r>
            <a:r>
              <a:rPr lang="en-US" sz="1800" b="1" dirty="0" smtClean="0"/>
              <a:t>. </a:t>
            </a:r>
            <a:r>
              <a:rPr lang="ru-RU" sz="1800" b="1" dirty="0" smtClean="0"/>
              <a:t>Участники Конкурса</a:t>
            </a:r>
          </a:p>
          <a:p>
            <a:pPr>
              <a:buNone/>
            </a:pPr>
            <a:r>
              <a:rPr lang="ru-RU" sz="1800" b="1" dirty="0" smtClean="0"/>
              <a:t>       2.1. В конкурсе могут принять участие все желающие, профессионалы и</a:t>
            </a:r>
          </a:p>
          <a:p>
            <a:r>
              <a:rPr lang="ru-RU" sz="1800" b="1" dirty="0" smtClean="0"/>
              <a:t>любители, без ограничения возраста.</a:t>
            </a:r>
          </a:p>
          <a:p>
            <a:pPr>
              <a:buNone/>
            </a:pPr>
            <a:r>
              <a:rPr lang="ru-RU" sz="1800" b="1" dirty="0" smtClean="0"/>
              <a:t>     III. Порядок организации и проведения Конкурса</a:t>
            </a:r>
          </a:p>
          <a:p>
            <a:r>
              <a:rPr lang="ru-RU" sz="1800" b="1" dirty="0" smtClean="0"/>
              <a:t>3.1. Общее руководство и по организации и проведению Конкурса</a:t>
            </a:r>
          </a:p>
          <a:p>
            <a:r>
              <a:rPr lang="ru-RU" sz="1800" b="1" dirty="0" smtClean="0"/>
              <a:t>осуществляется учреждением </a:t>
            </a:r>
            <a:r>
              <a:rPr lang="ru-RU" sz="1800" b="1" dirty="0" err="1" smtClean="0"/>
              <a:t>ХМАО-Югры</a:t>
            </a:r>
            <a:r>
              <a:rPr lang="ru-RU" sz="1800" b="1" dirty="0" smtClean="0"/>
              <a:t> «Центр медицинской профилактики»;</a:t>
            </a:r>
          </a:p>
          <a:p>
            <a:r>
              <a:rPr lang="ru-RU" sz="1800" b="1" dirty="0" smtClean="0"/>
              <a:t>3.2. Конкурс проводится в два этапа: 1 этап – размещение работ участников</a:t>
            </a:r>
          </a:p>
          <a:p>
            <a:r>
              <a:rPr lang="ru-RU" sz="1800" b="1" dirty="0" smtClean="0"/>
              <a:t>Конкурса на сайте учреждения; 2 этап - голосование посетителей на сайте в</a:t>
            </a:r>
          </a:p>
          <a:p>
            <a:r>
              <a:rPr lang="ru-RU" sz="1800" b="1" dirty="0" smtClean="0"/>
              <a:t>поддержку того или иного автора; 3 этап – распределение лучших работ по</a:t>
            </a:r>
          </a:p>
          <a:p>
            <a:r>
              <a:rPr lang="ru-RU" sz="1800" b="1" dirty="0" smtClean="0"/>
              <a:t>призовым местам жюри Конкурса;</a:t>
            </a:r>
          </a:p>
          <a:p>
            <a:r>
              <a:rPr lang="ru-RU" sz="1800" b="1" dirty="0" smtClean="0"/>
              <a:t>3.3. Предоставление заявок, а именно фотоматериалов и карикатур с 1 ноября</a:t>
            </a:r>
          </a:p>
          <a:p>
            <a:r>
              <a:rPr lang="ru-RU" sz="1800" b="1" dirty="0" smtClean="0"/>
              <a:t>2011 года по 13 февраля 2012 года, не более 1 заявки в каждой номинации. В состав</a:t>
            </a:r>
          </a:p>
          <a:p>
            <a:r>
              <a:rPr lang="ru-RU" sz="1800" b="1" dirty="0" smtClean="0"/>
              <a:t>1 заявки может входить несколько рисунков и фотографий. Голосование на сайте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учреждения </a:t>
            </a:r>
            <a:r>
              <a:rPr lang="ru-RU" dirty="0" err="1" smtClean="0"/>
              <a:t>ХМАО-Югры</a:t>
            </a:r>
            <a:r>
              <a:rPr lang="ru-RU" dirty="0" smtClean="0"/>
              <a:t> «Центр медицинской профилактики» с 14 февраля по 27</a:t>
            </a:r>
          </a:p>
          <a:p>
            <a:r>
              <a:rPr lang="ru-RU" dirty="0" smtClean="0"/>
              <a:t>февраля 2012 года; 29 февраля – объявление победителей.</a:t>
            </a:r>
          </a:p>
          <a:p>
            <a:r>
              <a:rPr lang="ru-RU" dirty="0" smtClean="0"/>
              <a:t>3.4. Конкурс проводится по двум номинациям, в каждой по три призовых места:</a:t>
            </a:r>
          </a:p>
          <a:p>
            <a:r>
              <a:rPr lang="ru-RU" dirty="0" smtClean="0"/>
              <a:t>- «Лучшая фотография»;</a:t>
            </a:r>
          </a:p>
          <a:p>
            <a:r>
              <a:rPr lang="ru-RU" dirty="0" smtClean="0"/>
              <a:t>- «Лучшая карикатура».</a:t>
            </a:r>
          </a:p>
          <a:p>
            <a:r>
              <a:rPr lang="ru-RU" dirty="0" smtClean="0"/>
              <a:t>3.5. Порядок предоставления работ:</a:t>
            </a:r>
          </a:p>
          <a:p>
            <a:r>
              <a:rPr lang="ru-RU" dirty="0" smtClean="0"/>
              <a:t>- В номинации «Лучшая карикатура» - к участию принимаются работы по адресу:</a:t>
            </a:r>
          </a:p>
          <a:p>
            <a:r>
              <a:rPr lang="ru-RU" dirty="0" smtClean="0"/>
              <a:t>г. Ханты-Мансийск, ул. Карла Маркса 34, учреждение </a:t>
            </a:r>
            <a:r>
              <a:rPr lang="ru-RU" dirty="0" err="1" smtClean="0"/>
              <a:t>ХМАО-Югры</a:t>
            </a:r>
            <a:r>
              <a:rPr lang="ru-RU" dirty="0" smtClean="0"/>
              <a:t> «Центр медицинской</a:t>
            </a:r>
          </a:p>
          <a:p>
            <a:r>
              <a:rPr lang="ru-RU" dirty="0" smtClean="0"/>
              <a:t>профилактики», </a:t>
            </a:r>
            <a:r>
              <a:rPr lang="ru-RU" dirty="0" err="1" smtClean="0"/>
              <a:t>каб</a:t>
            </a:r>
            <a:r>
              <a:rPr lang="ru-RU" dirty="0" smtClean="0"/>
              <a:t>. 21 или в электронном варианте на странице http://cmphm.ru/. Техника</a:t>
            </a:r>
          </a:p>
          <a:p>
            <a:r>
              <a:rPr lang="ru-RU" dirty="0" smtClean="0"/>
              <a:t>исполнения рисунков - любая (в том числе и компьютерная графика).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- В номинации «Лучшая фотография» - автор, заполнив заявку, размещает на</a:t>
            </a:r>
          </a:p>
          <a:p>
            <a:r>
              <a:rPr lang="ru-RU" dirty="0" smtClean="0"/>
              <a:t>официальном сайте учреждения </a:t>
            </a:r>
            <a:r>
              <a:rPr lang="ru-RU" dirty="0" err="1" smtClean="0"/>
              <a:t>ХМАО-Югры</a:t>
            </a:r>
            <a:r>
              <a:rPr lang="ru-RU" dirty="0" smtClean="0"/>
              <a:t> «Центр медицинской профилактики» фото</a:t>
            </a:r>
          </a:p>
          <a:p>
            <a:r>
              <a:rPr lang="ru-RU" dirty="0" smtClean="0"/>
              <a:t>в формате JPG на тему здорового образа жизни;</a:t>
            </a:r>
          </a:p>
          <a:p>
            <a:r>
              <a:rPr lang="ru-RU" dirty="0" smtClean="0"/>
              <a:t>3.6. Основные критерии оценки:</a:t>
            </a:r>
          </a:p>
          <a:p>
            <a:r>
              <a:rPr lang="ru-RU" dirty="0" smtClean="0"/>
              <a:t>- Соответствие тематике конкурса;</a:t>
            </a:r>
          </a:p>
          <a:p>
            <a:r>
              <a:rPr lang="ru-RU" dirty="0" smtClean="0"/>
              <a:t>- актуальность темы;</a:t>
            </a:r>
          </a:p>
          <a:p>
            <a:r>
              <a:rPr lang="ru-RU" dirty="0" smtClean="0"/>
              <a:t>- раскрытие проблемы;</a:t>
            </a:r>
          </a:p>
          <a:p>
            <a:r>
              <a:rPr lang="ru-RU" dirty="0" smtClean="0"/>
              <a:t>- удачно переданные образы;</a:t>
            </a:r>
          </a:p>
          <a:p>
            <a:r>
              <a:rPr lang="ru-RU" dirty="0" smtClean="0"/>
              <a:t>- качество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89411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- качество исполнения.</a:t>
            </a:r>
          </a:p>
          <a:p>
            <a:r>
              <a:rPr lang="ru-RU" dirty="0" smtClean="0"/>
              <a:t>3.7. Награды по итогам Конкурса:</a:t>
            </a:r>
          </a:p>
          <a:p>
            <a:r>
              <a:rPr lang="ru-RU" dirty="0" smtClean="0"/>
              <a:t>Победители Конкурса получают призы от спонсоров конкурса, а также бесплатные</a:t>
            </a:r>
          </a:p>
          <a:p>
            <a:r>
              <a:rPr lang="ru-RU" dirty="0" smtClean="0"/>
              <a:t>абонементы на посещение Кубка мира по биатлону (г. Ханты-Мансийск, март 2012 г.),</a:t>
            </a:r>
          </a:p>
          <a:p>
            <a:r>
              <a:rPr lang="ru-RU" dirty="0" smtClean="0"/>
              <a:t>предоставленные Департаментом физической культуры и спорта Ханты-Мансийского</a:t>
            </a:r>
          </a:p>
          <a:p>
            <a:r>
              <a:rPr lang="ru-RU" dirty="0" smtClean="0"/>
              <a:t>автономного округа – </a:t>
            </a:r>
            <a:r>
              <a:rPr lang="ru-RU" dirty="0" err="1" smtClean="0"/>
              <a:t>Югры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IV. Права, обязанности и ответственность участников Конкурса</a:t>
            </a:r>
          </a:p>
          <a:p>
            <a:r>
              <a:rPr lang="ru-RU" dirty="0" smtClean="0"/>
              <a:t>4.1. Права участников:</a:t>
            </a:r>
          </a:p>
          <a:p>
            <a:r>
              <a:rPr lang="ru-RU" dirty="0" smtClean="0"/>
              <a:t>- получение информации об условиях и порядке проведения Конкурса;</a:t>
            </a:r>
          </a:p>
          <a:p>
            <a:r>
              <a:rPr lang="ru-RU" dirty="0" smtClean="0"/>
              <a:t>- получение разъяснений пунктов настоящего Положения;</a:t>
            </a:r>
          </a:p>
          <a:p>
            <a:r>
              <a:rPr lang="ru-RU" dirty="0" smtClean="0"/>
              <a:t>- направление и регистрация заявки на участие в Конкурсе;</a:t>
            </a:r>
          </a:p>
          <a:p>
            <a:r>
              <a:rPr lang="ru-RU" dirty="0" smtClean="0"/>
              <a:t>- получение награды в случае признания победителем Конкурса.</a:t>
            </a:r>
          </a:p>
          <a:p>
            <a:r>
              <a:rPr lang="ru-RU" dirty="0" smtClean="0"/>
              <a:t>4.2. Обязанности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4.2. Обязанности участников:</a:t>
            </a:r>
          </a:p>
          <a:p>
            <a:r>
              <a:rPr lang="ru-RU" sz="1600" b="1" dirty="0" smtClean="0"/>
              <a:t>- соблюдение правил и процедур, предусмотренных настоящим Положением;</a:t>
            </a:r>
          </a:p>
          <a:p>
            <a:r>
              <a:rPr lang="ru-RU" sz="1600" b="1" dirty="0" smtClean="0"/>
              <a:t>- соблюдение Гражданского Кодекса РФ в части, касающейся авторского права.</a:t>
            </a:r>
          </a:p>
          <a:p>
            <a:r>
              <a:rPr lang="ru-RU" sz="1600" b="1" dirty="0" smtClean="0"/>
              <a:t>4.3. Ответственность участников:</a:t>
            </a:r>
          </a:p>
          <a:p>
            <a:r>
              <a:rPr lang="ru-RU" sz="1600" b="1" dirty="0" smtClean="0"/>
              <a:t>Участники, принимающие настоящие условия, тем самым подтверждают, что они</a:t>
            </a:r>
          </a:p>
          <a:p>
            <a:r>
              <a:rPr lang="ru-RU" sz="1600" b="1" dirty="0" smtClean="0"/>
              <a:t>являются авторами представленных работ. За любые нарушения прав третьих лиц</a:t>
            </a:r>
          </a:p>
          <a:p>
            <a:r>
              <a:rPr lang="ru-RU" sz="1600" b="1" dirty="0" smtClean="0"/>
              <a:t>участники несут ответственность согласно действующему законодательству РФ. За</a:t>
            </a:r>
          </a:p>
          <a:p>
            <a:r>
              <a:rPr lang="ru-RU" sz="1600" b="1" dirty="0" smtClean="0"/>
              <a:t>указанные нарушения жюри вправе лишить участника права на участие в Конкурсе.</a:t>
            </a:r>
          </a:p>
          <a:p>
            <a:r>
              <a:rPr lang="ru-RU" sz="1600" b="1" dirty="0" smtClean="0"/>
              <a:t>4.4. Заявка на участие в Конкурсе</a:t>
            </a:r>
          </a:p>
          <a:p>
            <a:r>
              <a:rPr lang="ru-RU" sz="1600" b="1" dirty="0" smtClean="0"/>
              <a:t>Участники несут ответственность:</a:t>
            </a:r>
          </a:p>
          <a:p>
            <a:r>
              <a:rPr lang="ru-RU" sz="1600" b="1" dirty="0" smtClean="0"/>
              <a:t>- за соблюдение требований к достоверности информации, указываемой в заявке;</a:t>
            </a:r>
          </a:p>
          <a:p>
            <a:r>
              <a:rPr lang="ru-RU" sz="1600" b="1" dirty="0" smtClean="0"/>
              <a:t>- претендент может подать заявку на участие в Конкурсе сразу в нескольких</a:t>
            </a:r>
          </a:p>
          <a:p>
            <a:r>
              <a:rPr lang="ru-RU" sz="1600" b="1" dirty="0" smtClean="0"/>
              <a:t>номинациях. Заявки, полученные по истечении срока подачи заявок, не рассматриваются.</a:t>
            </a:r>
          </a:p>
          <a:p>
            <a:r>
              <a:rPr lang="ru-RU" sz="1600" b="1" dirty="0" smtClean="0"/>
              <a:t>4.5. Срок действия, изменение и отзыв подачи заявок на участие в Конкурсе:</a:t>
            </a:r>
          </a:p>
          <a:p>
            <a:r>
              <a:rPr lang="ru-RU" sz="1600" b="1" dirty="0" smtClean="0"/>
              <a:t>Заявки на участие в Конкурсе признаются действительными в течение всего</a:t>
            </a:r>
          </a:p>
          <a:p>
            <a:r>
              <a:rPr lang="ru-RU" sz="1600" b="1" dirty="0" smtClean="0"/>
              <a:t>периода проведения Конкурса. До истечения срока подачи заявок на участие в Конкурсе</a:t>
            </a:r>
          </a:p>
          <a:p>
            <a:r>
              <a:rPr lang="ru-RU" sz="1600" b="1" dirty="0" smtClean="0"/>
              <a:t>участник может внести изменения в свою заявку.</a:t>
            </a:r>
          </a:p>
          <a:p>
            <a:r>
              <a:rPr lang="ru-RU" sz="1600" b="1" dirty="0" smtClean="0"/>
              <a:t>Официальная заявка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Алгоритм работы в актированные дни: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1. Открой дневник и изучи, какие уроки должны быть в актированный день.</a:t>
            </a:r>
          </a:p>
          <a:p>
            <a:r>
              <a:rPr lang="ru-RU" dirty="0" smtClean="0"/>
              <a:t>2. По каждому предмету:   повтори пройденный материал и изучи новый параграф.</a:t>
            </a:r>
          </a:p>
          <a:p>
            <a:r>
              <a:rPr lang="ru-RU" dirty="0" smtClean="0"/>
              <a:t>3.Письменно выполни по русскому языку и математике: три задания  вместо классной работы и три задания вместо домашней работы. Шесть письменных работ. По остальным предметам,  ответь на вопросы после параграфа, где надо письменно, напиши ответы в тетрадь. В актированный  день задания выкладывают в интернете. Приготовь тетрадь для сдачи на проверку учителю. Отметка будет выставлена в журнал. </a:t>
            </a:r>
            <a:r>
              <a:rPr lang="ru-RU" dirty="0" smtClean="0">
                <a:solidFill>
                  <a:srgbClr val="FF0000"/>
                </a:solidFill>
              </a:rPr>
              <a:t>Актированный день – это день самообразования и возможность повысить свою отметку по предмету.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433467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Официальная заявка на участие в конкурсе</a:t>
            </a:r>
          </a:p>
          <a:p>
            <a:r>
              <a:rPr lang="ru-RU" sz="1400" b="1" dirty="0" smtClean="0"/>
              <a:t>Принимая участие в данном конкурсе, я тем самым передаю свою работу и</a:t>
            </a:r>
          </a:p>
          <a:p>
            <a:r>
              <a:rPr lang="ru-RU" sz="1400" b="1" dirty="0" smtClean="0"/>
              <a:t>сопроводительный текст к ней, выполненные мной лично, а также авторские права на</a:t>
            </a:r>
          </a:p>
          <a:p>
            <a:r>
              <a:rPr lang="ru-RU" sz="1400" b="1" dirty="0" smtClean="0"/>
              <a:t>использование работы Учреждением </a:t>
            </a:r>
            <a:r>
              <a:rPr lang="ru-RU" sz="1400" b="1" dirty="0" err="1" smtClean="0"/>
              <a:t>ХМАО-Югры</a:t>
            </a:r>
            <a:r>
              <a:rPr lang="ru-RU" sz="1400" b="1" dirty="0" smtClean="0"/>
              <a:t> «Центр медицинской профилактики» без</a:t>
            </a:r>
          </a:p>
          <a:p>
            <a:r>
              <a:rPr lang="ru-RU" sz="1400" b="1" dirty="0" smtClean="0"/>
              <a:t>выплаты мне какого-либо вознаграждения и подтверждаю свое согласие со всеми правилами и</a:t>
            </a:r>
          </a:p>
          <a:p>
            <a:r>
              <a:rPr lang="ru-RU" sz="1400" b="1" dirty="0" smtClean="0"/>
              <a:t>требованиями, указанными в Публичных условиях проведения Конкурса фотографий и</a:t>
            </a:r>
          </a:p>
          <a:p>
            <a:r>
              <a:rPr lang="ru-RU" sz="1400" b="1" dirty="0" smtClean="0"/>
              <a:t>карикатуры «</a:t>
            </a:r>
            <a:r>
              <a:rPr lang="ru-RU" sz="1400" b="1" dirty="0" err="1" smtClean="0"/>
              <a:t>Югра</a:t>
            </a:r>
            <a:r>
              <a:rPr lang="ru-RU" sz="1400" b="1" dirty="0" smtClean="0"/>
              <a:t> – за здоровый образ жизни».</a:t>
            </a:r>
          </a:p>
          <a:p>
            <a:r>
              <a:rPr lang="ru-RU" sz="1400" b="1" dirty="0" smtClean="0"/>
              <a:t>Я согласен с тем, что моя работа и настоящая заявка не будут мне возвращены. Я также</a:t>
            </a:r>
          </a:p>
          <a:p>
            <a:r>
              <a:rPr lang="ru-RU" sz="1400" b="1" dirty="0" smtClean="0"/>
              <a:t>подтверждаю, что я и один из моих родителей/опекунов (при их наличии) ознакомились с</a:t>
            </a:r>
          </a:p>
          <a:p>
            <a:r>
              <a:rPr lang="ru-RU" sz="1400" b="1" dirty="0" smtClean="0"/>
              <a:t>Публичными условиями Конкурса фотографий и карикатуры «</a:t>
            </a:r>
            <a:r>
              <a:rPr lang="ru-RU" sz="1400" b="1" dirty="0" err="1" smtClean="0"/>
              <a:t>Югра</a:t>
            </a:r>
            <a:r>
              <a:rPr lang="ru-RU" sz="1400" b="1" dirty="0" smtClean="0"/>
              <a:t> – за здоровый образ жизни»</a:t>
            </a:r>
          </a:p>
          <a:p>
            <a:r>
              <a:rPr lang="ru-RU" sz="1400" b="1" dirty="0" smtClean="0"/>
              <a:t>и согласны их выполнять.</a:t>
            </a:r>
          </a:p>
          <a:p>
            <a:r>
              <a:rPr lang="ru-RU" sz="1400" b="1" dirty="0" smtClean="0"/>
              <a:t>1. ФИО</a:t>
            </a:r>
          </a:p>
          <a:p>
            <a:r>
              <a:rPr lang="ru-RU" sz="1400" b="1" dirty="0" smtClean="0"/>
              <a:t>2. Возраст</a:t>
            </a:r>
          </a:p>
          <a:p>
            <a:r>
              <a:rPr lang="ru-RU" sz="1400" b="1" dirty="0" smtClean="0"/>
              <a:t>3. Указать номинацию, в которой участвует конкурсная работа</a:t>
            </a:r>
          </a:p>
          <a:p>
            <a:r>
              <a:rPr lang="ru-RU" sz="1400" b="1" dirty="0" smtClean="0"/>
              <a:t>4. Контактные данные (номер телефона, </a:t>
            </a:r>
            <a:r>
              <a:rPr lang="ru-RU" sz="1400" b="1" dirty="0" err="1" smtClean="0"/>
              <a:t>e-mail</a:t>
            </a:r>
            <a:r>
              <a:rPr lang="ru-RU" sz="1400" b="1" dirty="0" smtClean="0"/>
              <a:t>)</a:t>
            </a:r>
          </a:p>
          <a:p>
            <a:r>
              <a:rPr lang="ru-RU" sz="1400" b="1" dirty="0" smtClean="0"/>
              <a:t>Описание этапов конкурса</a:t>
            </a:r>
          </a:p>
          <a:p>
            <a:r>
              <a:rPr lang="ru-RU" sz="1400" b="1" dirty="0" smtClean="0"/>
              <a:t>Этап 1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Описание этапов конкурса</a:t>
            </a:r>
          </a:p>
          <a:p>
            <a:r>
              <a:rPr lang="ru-RU" dirty="0" smtClean="0"/>
              <a:t>Этап 1 (по 13 февраля)</a:t>
            </a:r>
          </a:p>
          <a:p>
            <a:r>
              <a:rPr lang="ru-RU" dirty="0" smtClean="0"/>
              <a:t>Подача заявок на конкурс. К участию принимаются работы по адресу: г. Ханты-</a:t>
            </a:r>
          </a:p>
          <a:p>
            <a:r>
              <a:rPr lang="ru-RU" dirty="0" err="1" smtClean="0"/>
              <a:t>Мансийск</a:t>
            </a:r>
            <a:r>
              <a:rPr lang="ru-RU" dirty="0" smtClean="0"/>
              <a:t>, ул. Карла Маркса 34, учреждение </a:t>
            </a:r>
            <a:r>
              <a:rPr lang="ru-RU" dirty="0" err="1" smtClean="0"/>
              <a:t>ХМАО-Югры</a:t>
            </a:r>
            <a:r>
              <a:rPr lang="ru-RU" dirty="0" smtClean="0"/>
              <a:t> «Центр медицинской</a:t>
            </a:r>
          </a:p>
          <a:p>
            <a:r>
              <a:rPr lang="ru-RU" dirty="0" smtClean="0"/>
              <a:t>профилактики», </a:t>
            </a:r>
            <a:r>
              <a:rPr lang="ru-RU" dirty="0" err="1" smtClean="0"/>
              <a:t>каб</a:t>
            </a:r>
            <a:r>
              <a:rPr lang="ru-RU" dirty="0" smtClean="0"/>
              <a:t>. 21 или в электронном варианте на странице http://cmphm.ru/.</a:t>
            </a:r>
          </a:p>
          <a:p>
            <a:r>
              <a:rPr lang="ru-RU" dirty="0" smtClean="0"/>
              <a:t>Этап 2 (14 февраля – 27 февраля)</a:t>
            </a:r>
          </a:p>
          <a:p>
            <a:r>
              <a:rPr lang="ru-RU" dirty="0" smtClean="0"/>
              <a:t>Всенародное интернет-голосование за лучший проект (заявку) в своей номинации.</a:t>
            </a:r>
          </a:p>
          <a:p>
            <a:r>
              <a:rPr lang="ru-RU" dirty="0" smtClean="0"/>
              <a:t>Каждый посетитель сайта может оставить свои комментарии по поводу любой</a:t>
            </a:r>
          </a:p>
          <a:p>
            <a:r>
              <a:rPr lang="ru-RU" dirty="0" smtClean="0"/>
              <a:t>работы, ознакомиться с комментариями других посетителей, а также проголосовать</a:t>
            </a:r>
          </a:p>
          <a:p>
            <a:r>
              <a:rPr lang="ru-RU" dirty="0" smtClean="0"/>
              <a:t>в поддержку понравившейся работы. С одного IP-адреса можно отправить не более</a:t>
            </a:r>
          </a:p>
          <a:p>
            <a:r>
              <a:rPr lang="ru-RU" dirty="0" smtClean="0"/>
              <a:t>2 голосов.</a:t>
            </a:r>
          </a:p>
          <a:p>
            <a:r>
              <a:rPr lang="ru-RU" dirty="0" smtClean="0"/>
              <a:t>Этап 3 (28 февраля – 29 февраля)</a:t>
            </a:r>
          </a:p>
          <a:p>
            <a:r>
              <a:rPr lang="ru-RU" dirty="0" smtClean="0"/>
              <a:t>По результатам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Этап 3 (28 февраля – 29 февраля)</a:t>
            </a:r>
          </a:p>
          <a:p>
            <a:r>
              <a:rPr lang="ru-RU" dirty="0" smtClean="0"/>
              <a:t>По результатам голосования на сайте, комментариев к работам посетителей сайта и</a:t>
            </a:r>
          </a:p>
          <a:p>
            <a:r>
              <a:rPr lang="ru-RU" dirty="0" smtClean="0"/>
              <a:t>экспертов, Жюри составит список финалистов конкурса, в который войдут по три</a:t>
            </a:r>
          </a:p>
          <a:p>
            <a:r>
              <a:rPr lang="ru-RU" dirty="0" smtClean="0"/>
              <a:t>проекта из каждой номинации. Работы-финалисты будут рассмотрены Жюри</a:t>
            </a:r>
          </a:p>
          <a:p>
            <a:r>
              <a:rPr lang="ru-RU" dirty="0" smtClean="0"/>
              <a:t>конкурса. Список победителей будет опубликован на сайте Центра медицинской</a:t>
            </a:r>
          </a:p>
          <a:p>
            <a:r>
              <a:rPr lang="ru-RU" dirty="0" smtClean="0"/>
              <a:t>профилактики - http://cmphm.ru/.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Разное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Каникулы зимние:</a:t>
            </a:r>
          </a:p>
          <a:p>
            <a:pPr>
              <a:buNone/>
            </a:pPr>
            <a:r>
              <a:rPr lang="ru-RU" dirty="0" smtClean="0"/>
              <a:t>            30 декабря  - 11 января,</a:t>
            </a:r>
          </a:p>
          <a:p>
            <a:pPr>
              <a:buNone/>
            </a:pPr>
            <a:r>
              <a:rPr lang="ru-RU" dirty="0" smtClean="0"/>
              <a:t>            12 января – в </a:t>
            </a:r>
            <a:r>
              <a:rPr lang="ru-RU" smtClean="0"/>
              <a:t>школу</a:t>
            </a:r>
            <a:r>
              <a:rPr lang="ru-RU" smtClean="0"/>
              <a:t>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509838"/>
          </a:xfrm>
        </p:spPr>
        <p:txBody>
          <a:bodyPr/>
          <a:lstStyle/>
          <a:p>
            <a:pPr algn="ctr" eaLnBrk="1" hangingPunct="1"/>
            <a:r>
              <a:rPr lang="ru-RU" b="1" dirty="0" smtClean="0"/>
              <a:t>6 «Е» класс</a:t>
            </a:r>
            <a:br>
              <a:rPr lang="ru-RU" b="1" dirty="0" smtClean="0"/>
            </a:br>
            <a:r>
              <a:rPr lang="ru-RU" b="1" dirty="0" smtClean="0"/>
              <a:t>Анализ анкеты</a:t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smtClean="0"/>
              <a:t>Учебная мотивация»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381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smtClean="0"/>
              <a:t>Познавательные мотивы</a:t>
            </a:r>
            <a:endParaRPr lang="ru-RU" sz="320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42985"/>
          <a:ext cx="9144000" cy="192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571750" y="2928938"/>
            <a:ext cx="4214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lang="ru-RU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Социальные мотивы</a:t>
            </a:r>
            <a:endParaRPr lang="ru-RU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0" y="3357562"/>
          <a:ext cx="9144000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8892480" cy="550547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251520" y="764704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/>
        </p:nvGraphicFramePr>
        <p:xfrm>
          <a:off x="0" y="0"/>
          <a:ext cx="8964488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20688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Эмоции тесно связаны с мотивами учащихся и выражают возможность реализации учащимися имеющихся у них мотивов и поставленных целей. Виды эмоций: положительные (радость, удовлетворенность, уверенность, гордость) и отрицательные (страх, обида, досада, скука, унижение).Проявление эмоций в учении: общее поведение, особенности речи, мимика, пантомимика, моторика.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dirty="0" smtClean="0"/>
              <a:t>К социальным мотивам относят также комфортность личности, ее стремление соответствовать неким образцам, принятым в определенной группе или данном обществе. Следование моде в одежде, прическе, даже образе жизни также представляет собой важный социальный мотив человеческого поведения.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1514</Words>
  <Application>Microsoft Office PowerPoint</Application>
  <PresentationFormat>Экран (4:3)</PresentationFormat>
  <Paragraphs>157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Родительское собрание  19 декабря 2011г.</vt:lpstr>
      <vt:lpstr>Вопросы</vt:lpstr>
      <vt:lpstr>Алгоритм работы в актированные дни:</vt:lpstr>
      <vt:lpstr>6 «Е» класс Анализ анкеты «Учебная мотивация»</vt:lpstr>
      <vt:lpstr>Познавательные мотивы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Общий результат мотивов</vt:lpstr>
      <vt:lpstr>Ведущая группа мотивов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Разное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Виталий</dc:creator>
  <cp:lastModifiedBy>Виталий</cp:lastModifiedBy>
  <cp:revision>22</cp:revision>
  <dcterms:created xsi:type="dcterms:W3CDTF">2011-12-17T07:04:47Z</dcterms:created>
  <dcterms:modified xsi:type="dcterms:W3CDTF">2012-05-07T15:59:48Z</dcterms:modified>
</cp:coreProperties>
</file>