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60" r:id="rId2"/>
    <p:sldId id="296" r:id="rId3"/>
    <p:sldId id="259" r:id="rId4"/>
    <p:sldId id="262" r:id="rId5"/>
    <p:sldId id="266" r:id="rId6"/>
    <p:sldId id="263" r:id="rId7"/>
    <p:sldId id="264" r:id="rId8"/>
    <p:sldId id="299" r:id="rId9"/>
    <p:sldId id="297" r:id="rId10"/>
    <p:sldId id="265" r:id="rId11"/>
    <p:sldId id="278" r:id="rId12"/>
    <p:sldId id="269" r:id="rId13"/>
    <p:sldId id="270" r:id="rId14"/>
    <p:sldId id="279" r:id="rId15"/>
    <p:sldId id="282" r:id="rId16"/>
    <p:sldId id="271" r:id="rId17"/>
    <p:sldId id="272" r:id="rId18"/>
    <p:sldId id="283" r:id="rId19"/>
    <p:sldId id="281" r:id="rId20"/>
    <p:sldId id="273" r:id="rId21"/>
    <p:sldId id="276" r:id="rId22"/>
    <p:sldId id="301" r:id="rId23"/>
    <p:sldId id="277" r:id="rId24"/>
    <p:sldId id="285" r:id="rId25"/>
    <p:sldId id="298" r:id="rId26"/>
    <p:sldId id="294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  <a:srgbClr val="2D0E5A"/>
    <a:srgbClr val="99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709" autoAdjust="0"/>
  </p:normalViewPr>
  <p:slideViewPr>
    <p:cSldViewPr>
      <p:cViewPr varScale="1">
        <p:scale>
          <a:sx n="67" d="100"/>
          <a:sy n="67" d="100"/>
        </p:scale>
        <p:origin x="-73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64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51D6396-9602-4E98-A2C2-369D9AE27623}" type="datetimeFigureOut">
              <a:rPr lang="ru-RU"/>
              <a:pPr>
                <a:defRPr/>
              </a:pPr>
              <a:t>02.10.2014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7B5BA58-3EE4-403D-A15B-75408BFCBFF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E82A6D-14E9-4C2F-8024-5BDF460C889D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7FCB3C-CB39-4D8F-B0DB-058450EF8D7D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88147-8453-4001-8EFD-1987FBC9170A}" type="datetimeFigureOut">
              <a:rPr lang="en-US"/>
              <a:pPr>
                <a:defRPr/>
              </a:pPr>
              <a:t>10/2/2014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496C6-B7E2-488C-8C3D-03312A18C8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ll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E8A81-4F18-46C7-AFEF-FAA7D5F2AD68}" type="datetimeFigureOut">
              <a:rPr lang="en-US"/>
              <a:pPr>
                <a:defRPr/>
              </a:pPr>
              <a:t>10/2/2014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D4108-070C-4DAC-A4B1-0F871CF82A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ll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23D4C-0EEE-4884-A627-7A98D4AA353A}" type="datetimeFigureOut">
              <a:rPr lang="en-US"/>
              <a:pPr>
                <a:defRPr/>
              </a:pPr>
              <a:t>10/2/2014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C559F-242C-4407-BD52-707E744838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6E066-8108-4F09-9AA9-7EAF1B62E8C7}" type="datetimeFigureOut">
              <a:rPr lang="en-US"/>
              <a:pPr>
                <a:defRPr/>
              </a:pPr>
              <a:t>10/2/2014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629FB-ECF3-46F7-A7E4-CFC86BAE1C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ll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37F37-558C-4577-843E-BD9DA4462AEC}" type="datetimeFigureOut">
              <a:rPr lang="en-US"/>
              <a:pPr>
                <a:defRPr/>
              </a:pPr>
              <a:t>10/2/2014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A073A-865B-420D-A2D6-3C13A393C5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72E9D-8E7E-4AE6-B272-AE0F27AFA09B}" type="datetimeFigureOut">
              <a:rPr lang="en-US"/>
              <a:pPr>
                <a:defRPr/>
              </a:pPr>
              <a:t>10/2/2014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87A1F-D345-423D-8477-B3747E298C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3B487-B5EB-4F0D-9BDB-E84F09BDBDA3}" type="datetimeFigureOut">
              <a:rPr lang="en-US"/>
              <a:pPr>
                <a:defRPr/>
              </a:pPr>
              <a:t>10/2/2014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DED0D-1B1D-42CB-87CA-4AA2E847A9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8A9A0-E9DB-414F-B7CB-69166CE3A38F}" type="datetimeFigureOut">
              <a:rPr lang="en-US"/>
              <a:pPr>
                <a:defRPr/>
              </a:pPr>
              <a:t>10/2/2014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C71C6-CA07-4F09-AE0F-6BD8500CF8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ll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A8905-BEF4-4775-BF19-EBF1F015CD76}" type="datetimeFigureOut">
              <a:rPr lang="en-US"/>
              <a:pPr>
                <a:defRPr/>
              </a:pPr>
              <a:t>10/2/2014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45538-C161-4E49-B95F-7C99F0E188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ll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7643A-2102-4329-9791-71BFD9124B18}" type="datetimeFigureOut">
              <a:rPr lang="en-US"/>
              <a:pPr>
                <a:defRPr/>
              </a:pPr>
              <a:t>10/2/2014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A9474-CB5D-498A-A3B3-0E6E3D8202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ll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71FDE-2756-4DA0-9556-BE7ABC7DBF59}" type="datetimeFigureOut">
              <a:rPr lang="en-US"/>
              <a:pPr>
                <a:defRPr/>
              </a:pPr>
              <a:t>10/2/2014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B5852-FB96-4541-BA32-A22EF89C4E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E52C5EE-24D1-4935-9313-6958FB0C82BC}" type="datetimeFigureOut">
              <a:rPr lang="en-US"/>
              <a:pPr>
                <a:defRPr/>
              </a:pPr>
              <a:t>10/2/2014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77468C7-F917-4235-8937-5EC5F45FB9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ll dir="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77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8000" b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Петербург Ф.М.Достоевского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458200" cy="6096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2"/>
                </a:solidFill>
              </a:rPr>
              <a:t>Какое время изображено в романе?</a:t>
            </a:r>
            <a:br>
              <a:rPr lang="ru-RU" b="1" dirty="0" smtClean="0">
                <a:solidFill>
                  <a:schemeClr val="accent2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658336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5400" b="1" dirty="0" smtClean="0"/>
              <a:t>   </a:t>
            </a:r>
            <a:r>
              <a:rPr lang="ru-RU" sz="5400" b="1" i="1" dirty="0" smtClean="0">
                <a:solidFill>
                  <a:srgbClr val="002060"/>
                </a:solidFill>
              </a:rPr>
              <a:t>Какими вы видите улицы, по которым бродил Раскольников?</a:t>
            </a:r>
            <a:br>
              <a:rPr lang="ru-RU" sz="5400" b="1" i="1" dirty="0" smtClean="0">
                <a:solidFill>
                  <a:srgbClr val="002060"/>
                </a:solidFill>
              </a:rPr>
            </a:br>
            <a:r>
              <a:rPr lang="ru-RU" sz="5400" b="1" i="1" dirty="0" smtClean="0">
                <a:solidFill>
                  <a:srgbClr val="002060"/>
                </a:solidFill>
              </a:rPr>
              <a:t/>
            </a:r>
            <a:br>
              <a:rPr lang="ru-RU" sz="5400" b="1" i="1" dirty="0" smtClean="0">
                <a:solidFill>
                  <a:srgbClr val="002060"/>
                </a:solidFill>
              </a:rPr>
            </a:br>
            <a:r>
              <a:rPr lang="ru-RU" sz="5400" b="1" i="1" dirty="0" smtClean="0">
                <a:solidFill>
                  <a:srgbClr val="002060"/>
                </a:solidFill>
              </a:rPr>
              <a:t/>
            </a:r>
            <a:br>
              <a:rPr lang="ru-RU" sz="5400" b="1" i="1" dirty="0" smtClean="0">
                <a:solidFill>
                  <a:srgbClr val="002060"/>
                </a:solidFill>
              </a:rPr>
            </a:br>
            <a:r>
              <a:rPr lang="ru-RU" sz="5400" b="1" i="1" dirty="0" smtClean="0">
                <a:solidFill>
                  <a:srgbClr val="002060"/>
                </a:solidFill>
              </a:rPr>
              <a:t> Обратите внимание на  общую атмосферу  улицы?</a:t>
            </a:r>
            <a:r>
              <a:rPr lang="ru-RU" sz="5400" b="1" dirty="0" smtClean="0">
                <a:solidFill>
                  <a:srgbClr val="002060"/>
                </a:solidFill>
              </a:rPr>
              <a:t/>
            </a:r>
            <a:br>
              <a:rPr lang="ru-RU" sz="5400" b="1" dirty="0" smtClean="0">
                <a:solidFill>
                  <a:srgbClr val="002060"/>
                </a:solidFill>
              </a:rPr>
            </a:br>
            <a:r>
              <a:rPr lang="ru-RU" sz="5400" b="1" dirty="0" smtClean="0">
                <a:solidFill>
                  <a:srgbClr val="002060"/>
                </a:solidFill>
              </a:rPr>
              <a:t>                  </a:t>
            </a:r>
            <a:endParaRPr lang="ru-RU" sz="5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600" y="5042118"/>
            <a:ext cx="8686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«На улице жара стояла страшная, к тому же духота, толкотня, всюду известка, леса, кирпич, пыль и та особенная летняя вонь, столь известная  каждому петербуржцу…»</a:t>
            </a:r>
            <a:endParaRPr lang="ru-RU" sz="2800" dirty="0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1000"/>
            <a:lum bright="17000" contrast="25000"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419600"/>
            <a:ext cx="8686800" cy="24384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 </a:t>
            </a:r>
            <a:r>
              <a:rPr lang="ru-RU" sz="3600" dirty="0" smtClean="0">
                <a:solidFill>
                  <a:schemeClr val="bg1"/>
                </a:solidFill>
              </a:rPr>
              <a:t>« Около харчевен в нижних этажах, на грязных и вонючих дворах домов Сенной площади, наиболее у распивочных, толпилось много разного и всякого сорта промышленников и лохмотников»</a:t>
            </a:r>
            <a:endParaRPr lang="ru-RU" sz="3600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1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0" y="-304800"/>
            <a:ext cx="4114800" cy="73152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bg1"/>
                </a:solidFill>
              </a:rPr>
              <a:t>Для жительства Раскольникова Достоевский избрал самую « пьяную» улицу- Столярный переулок. В нем  находилось 16 домов. В этих домах помещались 18 питейных заведений. На соседнем Вознесенском проспекте было  6 трактиров, 19 кабаков, 11 пивных, 16 винных погребов.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609600"/>
            <a:ext cx="8534400" cy="7239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4800" b="1" i="1" dirty="0" smtClean="0">
                <a:solidFill>
                  <a:schemeClr val="accent2">
                    <a:lumMod val="75000"/>
                  </a:schemeClr>
                </a:solidFill>
              </a:rPr>
              <a:t> Вопросы по тексту:</a:t>
            </a:r>
            <a:r>
              <a:rPr lang="ru-RU" b="1" dirty="0" smtClean="0">
                <a:solidFill>
                  <a:srgbClr val="7030A0"/>
                </a:solidFill>
              </a:rPr>
              <a:t/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Как чувствует себя Раскольников в этом городе?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Расскажите о внешнем облике людей, которые встречались ему на этих улицах?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Какое ощущение остается от встреч с этими людьми?</a:t>
            </a:r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7000"/>
            <a:lum bright="18000" contrast="23000"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Какую роль играет в романе  образ – символ «лестницы»?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2000"/>
            <a:lum bright="10000" contrast="5000"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0"/>
            <a:ext cx="8458200" cy="24384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i="1" dirty="0" smtClean="0">
                <a:solidFill>
                  <a:schemeClr val="bg1"/>
                </a:solidFill>
              </a:rPr>
              <a:t>«Раскольников взбирается и спускается  с лестницы по крайней мере 48 раз. Его «путь»- это буквально путь «вверх» и «вниз» С.В.Белов</a:t>
            </a:r>
            <a:br>
              <a:rPr lang="ru-RU" sz="3600" i="1" dirty="0" smtClean="0">
                <a:solidFill>
                  <a:schemeClr val="bg1"/>
                </a:solidFill>
              </a:rPr>
            </a:br>
            <a:endParaRPr lang="ru-RU" sz="36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5364162"/>
          </a:xfrm>
          <a:ln>
            <a:solidFill>
              <a:schemeClr val="accent2">
                <a:lumMod val="75000"/>
              </a:schemeClr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4800" b="1" i="1" dirty="0" smtClean="0">
                <a:solidFill>
                  <a:srgbClr val="C00000"/>
                </a:solidFill>
              </a:rPr>
              <a:t>Вопросы по тексту:</a:t>
            </a:r>
            <a:br>
              <a:rPr lang="ru-RU" sz="4800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Каково ваше впечатление, когда вы , «покидая» улицу, «входите» в комнату Раскольникова, в комнату Мармеладовых ,в комнату Сони?</a:t>
            </a:r>
            <a:endParaRPr lang="ru-RU" sz="4800" b="1" i="1" dirty="0">
              <a:solidFill>
                <a:srgbClr val="C0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51000"/>
            <a:lum bright="11000" contrast="16000"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67200"/>
            <a:ext cx="9144000" cy="2590800"/>
          </a:xfrm>
        </p:spPr>
        <p:txBody>
          <a:bodyPr rtlCol="0">
            <a:normAutofit fontScale="90000"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bg1"/>
                </a:solidFill>
              </a:rPr>
              <a:t>«</a:t>
            </a:r>
            <a:r>
              <a:rPr lang="ru-RU" sz="3200" i="1" dirty="0" smtClean="0">
                <a:solidFill>
                  <a:schemeClr val="bg1"/>
                </a:solidFill>
              </a:rPr>
              <a:t>Это была крошечная клетушка, шагов шесть длиной, имевшая самый жалкий вид с своими желтенькими , пыльными и всюду отставшими от стены обоями, и до того низкая, что чуть – чуть высокому  человеку становилось в ней жутко, и все казалось, что  вот –вот стукнется головой о потолок.»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8686800" cy="48307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3600" b="1" i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36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Вертикальный свиток 4"/>
          <p:cNvSpPr/>
          <p:nvPr/>
        </p:nvSpPr>
        <p:spPr>
          <a:xfrm>
            <a:off x="457200" y="0"/>
            <a:ext cx="8077200" cy="6705600"/>
          </a:xfrm>
          <a:prstGeom prst="verticalScroll">
            <a:avLst>
              <a:gd name="adj" fmla="val 1277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i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2600" y="1143000"/>
            <a:ext cx="54864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 smtClean="0">
                <a:solidFill>
                  <a:srgbClr val="C00000"/>
                </a:solidFill>
              </a:rPr>
              <a:t>Интерпретация  </a:t>
            </a:r>
            <a:r>
              <a:rPr lang="ru-RU" sz="2800" b="1" i="1" dirty="0" smtClean="0">
                <a:solidFill>
                  <a:schemeClr val="bg2">
                    <a:lumMod val="75000"/>
                  </a:schemeClr>
                </a:solidFill>
              </a:rPr>
              <a:t>-истолкование, объяснение литературного произведения.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i="1" dirty="0" smtClean="0">
              <a:solidFill>
                <a:schemeClr val="bg2">
                  <a:lumMod val="75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 smtClean="0">
                <a:solidFill>
                  <a:srgbClr val="C00000"/>
                </a:solidFill>
              </a:rPr>
              <a:t>Интерьер</a:t>
            </a:r>
            <a:r>
              <a:rPr lang="ru-RU" sz="2800" b="1" i="1" dirty="0" smtClean="0">
                <a:solidFill>
                  <a:schemeClr val="bg2">
                    <a:lumMod val="75000"/>
                  </a:schemeClr>
                </a:solidFill>
              </a:rPr>
              <a:t>- внутреннее помещение в здании.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i="1" dirty="0" smtClean="0">
              <a:solidFill>
                <a:schemeClr val="bg2">
                  <a:lumMod val="75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 smtClean="0">
                <a:solidFill>
                  <a:srgbClr val="C00000"/>
                </a:solidFill>
              </a:rPr>
              <a:t>Символ</a:t>
            </a:r>
            <a:r>
              <a:rPr lang="ru-RU" sz="2800" b="1" i="1" dirty="0" smtClean="0">
                <a:solidFill>
                  <a:schemeClr val="bg2">
                    <a:lumMod val="75000"/>
                  </a:schemeClr>
                </a:solidFill>
              </a:rPr>
              <a:t>- предмет или слово, условно выражающий суть какого – либо явления.</a:t>
            </a:r>
            <a:endParaRPr lang="ru-RU" sz="2800" b="1" i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3200" y="304800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</a:rPr>
              <a:t>Словарная работа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1000"/>
            <a:lum bright="20000" contrast="20000"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0" y="5105400"/>
            <a:ext cx="8915400" cy="16002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bg1"/>
                </a:solidFill>
              </a:rPr>
              <a:t>«</a:t>
            </a:r>
            <a:r>
              <a:rPr lang="ru-RU" sz="3600" i="1" dirty="0" smtClean="0">
                <a:solidFill>
                  <a:schemeClr val="bg1"/>
                </a:solidFill>
              </a:rPr>
              <a:t>Огарок освещал беднейшую комнату шагов в десять длиной; всю ее было видно из сеней. Все было разбросано и в беспорядке, в особенности разное детское тряпье»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 bright="10000" contrast="10000"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4953000"/>
            <a:ext cx="9220200" cy="1905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bg1"/>
                </a:solidFill>
              </a:rPr>
              <a:t>«Сонина комната походила как будто на сарай, имела вид весьма неправильного четырехугольника, и это придавало ей что-то уродливое»</a:t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> 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/>
            <a:r>
              <a:rPr lang="ru-RU" b="1" i="1" smtClean="0">
                <a:solidFill>
                  <a:srgbClr val="FFFF00"/>
                </a:solidFill>
              </a:rPr>
              <a:t/>
            </a:r>
            <a:br>
              <a:rPr lang="ru-RU" b="1" i="1" smtClean="0">
                <a:solidFill>
                  <a:srgbClr val="FFFF00"/>
                </a:solidFill>
              </a:rPr>
            </a:br>
            <a:r>
              <a:rPr lang="ru-RU" b="1" i="1" smtClean="0">
                <a:solidFill>
                  <a:srgbClr val="FFFF00"/>
                </a:solidFill>
              </a:rPr>
              <a:t>  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895600" y="304800"/>
            <a:ext cx="3200400" cy="2590800"/>
          </a:xfrm>
          <a:prstGeom prst="roundRect">
            <a:avLst>
              <a:gd name="adj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solidFill>
                  <a:schemeClr val="accent3">
                    <a:lumMod val="75000"/>
                  </a:schemeClr>
                </a:solidFill>
              </a:rPr>
              <a:t>Символика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solidFill>
                  <a:schemeClr val="accent3">
                    <a:lumMod val="75000"/>
                  </a:schemeClr>
                </a:solidFill>
              </a:rPr>
              <a:t>цвета.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solidFill>
                  <a:schemeClr val="accent3">
                    <a:lumMod val="75000"/>
                  </a:schemeClr>
                </a:solidFill>
              </a:rPr>
              <a:t>Основной цвет романа –</a:t>
            </a:r>
            <a:r>
              <a:rPr lang="ru-RU" sz="3600" b="1" i="1" u="sng" dirty="0">
                <a:solidFill>
                  <a:schemeClr val="accent3">
                    <a:lumMod val="75000"/>
                  </a:schemeClr>
                </a:solidFill>
              </a:rPr>
              <a:t>желтый.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990600"/>
            <a:ext cx="2057400" cy="19812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chemeClr val="tx1"/>
                </a:solidFill>
              </a:rPr>
              <a:t>Желтая каморка  Раскольник-ова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086600" y="914400"/>
            <a:ext cx="2057400" cy="1905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tx1"/>
                </a:solidFill>
              </a:rPr>
              <a:t>сарай с желтоватыми  обоями  у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tx1"/>
                </a:solidFill>
              </a:rPr>
              <a:t>Сони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819400" y="3962400"/>
            <a:ext cx="3124200" cy="2895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2">
                <a:lumMod val="1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chemeClr val="tx1"/>
                </a:solidFill>
              </a:rPr>
              <a:t>Желтый цвет в романе создает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chemeClr val="tx1"/>
                </a:solidFill>
              </a:rPr>
              <a:t>ощущение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chemeClr val="tx1"/>
                </a:solidFill>
              </a:rPr>
              <a:t>болезненности,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chemeClr val="tx1"/>
                </a:solidFill>
              </a:rPr>
              <a:t>расстройства,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chemeClr val="tx1"/>
                </a:solidFill>
              </a:rPr>
              <a:t>безысходности</a:t>
            </a:r>
          </a:p>
        </p:txBody>
      </p:sp>
      <p:sp>
        <p:nvSpPr>
          <p:cNvPr id="13" name="Стрелка влево 12"/>
          <p:cNvSpPr/>
          <p:nvPr/>
        </p:nvSpPr>
        <p:spPr>
          <a:xfrm>
            <a:off x="2209800" y="1143000"/>
            <a:ext cx="533400" cy="304800"/>
          </a:xfrm>
          <a:prstGeom prst="left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6324600" y="1295400"/>
            <a:ext cx="533400" cy="304800"/>
          </a:xfrm>
          <a:prstGeom prst="right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4267200" y="2971800"/>
            <a:ext cx="533400" cy="609600"/>
          </a:xfrm>
          <a:prstGeom prst="down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20" name="Прямая со стрелкой 19"/>
          <p:cNvCxnSpPr/>
          <p:nvPr/>
        </p:nvCxnSpPr>
        <p:spPr>
          <a:xfrm rot="16200000" flipH="1">
            <a:off x="6019800" y="2895600"/>
            <a:ext cx="838200" cy="685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5400000">
            <a:off x="2209800" y="3048000"/>
            <a:ext cx="685800" cy="685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34" name="TextBox 26"/>
          <p:cNvSpPr txBox="1">
            <a:spLocks noChangeArrowheads="1"/>
          </p:cNvSpPr>
          <p:nvPr/>
        </p:nvSpPr>
        <p:spPr bwMode="auto">
          <a:xfrm>
            <a:off x="0" y="3962400"/>
            <a:ext cx="2209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   </a:t>
            </a:r>
          </a:p>
        </p:txBody>
      </p:sp>
      <p:sp>
        <p:nvSpPr>
          <p:cNvPr id="31" name="Овал 30"/>
          <p:cNvSpPr/>
          <p:nvPr/>
        </p:nvSpPr>
        <p:spPr>
          <a:xfrm>
            <a:off x="0" y="3352800"/>
            <a:ext cx="2590800" cy="35052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scene3d>
            <a:camera prst="perspectiveContrastingRigh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tx1"/>
                </a:solidFill>
              </a:rPr>
              <a:t>Мебель из желтого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tx1"/>
                </a:solidFill>
              </a:rPr>
              <a:t>Отполиро-ванного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tx1"/>
                </a:solidFill>
              </a:rPr>
              <a:t>дерева у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tx1"/>
                </a:solidFill>
              </a:rPr>
              <a:t>Порфирия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tx1"/>
                </a:solidFill>
              </a:rPr>
              <a:t>Петровича </a:t>
            </a:r>
          </a:p>
        </p:txBody>
      </p:sp>
      <p:sp>
        <p:nvSpPr>
          <p:cNvPr id="32" name="Овал 31"/>
          <p:cNvSpPr/>
          <p:nvPr/>
        </p:nvSpPr>
        <p:spPr>
          <a:xfrm>
            <a:off x="6781800" y="3352800"/>
            <a:ext cx="2362200" cy="35052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  <a:scene3d>
            <a:camera prst="perspectiveHeroicExtreme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tx1"/>
                </a:solidFill>
              </a:rPr>
              <a:t>Старуха-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tx1"/>
                </a:solidFill>
              </a:rPr>
              <a:t>Процентщица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tx1"/>
                </a:solidFill>
              </a:rPr>
              <a:t>Одета в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tx1"/>
                </a:solidFill>
              </a:rPr>
              <a:t>Пожелтел-ую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tx1"/>
                </a:solidFill>
              </a:rPr>
              <a:t>кацавейку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685800"/>
            <a:ext cx="8458200" cy="6019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smtClean="0">
                <a:solidFill>
                  <a:srgbClr val="C00000"/>
                </a:solidFill>
              </a:rPr>
              <a:t>Вопросы по тексту:</a:t>
            </a:r>
            <a:r>
              <a:rPr lang="ru-RU" b="1" i="1" dirty="0" smtClean="0">
                <a:solidFill>
                  <a:schemeClr val="accent2"/>
                </a:solidFill>
              </a:rPr>
              <a:t/>
            </a:r>
            <a:br>
              <a:rPr lang="ru-RU" b="1" i="1" dirty="0" smtClean="0">
                <a:solidFill>
                  <a:schemeClr val="accent2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>-Что есть общего между обликом комнат и судьбой живших в них людей?</a:t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/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>-Как вы понимаете смысл афоризма Мармеладова:  «Человеку некуда пойти»?</a:t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/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>-Как вы понимаете выражение: «Жизнь на аршине пространства»? </a:t>
            </a:r>
            <a:r>
              <a:rPr lang="ru-RU" b="1" i="1" dirty="0" smtClean="0">
                <a:solidFill>
                  <a:schemeClr val="accent2"/>
                </a:solidFill>
              </a:rPr>
              <a:t/>
            </a:r>
            <a:br>
              <a:rPr lang="ru-RU" b="1" i="1" dirty="0" smtClean="0">
                <a:solidFill>
                  <a:schemeClr val="accent2"/>
                </a:solidFill>
              </a:rPr>
            </a:br>
            <a:endParaRPr lang="ru-RU" b="1" i="1" dirty="0">
              <a:solidFill>
                <a:schemeClr val="accent2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smtClean="0"/>
              <a:t/>
            </a:r>
            <a:br>
              <a:rPr lang="ru-RU" sz="2400" smtClean="0"/>
            </a:br>
            <a:endParaRPr lang="ru-RU" sz="2400" smtClean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0" y="0"/>
          <a:ext cx="9143999" cy="6882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152399"/>
                <a:gridCol w="4419600"/>
              </a:tblGrid>
              <a:tr h="1127760">
                <a:tc gridSpan="3">
                  <a:txBody>
                    <a:bodyPr/>
                    <a:lstStyle/>
                    <a:p>
                      <a:r>
                        <a:rPr lang="ru-RU" sz="3200" i="1" dirty="0" smtClean="0"/>
                        <a:t>                    </a:t>
                      </a:r>
                    </a:p>
                    <a:p>
                      <a:r>
                        <a:rPr lang="ru-RU" sz="3200" i="1" dirty="0" smtClean="0"/>
                        <a:t>                    </a:t>
                      </a:r>
                      <a:r>
                        <a:rPr lang="ru-RU" sz="3600" i="1" dirty="0" smtClean="0"/>
                        <a:t>Петербург </a:t>
                      </a:r>
                      <a:r>
                        <a:rPr lang="ru-RU" sz="3600" i="1" baseline="0" dirty="0" smtClean="0"/>
                        <a:t>   в  романе</a:t>
                      </a:r>
                      <a:endParaRPr lang="ru-RU" sz="3600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77240">
                <a:tc gridSpan="3">
                  <a:txBody>
                    <a:bodyPr/>
                    <a:lstStyle/>
                    <a:p>
                      <a:pPr marL="342900" indent="-342900">
                        <a:buFont typeface="Wingdings" pitchFamily="2" charset="2"/>
                        <a:buChar char="q"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2800" b="1" i="1" dirty="0" smtClean="0">
                          <a:solidFill>
                            <a:schemeClr val="tx1"/>
                          </a:solidFill>
                        </a:rPr>
                        <a:t>Петербург -</a:t>
                      </a:r>
                      <a:r>
                        <a:rPr lang="ru-RU" sz="2800" b="1" i="1" baseline="0" dirty="0" smtClean="0">
                          <a:solidFill>
                            <a:schemeClr val="tx1"/>
                          </a:solidFill>
                        </a:rPr>
                        <a:t> один из героев  романа.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1960">
                <a:tc gridSpan="3">
                  <a:txBody>
                    <a:bodyPr/>
                    <a:lstStyle/>
                    <a:p>
                      <a:r>
                        <a:rPr lang="ru-RU" sz="2400" b="1" i="1" dirty="0" smtClean="0"/>
                        <a:t>                        Двойственность</a:t>
                      </a:r>
                      <a:r>
                        <a:rPr lang="ru-RU" sz="2400" b="1" i="1" baseline="0" dirty="0" smtClean="0"/>
                        <a:t> Петербурга</a:t>
                      </a:r>
                      <a:endParaRPr lang="ru-RU" sz="2400" b="1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46760">
                <a:tc>
                  <a:txBody>
                    <a:bodyPr/>
                    <a:lstStyle/>
                    <a:p>
                      <a:r>
                        <a:rPr lang="ru-RU" sz="2400" i="1" dirty="0" smtClean="0"/>
                        <a:t>Грязные</a:t>
                      </a:r>
                      <a:r>
                        <a:rPr lang="ru-RU" sz="2400" i="1" baseline="0" dirty="0" smtClean="0"/>
                        <a:t> и душные улицы, пыльные и вонючие площади.</a:t>
                      </a:r>
                      <a:endParaRPr lang="ru-RU" sz="2400" i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2400" i="1" dirty="0" smtClean="0"/>
                        <a:t>Величественная, прохладная Нева.</a:t>
                      </a:r>
                      <a:endParaRPr lang="ru-RU" sz="2400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1000">
                <a:tc gridSpan="3">
                  <a:txBody>
                    <a:bodyPr/>
                    <a:lstStyle/>
                    <a:p>
                      <a:r>
                        <a:rPr lang="ru-RU" sz="2400" b="1" i="1" dirty="0" smtClean="0"/>
                        <a:t>                Совпадение состояния героев и города</a:t>
                      </a:r>
                      <a:endParaRPr lang="ru-RU" sz="2400" b="1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71600">
                <a:tc gridSpan="2">
                  <a:txBody>
                    <a:bodyPr/>
                    <a:lstStyle/>
                    <a:p>
                      <a:r>
                        <a:rPr lang="ru-RU" sz="2400" i="1" dirty="0" smtClean="0"/>
                        <a:t>Герои чувствуют себя одинокими, они раздражены и в то же время беззащитны.</a:t>
                      </a:r>
                      <a:endParaRPr lang="ru-RU" sz="2400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i="1" dirty="0" smtClean="0"/>
                        <a:t>Город погружен</a:t>
                      </a:r>
                      <a:r>
                        <a:rPr lang="ru-RU" sz="2400" i="1" baseline="0" dirty="0" smtClean="0"/>
                        <a:t> в духоту, он сам является причиной для болезненного состояния героев</a:t>
                      </a:r>
                      <a:endParaRPr lang="ru-RU" sz="2400" i="1" dirty="0"/>
                    </a:p>
                  </a:txBody>
                  <a:tcPr/>
                </a:tc>
              </a:tr>
              <a:tr h="1112520">
                <a:tc gridSpan="3">
                  <a:txBody>
                    <a:bodyPr/>
                    <a:lstStyle/>
                    <a:p>
                      <a:r>
                        <a:rPr lang="ru-RU" sz="2400" b="1" i="1" dirty="0" smtClean="0"/>
                        <a:t>Общее впечатление –это</a:t>
                      </a:r>
                      <a:r>
                        <a:rPr lang="ru-RU" sz="2400" b="1" i="1" baseline="0" dirty="0" smtClean="0"/>
                        <a:t> ощущение враждебности,  атмосфера безысходности. Город как бы теснит, давит людей, подталкивает к скандалам и даже толкает на преступления.</a:t>
                      </a:r>
                      <a:endParaRPr lang="ru-RU" sz="2400" b="1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6448">
                <a:tc gridSpan="3"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Выгнутая влево стрелка 11"/>
          <p:cNvSpPr/>
          <p:nvPr/>
        </p:nvSpPr>
        <p:spPr>
          <a:xfrm>
            <a:off x="1143000" y="2057400"/>
            <a:ext cx="381000" cy="4572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Выгнутая вправо стрелка 12"/>
          <p:cNvSpPr/>
          <p:nvPr/>
        </p:nvSpPr>
        <p:spPr>
          <a:xfrm>
            <a:off x="6096000" y="2133600"/>
            <a:ext cx="457200" cy="381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Выгнутая вправо стрелка 16"/>
          <p:cNvSpPr/>
          <p:nvPr/>
        </p:nvSpPr>
        <p:spPr>
          <a:xfrm>
            <a:off x="6553200" y="3429000"/>
            <a:ext cx="304800" cy="3048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Выгнутая влево стрелка 17"/>
          <p:cNvSpPr/>
          <p:nvPr/>
        </p:nvSpPr>
        <p:spPr>
          <a:xfrm>
            <a:off x="762000" y="3429000"/>
            <a:ext cx="304800" cy="3810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7" grpId="0" animBg="1"/>
      <p:bldP spid="1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1676400"/>
            <a:ext cx="8915400" cy="5334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i="1" dirty="0" smtClean="0"/>
              <a:t/>
            </a:r>
            <a:br>
              <a:rPr lang="ru-RU" sz="4000" b="1" i="1" dirty="0" smtClean="0"/>
            </a:br>
            <a:r>
              <a:rPr lang="ru-RU" sz="4000" b="1" i="1" dirty="0" smtClean="0"/>
              <a:t/>
            </a:r>
            <a:br>
              <a:rPr lang="ru-RU" sz="4000" b="1" i="1" dirty="0" smtClean="0"/>
            </a:br>
            <a:r>
              <a:rPr lang="ru-RU" sz="4000" b="1" i="1" dirty="0" smtClean="0"/>
              <a:t/>
            </a:r>
            <a:br>
              <a:rPr lang="ru-RU" sz="4000" b="1" i="1" dirty="0" smtClean="0"/>
            </a:br>
            <a:r>
              <a:rPr lang="ru-RU" sz="4000" b="1" i="1" dirty="0" smtClean="0"/>
              <a:t/>
            </a:r>
            <a:br>
              <a:rPr lang="ru-RU" sz="4000" b="1" i="1" dirty="0" smtClean="0"/>
            </a:br>
            <a:r>
              <a:rPr lang="ru-RU" sz="4000" b="1" i="1" dirty="0" smtClean="0"/>
              <a:t/>
            </a:r>
            <a:br>
              <a:rPr lang="ru-RU" sz="4000" b="1" i="1" dirty="0" smtClean="0"/>
            </a:br>
            <a:r>
              <a:rPr lang="ru-RU" sz="3600" b="1" i="1" dirty="0" smtClean="0">
                <a:solidFill>
                  <a:srgbClr val="FF0000"/>
                </a:solidFill>
              </a:rPr>
              <a:t>Петербург  Достоевского</a:t>
            </a:r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3600" b="1" i="1" dirty="0" smtClean="0"/>
              <a:t>« город, в котором невозможно быть»</a:t>
            </a:r>
            <a:br>
              <a:rPr lang="ru-RU" sz="3600" b="1" i="1" dirty="0" smtClean="0"/>
            </a:br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3600" b="1" i="1" dirty="0" smtClean="0">
                <a:solidFill>
                  <a:srgbClr val="FF0000"/>
                </a:solidFill>
              </a:rPr>
              <a:t>Пейзажи</a:t>
            </a:r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3600" b="1" i="1" dirty="0" smtClean="0"/>
              <a:t>«отвратительный и грустный колорит» городского дня.</a:t>
            </a:r>
            <a:br>
              <a:rPr lang="ru-RU" sz="3600" b="1" i="1" dirty="0" smtClean="0"/>
            </a:br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3600" b="1" i="1" dirty="0" smtClean="0">
                <a:solidFill>
                  <a:srgbClr val="FF0000"/>
                </a:solidFill>
              </a:rPr>
              <a:t>Сцены уличной жизни</a:t>
            </a:r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3600" b="1" i="1" dirty="0" smtClean="0"/>
              <a:t>( пьяный в телеге, сцена на Николаевском мосту, удар бича и подаяние)</a:t>
            </a:r>
            <a:br>
              <a:rPr lang="ru-RU" sz="3600" b="1" i="1" dirty="0" smtClean="0"/>
            </a:br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3600" b="1" i="1" dirty="0" smtClean="0">
                <a:solidFill>
                  <a:srgbClr val="FF0000"/>
                </a:solidFill>
              </a:rPr>
              <a:t>Интерьеры</a:t>
            </a:r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3600" b="1" i="1" dirty="0" smtClean="0"/>
              <a:t>(  «клетушка», «сарай», «проходной угол»)</a:t>
            </a:r>
            <a:br>
              <a:rPr lang="ru-RU" sz="3600" b="1" i="1" dirty="0" smtClean="0"/>
            </a:br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endParaRPr lang="ru-RU" b="1" i="1" dirty="0"/>
          </a:p>
        </p:txBody>
      </p:sp>
      <p:sp>
        <p:nvSpPr>
          <p:cNvPr id="9" name="Стрелка вниз 8"/>
          <p:cNvSpPr/>
          <p:nvPr/>
        </p:nvSpPr>
        <p:spPr>
          <a:xfrm>
            <a:off x="4800600" y="4800600"/>
            <a:ext cx="2286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4800600" y="2895600"/>
            <a:ext cx="1524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4724400" y="990600"/>
            <a:ext cx="1524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1" name="Содержимое 6" descr="1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410200" y="457200"/>
            <a:ext cx="3387725" cy="5732463"/>
          </a:xfrm>
        </p:spPr>
      </p:pic>
      <p:sp>
        <p:nvSpPr>
          <p:cNvPr id="7" name="Прямоугольник 6"/>
          <p:cNvSpPr/>
          <p:nvPr/>
        </p:nvSpPr>
        <p:spPr>
          <a:xfrm>
            <a:off x="152400" y="304800"/>
            <a:ext cx="5257800" cy="649408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2060"/>
                </a:solidFill>
              </a:rPr>
              <a:t>Нужно быть </a:t>
            </a:r>
          </a:p>
          <a:p>
            <a:pPr algn="ctr"/>
            <a:r>
              <a:rPr lang="ru-RU" sz="3200" b="1" i="1" dirty="0" smtClean="0">
                <a:solidFill>
                  <a:srgbClr val="002060"/>
                </a:solidFill>
              </a:rPr>
              <a:t>предельно внимательным и духовно зрячим </a:t>
            </a:r>
          </a:p>
          <a:p>
            <a:pPr algn="ctr"/>
            <a:r>
              <a:rPr lang="ru-RU" sz="3200" b="1" i="1" dirty="0" smtClean="0">
                <a:solidFill>
                  <a:srgbClr val="002060"/>
                </a:solidFill>
              </a:rPr>
              <a:t>при чтении «Преступления и наказания»,</a:t>
            </a:r>
          </a:p>
          <a:p>
            <a:pPr algn="ctr"/>
            <a:r>
              <a:rPr lang="ru-RU" sz="3200" b="1" i="1" dirty="0" smtClean="0">
                <a:solidFill>
                  <a:srgbClr val="002060"/>
                </a:solidFill>
              </a:rPr>
              <a:t> обращая внимание буквально на все, чтобы увидеть в конце ту свечу, которую держит </a:t>
            </a:r>
          </a:p>
          <a:p>
            <a:pPr algn="ctr"/>
            <a:r>
              <a:rPr lang="ru-RU" sz="3200" b="1" i="1" dirty="0" smtClean="0">
                <a:solidFill>
                  <a:srgbClr val="002060"/>
                </a:solidFill>
              </a:rPr>
              <a:t>Достоевский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533400"/>
            <a:ext cx="9144000" cy="51054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3600" b="1" smtClean="0"/>
              <a:t>Люблю тебя, Петра творенье,</a:t>
            </a:r>
          </a:p>
          <a:p>
            <a:pPr eaLnBrk="1" hangingPunct="1">
              <a:buFont typeface="Arial" charset="0"/>
              <a:buNone/>
            </a:pPr>
            <a:r>
              <a:rPr lang="ru-RU" sz="3600" b="1" smtClean="0"/>
              <a:t>Люблю твой строгий , стройный вид,</a:t>
            </a:r>
          </a:p>
          <a:p>
            <a:pPr eaLnBrk="1" hangingPunct="1">
              <a:buFont typeface="Arial" charset="0"/>
              <a:buNone/>
            </a:pPr>
            <a:r>
              <a:rPr lang="ru-RU" sz="3600" b="1" smtClean="0"/>
              <a:t>Невы державное теченье,</a:t>
            </a:r>
          </a:p>
          <a:p>
            <a:pPr eaLnBrk="1" hangingPunct="1">
              <a:buFont typeface="Arial" charset="0"/>
              <a:buNone/>
            </a:pPr>
            <a:r>
              <a:rPr lang="ru-RU" sz="3600" b="1" smtClean="0"/>
              <a:t>Береговой ее гранит…</a:t>
            </a:r>
          </a:p>
          <a:p>
            <a:pPr eaLnBrk="1" hangingPunct="1">
              <a:buFont typeface="Arial" charset="0"/>
              <a:buNone/>
            </a:pPr>
            <a:r>
              <a:rPr lang="ru-RU" sz="3600" b="1" smtClean="0"/>
              <a:t>                А.С.Пушкин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28600" y="228600"/>
            <a:ext cx="4114800" cy="6477000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   Польский поэт А.Мицкевич создает ряд произведений, где город Петербург- город сатаны.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solidFill>
                <a:schemeClr val="bg2">
                  <a:lumMod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i="1" dirty="0" smtClean="0">
                <a:solidFill>
                  <a:schemeClr val="bg2">
                    <a:lumMod val="25000"/>
                  </a:schemeClr>
                </a:solidFill>
              </a:rPr>
              <a:t>Рим создан человеческой рукою,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i="1" dirty="0" smtClean="0">
                <a:solidFill>
                  <a:schemeClr val="bg2">
                    <a:lumMod val="25000"/>
                  </a:schemeClr>
                </a:solidFill>
              </a:rPr>
              <a:t>Венеция богами создана,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i="1" dirty="0" smtClean="0">
                <a:solidFill>
                  <a:schemeClr val="bg2">
                    <a:lumMod val="25000"/>
                  </a:schemeClr>
                </a:solidFill>
              </a:rPr>
              <a:t>Но каждый согласился бы со мною,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i="1" dirty="0" smtClean="0">
                <a:solidFill>
                  <a:schemeClr val="bg2">
                    <a:lumMod val="25000"/>
                  </a:schemeClr>
                </a:solidFill>
              </a:rPr>
              <a:t>Что Петербург построил сатана.</a:t>
            </a:r>
            <a:endParaRPr lang="ru-RU" sz="3200" b="1" i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8195" name="Содержимое 4" descr="10863s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54600" y="762000"/>
            <a:ext cx="3860800" cy="5364163"/>
          </a:xfr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3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0"/>
            <a:ext cx="4419600" cy="68580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3200" b="1" i="1" smtClean="0">
                <a:solidFill>
                  <a:srgbClr val="002060"/>
                </a:solidFill>
              </a:rPr>
              <a:t>Из тридцати романов, повестей, рассказов, составляющих литературное наследие  Ф.М.Достоевского, можно выделить двадцать, где Петербург является  главным местом действия. </a:t>
            </a:r>
          </a:p>
          <a:p>
            <a:pPr eaLnBrk="1" hangingPunct="1">
              <a:buFont typeface="Arial" charset="0"/>
              <a:buNone/>
            </a:pPr>
            <a:r>
              <a:rPr lang="ru-RU" sz="3200" b="1" i="1" smtClean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9219" name="Содержимое 4" descr="imgB.jpg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lum bright="43000" contrast="18000"/>
          </a:blip>
          <a:srcRect/>
          <a:stretch>
            <a:fillRect/>
          </a:stretch>
        </p:blipFill>
        <p:spPr>
          <a:xfrm>
            <a:off x="4495800" y="304800"/>
            <a:ext cx="4495800" cy="5821363"/>
          </a:xfrm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2400" y="228600"/>
            <a:ext cx="4343400" cy="6934200"/>
          </a:xfrm>
        </p:spPr>
        <p:txBody>
          <a:bodyPr rtlCol="0">
            <a:normAutofit fontScale="92500" lnSpcReduction="1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/>
              <a:t>Есть в «Преступлении и наказании»  гениальные страницы. Роман , точно вылит, так он строен.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/>
              <a:t>При ограниченном числе действующих лиц кажется, что в нем тысячи и тысячи судеб несчастных  людей,- весь старый  Петербург виден под этим неожиданным ракурсом. Много нагнетено  «ужасов», до неестественности… Но- силен, бес!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/>
              <a:t>                           А.Фадеев</a:t>
            </a:r>
            <a:endParaRPr lang="ru-RU" b="1" i="1" dirty="0"/>
          </a:p>
        </p:txBody>
      </p:sp>
      <p:pic>
        <p:nvPicPr>
          <p:cNvPr id="10243" name="Содержимое 4" descr="crime0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0" y="152400"/>
            <a:ext cx="4267200" cy="6324600"/>
          </a:xfr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7010400"/>
          </a:xfrm>
        </p:spPr>
        <p:txBody>
          <a:bodyPr rtlCol="0">
            <a:noAutofit/>
          </a:bodyPr>
          <a:lstStyle/>
          <a:p>
            <a:pPr marL="742950" indent="-742950" algn="l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3200" b="1" i="1" dirty="0" smtClean="0"/>
              <a:t> </a:t>
            </a:r>
            <a:r>
              <a:rPr lang="ru-RU" sz="3200" b="1" i="1" dirty="0" smtClean="0">
                <a:solidFill>
                  <a:srgbClr val="C00000"/>
                </a:solidFill>
              </a:rPr>
              <a:t>Беседа по первичному восприятию романа:</a:t>
            </a:r>
            <a:br>
              <a:rPr lang="ru-RU" sz="3200" b="1" i="1" dirty="0" smtClean="0">
                <a:solidFill>
                  <a:srgbClr val="C00000"/>
                </a:solidFill>
              </a:rPr>
            </a:br>
            <a:r>
              <a:rPr lang="ru-RU" sz="3200" b="1" i="1" dirty="0" smtClean="0"/>
              <a:t/>
            </a:r>
            <a:br>
              <a:rPr lang="ru-RU" sz="3200" b="1" i="1" dirty="0" smtClean="0"/>
            </a:br>
            <a:r>
              <a:rPr lang="ru-RU" sz="3200" b="1" i="1" dirty="0" smtClean="0"/>
              <a:t>		1. Мы попадаем  в мир Достоевского. Что нового открыл он нам?</a:t>
            </a:r>
            <a:br>
              <a:rPr lang="ru-RU" sz="3200" b="1" i="1" dirty="0" smtClean="0"/>
            </a:br>
            <a:r>
              <a:rPr lang="ru-RU" sz="3200" b="1" i="1" dirty="0" smtClean="0"/>
              <a:t>		2.Какие чувства пробудил роман?</a:t>
            </a:r>
            <a:br>
              <a:rPr lang="ru-RU" sz="3200" b="1" i="1" dirty="0" smtClean="0"/>
            </a:br>
            <a:r>
              <a:rPr lang="ru-RU" sz="3200" b="1" i="1" dirty="0" smtClean="0"/>
              <a:t>О чем заставил задуматься?</a:t>
            </a:r>
            <a:br>
              <a:rPr lang="ru-RU" sz="3200" b="1" i="1" dirty="0" smtClean="0"/>
            </a:br>
            <a:r>
              <a:rPr lang="ru-RU" sz="3200" b="1" i="1" dirty="0" smtClean="0"/>
              <a:t>		3. Современник Ф.М.Достоевского Н.К. Михайловский назвал талант писателя  «жестоким». Согласны ли вы с этим утверждением? </a:t>
            </a:r>
            <a:endParaRPr lang="ru-RU" sz="3200" b="1" i="1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lastRow="1" lastCol="1" bandRow="1" bandCol="1">
                <a:tableStyleId>{3C2FFA5D-87B4-456A-9821-1D502468CF0F}</a:tableStyleId>
              </a:tblPr>
              <a:tblGrid>
                <a:gridCol w="9144000"/>
              </a:tblGrid>
              <a:tr h="6858000"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/>
                        <a:t>Петербург</a:t>
                      </a:r>
                      <a:r>
                        <a:rPr lang="ru-RU" sz="4800" baseline="0" dirty="0" smtClean="0"/>
                        <a:t> в романе</a:t>
                      </a:r>
                      <a:endParaRPr lang="ru-RU" sz="4800" b="1" i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990600"/>
          <a:ext cx="9144000" cy="1219199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1219199">
                <a:tc>
                  <a:txBody>
                    <a:bodyPr/>
                    <a:lstStyle/>
                    <a:p>
                      <a:r>
                        <a:rPr lang="ru-RU" sz="3600" b="1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В чем </a:t>
                      </a:r>
                      <a:r>
                        <a:rPr lang="ru-RU" sz="3600" b="1" i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заключается двойственность Петербурга?</a:t>
                      </a:r>
                      <a:endParaRPr lang="ru-RU" sz="3600" b="1" i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0" y="3657600"/>
          <a:ext cx="9144000" cy="1188720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762000">
                <a:tc>
                  <a:txBody>
                    <a:bodyPr/>
                    <a:lstStyle/>
                    <a:p>
                      <a:r>
                        <a:rPr lang="ru-RU" sz="3600" b="1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В</a:t>
                      </a:r>
                      <a:r>
                        <a:rPr lang="ru-RU" sz="3600" b="1" i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чем заключается совпадение состояния героев и города? </a:t>
                      </a:r>
                      <a:endParaRPr lang="ru-RU" sz="3600" b="1" i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0" name="Стрелка вниз 9"/>
          <p:cNvSpPr/>
          <p:nvPr/>
        </p:nvSpPr>
        <p:spPr>
          <a:xfrm>
            <a:off x="7467600" y="2209800"/>
            <a:ext cx="457200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1676400" y="2209800"/>
            <a:ext cx="457200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rot="5400000">
            <a:off x="3619501" y="3009900"/>
            <a:ext cx="1447800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5400000">
            <a:off x="3467101" y="5905500"/>
            <a:ext cx="1905000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Стрелка вниз 19"/>
          <p:cNvSpPr/>
          <p:nvPr/>
        </p:nvSpPr>
        <p:spPr>
          <a:xfrm>
            <a:off x="1676400" y="4876800"/>
            <a:ext cx="3048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6781800" y="4876800"/>
            <a:ext cx="3048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7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305800" cy="5410200"/>
          </a:xfrm>
        </p:spPr>
        <p:txBody>
          <a:bodyPr/>
          <a:lstStyle/>
          <a:p>
            <a:pPr eaLnBrk="1" hangingPunct="1"/>
            <a:r>
              <a:rPr lang="ru-RU" sz="3600" b="1" i="1" dirty="0" smtClean="0">
                <a:solidFill>
                  <a:schemeClr val="bg1"/>
                </a:solidFill>
              </a:rPr>
              <a:t>В 1865 году, когда происходит действие романа, в Петербурге        (539 122 жителей) было совершено 10121 преступление.</a:t>
            </a: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Другая 6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C58C00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1445</TotalTime>
  <Words>674</Words>
  <Application>Microsoft Office PowerPoint</Application>
  <PresentationFormat>Экран (4:3)</PresentationFormat>
  <Paragraphs>83</Paragraphs>
  <Slides>26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Office Theme</vt:lpstr>
      <vt:lpstr>Петербург Ф.М.Достоевского</vt:lpstr>
      <vt:lpstr>Слайд 2</vt:lpstr>
      <vt:lpstr>Слайд 3</vt:lpstr>
      <vt:lpstr>Слайд 4</vt:lpstr>
      <vt:lpstr>Слайд 5</vt:lpstr>
      <vt:lpstr>Слайд 6</vt:lpstr>
      <vt:lpstr> Беседа по первичному восприятию романа:    1. Мы попадаем  в мир Достоевского. Что нового открыл он нам?   2.Какие чувства пробудил роман? О чем заставил задуматься?   3. Современник Ф.М.Достоевского Н.К. Михайловский назвал талант писателя  «жестоким». Согласны ли вы с этим утверждением? </vt:lpstr>
      <vt:lpstr>Слайд 8</vt:lpstr>
      <vt:lpstr>В 1865 году, когда происходит действие романа, в Петербурге        (539 122 жителей) было совершено 10121 преступление.</vt:lpstr>
      <vt:lpstr>Какое время изображено в романе?        </vt:lpstr>
      <vt:lpstr>   Какими вы видите улицы, по которым бродил Раскольников?    Обратите внимание на  общую атмосферу  улицы?                   </vt:lpstr>
      <vt:lpstr>Слайд 12</vt:lpstr>
      <vt:lpstr> « Около харчевен в нижних этажах, на грязных и вонючих дворах домов Сенной площади, наиболее у распивочных, толпилось много разного и всякого сорта промышленников и лохмотников»</vt:lpstr>
      <vt:lpstr>Для жительства Раскольникова Достоевский избрал самую « пьяную» улицу- Столярный переулок. В нем  находилось 16 домов. В этих домах помещались 18 питейных заведений. На соседнем Вознесенском проспекте было  6 трактиров, 19 кабаков, 11 пивных, 16 винных погребов.</vt:lpstr>
      <vt:lpstr> Вопросы по тексту: Как чувствует себя Раскольников в этом городе? Расскажите о внешнем облике людей, которые встречались ему на этих улицах? Какое ощущение остается от встреч с этими людьми?</vt:lpstr>
      <vt:lpstr>Какую роль играет в романе  образ – символ «лестницы»?</vt:lpstr>
      <vt:lpstr>«Раскольников взбирается и спускается  с лестницы по крайней мере 48 раз. Его «путь»- это буквально путь «вверх» и «вниз» С.В.Белов </vt:lpstr>
      <vt:lpstr>Вопросы по тексту: Каково ваше впечатление, когда вы , «покидая» улицу, «входите» в комнату Раскольникова, в комнату Мармеладовых ,в комнату Сони?</vt:lpstr>
      <vt:lpstr>«Это была крошечная клетушка, шагов шесть длиной, имевшая самый жалкий вид с своими желтенькими , пыльными и всюду отставшими от стены обоями, и до того низкая, что чуть – чуть высокому  человеку становилось в ней жутко, и все казалось, что  вот –вот стукнется головой о потолок.»</vt:lpstr>
      <vt:lpstr>«Огарок освещал беднейшую комнату шагов в десять длиной; всю ее было видно из сеней. Все было разбросано и в беспорядке, в особенности разное детское тряпье»</vt:lpstr>
      <vt:lpstr>«Сонина комната походила как будто на сарай, имела вид весьма неправильного четырехугольника, и это придавало ей что-то уродливое»  </vt:lpstr>
      <vt:lpstr>   </vt:lpstr>
      <vt:lpstr> Вопросы по тексту: -Что есть общего между обликом комнат и судьбой живших в них людей?  -Как вы понимаете смысл афоризма Мармеладова:  «Человеку некуда пойти»?  -Как вы понимаете выражение: «Жизнь на аршине пространства»?  </vt:lpstr>
      <vt:lpstr> </vt:lpstr>
      <vt:lpstr>     Петербург  Достоевского « город, в котором невозможно быть»  Пейзажи «отвратительный и грустный колорит» городского дня.  Сцены уличной жизни ( пьяный в телеге, сцена на Николаевском мосту, удар бича и подаяние)  Интерьеры (  «клетушка», «сарай», «проходной угол»)         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196</cp:revision>
  <dcterms:modified xsi:type="dcterms:W3CDTF">2014-10-02T16:08:57Z</dcterms:modified>
</cp:coreProperties>
</file>