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65" r:id="rId9"/>
    <p:sldId id="264" r:id="rId10"/>
    <p:sldId id="268" r:id="rId11"/>
    <p:sldId id="266" r:id="rId12"/>
    <p:sldId id="267"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C26A09DD-822C-4861-8BB1-839CFB25492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063835-8B88-4358-A0A7-83AD9887A454}" type="datetimeFigureOut">
              <a:rPr lang="ru-RU" smtClean="0"/>
              <a:pPr/>
              <a:t>04.10.2014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E38790-1172-43EC-80A0-79180DC05F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63835-8B88-4358-A0A7-83AD9887A454}" type="datetimeFigureOut">
              <a:rPr lang="ru-RU" smtClean="0"/>
              <a:pPr/>
              <a:t>04.10.2014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38790-1172-43EC-80A0-79180DC05F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ntiquebooks.ru/pic/16/2592/7654_1.jpg" TargetMode="Externa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www.antiquebooks.ru/pic/6/577/6584_1.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ythology.sgu.ru/images/im/gector_andromaha.jpg"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6000" dirty="0" smtClean="0">
                <a:solidFill>
                  <a:schemeClr val="accent1">
                    <a:lumMod val="75000"/>
                  </a:schemeClr>
                </a:solidFill>
              </a:rPr>
              <a:t>Гомер</a:t>
            </a:r>
            <a:r>
              <a:rPr lang="ru-RU" sz="6000" b="1" dirty="0" smtClean="0">
                <a:solidFill>
                  <a:schemeClr val="accent1">
                    <a:lumMod val="75000"/>
                  </a:schemeClr>
                </a:solidFill>
              </a:rPr>
              <a:t>«Одиссея»</a:t>
            </a:r>
            <a:br>
              <a:rPr lang="ru-RU" sz="6000" b="1" dirty="0" smtClean="0">
                <a:solidFill>
                  <a:schemeClr val="accent1">
                    <a:lumMod val="75000"/>
                  </a:schemeClr>
                </a:solidFill>
              </a:rPr>
            </a:br>
            <a:endParaRPr lang="ru-RU" sz="6000" dirty="0">
              <a:solidFill>
                <a:schemeClr val="accent1">
                  <a:lumMod val="75000"/>
                </a:schemeClr>
              </a:solidFill>
            </a:endParaRPr>
          </a:p>
        </p:txBody>
      </p:sp>
      <p:sp>
        <p:nvSpPr>
          <p:cNvPr id="3" name="Подзаголовок 2"/>
          <p:cNvSpPr>
            <a:spLocks noGrp="1"/>
          </p:cNvSpPr>
          <p:nvPr>
            <p:ph type="subTitle" idx="1"/>
          </p:nvPr>
        </p:nvSpPr>
        <p:spPr/>
        <p:txBody>
          <a:bodyPr>
            <a:normAutofit fontScale="92500" lnSpcReduction="20000"/>
          </a:bodyPr>
          <a:lstStyle/>
          <a:p>
            <a:r>
              <a:rPr lang="ru-RU" b="1" dirty="0" smtClean="0">
                <a:solidFill>
                  <a:srgbClr val="0070C0"/>
                </a:solidFill>
              </a:rPr>
              <a:t>Урок литературы в 6 классе</a:t>
            </a:r>
          </a:p>
          <a:p>
            <a:r>
              <a:rPr lang="ru-RU" b="1" dirty="0" smtClean="0">
                <a:solidFill>
                  <a:srgbClr val="0070C0"/>
                </a:solidFill>
              </a:rPr>
              <a:t>Учитель МКОУ ООШ №2 г.Козельска Калужской области </a:t>
            </a:r>
          </a:p>
          <a:p>
            <a:r>
              <a:rPr lang="ru-RU" b="1" dirty="0" err="1" smtClean="0">
                <a:solidFill>
                  <a:srgbClr val="0070C0"/>
                </a:solidFill>
              </a:rPr>
              <a:t>Потапушкина</a:t>
            </a:r>
            <a:r>
              <a:rPr lang="ru-RU" b="1" dirty="0" smtClean="0">
                <a:solidFill>
                  <a:srgbClr val="0070C0"/>
                </a:solidFill>
              </a:rPr>
              <a:t> Н.В.</a:t>
            </a:r>
            <a:endParaRPr lang="ru-RU"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92696"/>
            <a:ext cx="6588224" cy="6001643"/>
          </a:xfrm>
          <a:prstGeom prst="rect">
            <a:avLst/>
          </a:prstGeom>
        </p:spPr>
        <p:txBody>
          <a:bodyPr wrap="square">
            <a:spAutoFit/>
          </a:bodyPr>
          <a:lstStyle/>
          <a:p>
            <a:pPr algn="just"/>
            <a:r>
              <a:rPr lang="ru-RU" sz="1600" dirty="0" smtClean="0"/>
              <a:t>Ахилл (Ахиллес) – герой эпосов Гомера, великий воин, не знающий поражений. Он был полубогом. Его мать - морская нимфа Фетида, насильно выданная замуж за царя </a:t>
            </a:r>
            <a:r>
              <a:rPr lang="ru-RU" sz="1600" dirty="0" err="1" smtClean="0"/>
              <a:t>мирмидонян</a:t>
            </a:r>
            <a:r>
              <a:rPr lang="ru-RU" sz="1600" dirty="0" smtClean="0"/>
              <a:t> </a:t>
            </a:r>
            <a:r>
              <a:rPr lang="ru-RU" sz="1600" dirty="0" err="1" smtClean="0"/>
              <a:t>Пелея</a:t>
            </a:r>
            <a:r>
              <a:rPr lang="ru-RU" sz="1600" dirty="0" smtClean="0"/>
              <a:t>. Согласно сказанию, на которое опирается в своем эпосе Гомер, Ахилл был седьмым ребенком в семье. Его братья погибли от рук матери, которая окунала своих младенцев в кипящую воду, чтобы проверить, бессмертны ли они. Ахилла спас отец. Унаследовавший от матери-богини могущественную силу, сын простого смертного оставался уязвимым перед всеми опасностями. Дабы спасти его от будущих невзгод, Фетида окунает младенца в струи Стикса. Мать держала свое дитя за пятку, и ее не коснулись воды священной реки. Ахилл принял участие в походе против Трои. Никто не мог победить воина, потому что все целились в его тело, голову. Под его ударами пали царица амазонок </a:t>
            </a:r>
            <a:r>
              <a:rPr lang="ru-RU" sz="1600" dirty="0" err="1" smtClean="0"/>
              <a:t>Пентесилея</a:t>
            </a:r>
            <a:r>
              <a:rPr lang="ru-RU" sz="1600" dirty="0" smtClean="0"/>
              <a:t> и эфиопский князь </a:t>
            </a:r>
            <a:r>
              <a:rPr lang="ru-RU" sz="1600" dirty="0" err="1" smtClean="0"/>
              <a:t>Мемнон</a:t>
            </a:r>
            <a:r>
              <a:rPr lang="ru-RU" sz="1600" dirty="0" smtClean="0"/>
              <a:t>, пришедшие на помощь троянцам. Но отравленная стрела, пущенная Парисом, руку которого направлял разгневанный Аполлон, попала герою в пятку – единственное незащищенное место, и он погиб. С тех пор любой недостаток, изъян, незащищенное место получили название "ахиллесова пята". Миф не давал покоя умам людей. Анатомы сохранили память о герое, назвав одну из соединительных тканей, расположенных над пяточной костью "ахиллесовым сухожилием". У каждого человека есть своя "ахиллесова пята". Эту слабость кто-то признает открыто, кто-то скрывает, но как бы то ни было, ее наличие еще раз подтверждает выражение «нет совершенных людей». </a:t>
            </a:r>
            <a:endParaRPr lang="ru-RU" sz="1600" dirty="0"/>
          </a:p>
        </p:txBody>
      </p:sp>
      <p:sp>
        <p:nvSpPr>
          <p:cNvPr id="4" name="TextBox 3"/>
          <p:cNvSpPr txBox="1"/>
          <p:nvPr/>
        </p:nvSpPr>
        <p:spPr>
          <a:xfrm>
            <a:off x="1763688" y="188640"/>
            <a:ext cx="2420856" cy="461665"/>
          </a:xfrm>
          <a:prstGeom prst="rect">
            <a:avLst/>
          </a:prstGeom>
          <a:noFill/>
        </p:spPr>
        <p:txBody>
          <a:bodyPr wrap="none" rtlCol="0">
            <a:spAutoFit/>
          </a:bodyPr>
          <a:lstStyle/>
          <a:p>
            <a:r>
              <a:rPr lang="ru-RU" sz="2400" b="1" dirty="0" smtClean="0">
                <a:solidFill>
                  <a:srgbClr val="C00000"/>
                </a:solidFill>
              </a:rPr>
              <a:t>Ахиллесова пята</a:t>
            </a:r>
            <a:endParaRPr lang="ru-RU" sz="2400" b="1" dirty="0">
              <a:solidFill>
                <a:srgbClr val="C00000"/>
              </a:solidFill>
            </a:endParaRPr>
          </a:p>
        </p:txBody>
      </p:sp>
      <p:pic>
        <p:nvPicPr>
          <p:cNvPr id="19458" name="Picture 2"/>
          <p:cNvPicPr>
            <a:picLocks noChangeAspect="1" noChangeArrowheads="1"/>
          </p:cNvPicPr>
          <p:nvPr/>
        </p:nvPicPr>
        <p:blipFill>
          <a:blip r:embed="rId2" cstate="email"/>
          <a:srcRect/>
          <a:stretch>
            <a:fillRect/>
          </a:stretch>
        </p:blipFill>
        <p:spPr bwMode="auto">
          <a:xfrm>
            <a:off x="6495678" y="0"/>
            <a:ext cx="2648322" cy="1986242"/>
          </a:xfrm>
          <a:prstGeom prst="rect">
            <a:avLst/>
          </a:prstGeom>
          <a:noFill/>
          <a:ln w="9525">
            <a:noFill/>
            <a:miter lim="800000"/>
            <a:headEnd/>
            <a:tailEnd/>
          </a:ln>
        </p:spPr>
      </p:pic>
      <p:pic>
        <p:nvPicPr>
          <p:cNvPr id="19459" name="Picture 3"/>
          <p:cNvPicPr>
            <a:picLocks noChangeAspect="1" noChangeArrowheads="1"/>
          </p:cNvPicPr>
          <p:nvPr/>
        </p:nvPicPr>
        <p:blipFill>
          <a:blip r:embed="rId3" cstate="email"/>
          <a:srcRect/>
          <a:stretch>
            <a:fillRect/>
          </a:stretch>
        </p:blipFill>
        <p:spPr bwMode="auto">
          <a:xfrm>
            <a:off x="6804248" y="2636912"/>
            <a:ext cx="2180006" cy="2065586"/>
          </a:xfrm>
          <a:prstGeom prst="rect">
            <a:avLst/>
          </a:prstGeom>
          <a:noFill/>
          <a:ln w="9525">
            <a:noFill/>
            <a:miter lim="800000"/>
            <a:headEnd/>
            <a:tailEnd/>
          </a:ln>
        </p:spPr>
      </p:pic>
      <p:pic>
        <p:nvPicPr>
          <p:cNvPr id="19460" name="Picture 4"/>
          <p:cNvPicPr>
            <a:picLocks noChangeAspect="1" noChangeArrowheads="1"/>
          </p:cNvPicPr>
          <p:nvPr/>
        </p:nvPicPr>
        <p:blipFill>
          <a:blip r:embed="rId4" cstate="email"/>
          <a:srcRect/>
          <a:stretch>
            <a:fillRect/>
          </a:stretch>
        </p:blipFill>
        <p:spPr bwMode="auto">
          <a:xfrm>
            <a:off x="6660232" y="5245609"/>
            <a:ext cx="2483768" cy="1612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610136"/>
            <a:ext cx="7308304" cy="6247864"/>
          </a:xfrm>
          <a:prstGeom prst="rect">
            <a:avLst/>
          </a:prstGeom>
        </p:spPr>
        <p:txBody>
          <a:bodyPr wrap="square">
            <a:spAutoFit/>
          </a:bodyPr>
          <a:lstStyle/>
          <a:p>
            <a:pPr algn="just"/>
            <a:r>
              <a:rPr lang="ru-RU" sz="1600" dirty="0" smtClean="0"/>
              <a:t>Миф о яблоке раздора  повествует о событиях, послуживших причиной Троянской войне. Великий Зевс хотел взять в жены прекрасную Фетиду, дочь титана. Однако Прометей предсказал ему, что рожденный ею сын свергнет с престола собственного отца. А потому отдал ее </a:t>
            </a:r>
            <a:r>
              <a:rPr lang="ru-RU" sz="1600" dirty="0" err="1" smtClean="0"/>
              <a:t>фессалийскому</a:t>
            </a:r>
            <a:r>
              <a:rPr lang="ru-RU" sz="1600" dirty="0" smtClean="0"/>
              <a:t> царевичу </a:t>
            </a:r>
            <a:r>
              <a:rPr lang="ru-RU" sz="1600" dirty="0" err="1" smtClean="0"/>
              <a:t>Пелею</a:t>
            </a:r>
            <a:r>
              <a:rPr lang="ru-RU" sz="1600" dirty="0" smtClean="0"/>
              <a:t>. На свадьбу были приглашены все боги Олимпа. И лишь одну Эриду, богиню раздора, не позвали, помня о ее скверном характере. Придумала она, как отомстить за оскорбление. Взяла она золотое яблоко и написала на нем одно-единственное слово: «Прекраснейшей». А после подбросила его на пиршественный стол. </a:t>
            </a:r>
            <a:r>
              <a:rPr lang="ru-RU" sz="1600" dirty="0"/>
              <a:t>З</a:t>
            </a:r>
            <a:r>
              <a:rPr lang="ru-RU" sz="1600" dirty="0" smtClean="0"/>
              <a:t>олотое яблоко и надпись на нем увидели три богини: Гера, Афродита и Афина. Каждая из них утверждала, что яблоко предназначено именно ей. Рассудить их попросили богини Громовержца. Однако Зевс решил схитрить. Ведь Гера – его жена, Афина – дочь, а Афродита была, поистине, прекрасна. Тогда поручил он Гермесу, чтобы тот отдал яблоко Парису, сыну царя Трои. Юноша не знал, что он царевич, ведь он был выращен пастухами. Именно на Париса возложил Зевс обязанность назвать одну из богинь самой прекрасной. Каждая пыталась привлечь молодого человека на свою сторону. Гера пообещала ему власть и могущество, контроль над Азией, Афина предлагала ему воинские победы и мудрость. И лишь Афродита угадала тайное желание Париса. Она сказала, что поможет ему получить любовь прекрасной Елены, дочери Зевса и </a:t>
            </a:r>
            <a:r>
              <a:rPr lang="ru-RU" sz="1600" dirty="0" err="1" smtClean="0"/>
              <a:t>Леды</a:t>
            </a:r>
            <a:r>
              <a:rPr lang="ru-RU" sz="1600" dirty="0" smtClean="0"/>
              <a:t>, жены </a:t>
            </a:r>
            <a:r>
              <a:rPr lang="ru-RU" sz="1600" dirty="0" err="1" smtClean="0"/>
              <a:t>Атрея</a:t>
            </a:r>
            <a:r>
              <a:rPr lang="ru-RU" sz="1600" dirty="0" smtClean="0"/>
              <a:t> </a:t>
            </a:r>
            <a:r>
              <a:rPr lang="ru-RU" sz="1600" dirty="0" err="1" smtClean="0"/>
              <a:t>Менелая</a:t>
            </a:r>
            <a:r>
              <a:rPr lang="ru-RU" sz="1600" dirty="0" smtClean="0"/>
              <a:t>, царицы Спарты. Именно Афродите отдал Парис яблоко. Гера и Афина возненавидели его и поклялись извести. Афродита же выполнила свое обещание и помогла ему украсть Елену. Это стало поводом для начала войны. </a:t>
            </a:r>
            <a:r>
              <a:rPr lang="ru-RU" sz="1600" dirty="0" err="1" smtClean="0"/>
              <a:t>Менелай</a:t>
            </a:r>
            <a:r>
              <a:rPr lang="ru-RU" sz="1600" dirty="0" smtClean="0"/>
              <a:t> решил наказать троянцев и вернуть свою жену. А в результате Троя была уничтожена. Это миф, а фраза «яблоко раздора» стала крылатой благодаря римскому историку </a:t>
            </a:r>
            <a:r>
              <a:rPr lang="ru-RU" sz="1600" dirty="0" err="1" smtClean="0"/>
              <a:t>Юстину</a:t>
            </a:r>
            <a:r>
              <a:rPr lang="ru-RU" sz="1600" dirty="0" smtClean="0"/>
              <a:t>, жившему во II веке. </a:t>
            </a:r>
            <a:endParaRPr lang="ru-RU" sz="1600" dirty="0"/>
          </a:p>
        </p:txBody>
      </p:sp>
      <p:pic>
        <p:nvPicPr>
          <p:cNvPr id="3" name="Picture 2"/>
          <p:cNvPicPr>
            <a:picLocks noChangeAspect="1" noChangeArrowheads="1"/>
          </p:cNvPicPr>
          <p:nvPr/>
        </p:nvPicPr>
        <p:blipFill>
          <a:blip r:embed="rId2" cstate="email"/>
          <a:srcRect/>
          <a:stretch>
            <a:fillRect/>
          </a:stretch>
        </p:blipFill>
        <p:spPr bwMode="auto">
          <a:xfrm>
            <a:off x="0" y="0"/>
            <a:ext cx="1835668" cy="1469331"/>
          </a:xfrm>
          <a:prstGeom prst="rect">
            <a:avLst/>
          </a:prstGeom>
          <a:noFill/>
          <a:ln w="9525">
            <a:noFill/>
            <a:miter lim="800000"/>
            <a:headEnd/>
            <a:tailEnd/>
          </a:ln>
        </p:spPr>
      </p:pic>
      <p:pic>
        <p:nvPicPr>
          <p:cNvPr id="17410" name="Picture 2"/>
          <p:cNvPicPr>
            <a:picLocks noChangeAspect="1" noChangeArrowheads="1"/>
          </p:cNvPicPr>
          <p:nvPr/>
        </p:nvPicPr>
        <p:blipFill>
          <a:blip r:embed="rId3" cstate="email"/>
          <a:srcRect/>
          <a:stretch>
            <a:fillRect/>
          </a:stretch>
        </p:blipFill>
        <p:spPr bwMode="auto">
          <a:xfrm>
            <a:off x="323528" y="2420888"/>
            <a:ext cx="1333500" cy="1428750"/>
          </a:xfrm>
          <a:prstGeom prst="rect">
            <a:avLst/>
          </a:prstGeom>
          <a:noFill/>
          <a:ln w="9525">
            <a:noFill/>
            <a:miter lim="800000"/>
            <a:headEnd/>
            <a:tailEnd/>
          </a:ln>
        </p:spPr>
      </p:pic>
      <p:pic>
        <p:nvPicPr>
          <p:cNvPr id="17411" name="Picture 3"/>
          <p:cNvPicPr>
            <a:picLocks noChangeAspect="1" noChangeArrowheads="1"/>
          </p:cNvPicPr>
          <p:nvPr/>
        </p:nvPicPr>
        <p:blipFill>
          <a:blip r:embed="rId4" cstate="email"/>
          <a:srcRect/>
          <a:stretch>
            <a:fillRect/>
          </a:stretch>
        </p:blipFill>
        <p:spPr bwMode="auto">
          <a:xfrm>
            <a:off x="1" y="5085184"/>
            <a:ext cx="1789604" cy="1772816"/>
          </a:xfrm>
          <a:prstGeom prst="rect">
            <a:avLst/>
          </a:prstGeom>
          <a:noFill/>
          <a:ln w="9525">
            <a:noFill/>
            <a:miter lim="800000"/>
            <a:headEnd/>
            <a:tailEnd/>
          </a:ln>
        </p:spPr>
      </p:pic>
      <p:sp>
        <p:nvSpPr>
          <p:cNvPr id="6" name="TextBox 5"/>
          <p:cNvSpPr txBox="1"/>
          <p:nvPr/>
        </p:nvSpPr>
        <p:spPr>
          <a:xfrm>
            <a:off x="4067944" y="0"/>
            <a:ext cx="2693430" cy="523220"/>
          </a:xfrm>
          <a:prstGeom prst="rect">
            <a:avLst/>
          </a:prstGeom>
          <a:noFill/>
        </p:spPr>
        <p:txBody>
          <a:bodyPr wrap="none" rtlCol="0">
            <a:spAutoFit/>
          </a:bodyPr>
          <a:lstStyle/>
          <a:p>
            <a:r>
              <a:rPr lang="ru-RU" sz="2800" b="1" dirty="0" smtClean="0">
                <a:solidFill>
                  <a:srgbClr val="C00000"/>
                </a:solidFill>
              </a:rPr>
              <a:t>Яблоко раздора</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052736"/>
            <a:ext cx="6174432" cy="5078313"/>
          </a:xfrm>
          <a:prstGeom prst="rect">
            <a:avLst/>
          </a:prstGeom>
        </p:spPr>
        <p:txBody>
          <a:bodyPr wrap="square">
            <a:spAutoFit/>
          </a:bodyPr>
          <a:lstStyle/>
          <a:p>
            <a:pPr algn="just"/>
            <a:r>
              <a:rPr lang="ru-RU" dirty="0" smtClean="0"/>
              <a:t> </a:t>
            </a:r>
            <a:r>
              <a:rPr lang="ru-RU" dirty="0"/>
              <a:t>О</a:t>
            </a:r>
            <a:r>
              <a:rPr lang="ru-RU" dirty="0" smtClean="0"/>
              <a:t>сада  Трои затянулась на долгих 10 лет. Даже несмотря на то, что из Трои было похищено копье Афины, взять город приступом было невозможно. Тогда хитроумному Одиссею пришла в голову одна из гениальнейших идей. Если силой проникнуть в город нельзя, надо сделать так, чтобы троянцы сами открыли ворота. Одиссей начал много времени проводить в обществе лучшего плотника, и в конце концов у них родился план. Разобрав часть лодок, ахейцы соорудили огромного полого внутри коня. Было решено, что в чреве коня будут помещаться лучшие воины, а сам конь с "сюрпризом" будет преподнесен как дар троянцам. Остальная часть войска сделает вид, что возвращается на родину. Сказано - сделано. Троянцы поверили и ввезли коня в крепость. А ночью Одиссей и остальные герои вышли из него и сожгли </a:t>
            </a:r>
            <a:r>
              <a:rPr lang="ru-RU" dirty="0" err="1" smtClean="0"/>
              <a:t>город.Поэтому</a:t>
            </a:r>
            <a:r>
              <a:rPr lang="ru-RU" dirty="0" smtClean="0"/>
              <a:t> именно с легкой руки Гомера выражение "троянский конь" приобрело значение "подарок с подвохом, что-то, что хоть и кажется безобидным, может погубить всех и вся»</a:t>
            </a:r>
            <a:endParaRPr lang="ru-RU" dirty="0"/>
          </a:p>
        </p:txBody>
      </p:sp>
      <p:pic>
        <p:nvPicPr>
          <p:cNvPr id="3" name="Picture 4" descr="troia_b"/>
          <p:cNvPicPr>
            <a:picLocks noChangeAspect="1" noChangeArrowheads="1"/>
          </p:cNvPicPr>
          <p:nvPr/>
        </p:nvPicPr>
        <p:blipFill>
          <a:blip r:embed="rId2" cstate="email"/>
          <a:srcRect/>
          <a:stretch>
            <a:fillRect/>
          </a:stretch>
        </p:blipFill>
        <p:spPr>
          <a:xfrm>
            <a:off x="0" y="0"/>
            <a:ext cx="2746133" cy="2099072"/>
          </a:xfrm>
          <a:prstGeom prst="rect">
            <a:avLst/>
          </a:prstGeom>
          <a:noFill/>
          <a:ln/>
        </p:spPr>
      </p:pic>
      <p:pic>
        <p:nvPicPr>
          <p:cNvPr id="18434" name="Picture 2"/>
          <p:cNvPicPr>
            <a:picLocks noChangeAspect="1" noChangeArrowheads="1"/>
          </p:cNvPicPr>
          <p:nvPr/>
        </p:nvPicPr>
        <p:blipFill>
          <a:blip r:embed="rId3" cstate="email"/>
          <a:srcRect/>
          <a:stretch>
            <a:fillRect/>
          </a:stretch>
        </p:blipFill>
        <p:spPr bwMode="auto">
          <a:xfrm>
            <a:off x="0" y="2276872"/>
            <a:ext cx="2663909" cy="2290961"/>
          </a:xfrm>
          <a:prstGeom prst="rect">
            <a:avLst/>
          </a:prstGeom>
          <a:noFill/>
          <a:ln w="9525">
            <a:noFill/>
            <a:miter lim="800000"/>
            <a:headEnd/>
            <a:tailEnd/>
          </a:ln>
        </p:spPr>
      </p:pic>
      <p:pic>
        <p:nvPicPr>
          <p:cNvPr id="18435" name="Picture 3"/>
          <p:cNvPicPr>
            <a:picLocks noChangeAspect="1" noChangeArrowheads="1"/>
          </p:cNvPicPr>
          <p:nvPr/>
        </p:nvPicPr>
        <p:blipFill>
          <a:blip r:embed="rId4" cstate="email"/>
          <a:srcRect/>
          <a:stretch>
            <a:fillRect/>
          </a:stretch>
        </p:blipFill>
        <p:spPr bwMode="auto">
          <a:xfrm>
            <a:off x="0" y="4869160"/>
            <a:ext cx="2632531" cy="1988840"/>
          </a:xfrm>
          <a:prstGeom prst="rect">
            <a:avLst/>
          </a:prstGeom>
          <a:noFill/>
          <a:ln w="9525">
            <a:noFill/>
            <a:miter lim="800000"/>
            <a:headEnd/>
            <a:tailEnd/>
          </a:ln>
        </p:spPr>
      </p:pic>
      <p:sp>
        <p:nvSpPr>
          <p:cNvPr id="6" name="TextBox 5"/>
          <p:cNvSpPr txBox="1"/>
          <p:nvPr/>
        </p:nvSpPr>
        <p:spPr>
          <a:xfrm>
            <a:off x="4572000" y="332656"/>
            <a:ext cx="2652265" cy="523220"/>
          </a:xfrm>
          <a:prstGeom prst="rect">
            <a:avLst/>
          </a:prstGeom>
          <a:noFill/>
        </p:spPr>
        <p:txBody>
          <a:bodyPr wrap="none" rtlCol="0">
            <a:spAutoFit/>
          </a:bodyPr>
          <a:lstStyle/>
          <a:p>
            <a:r>
              <a:rPr lang="ru-RU" sz="2800" b="1" dirty="0" smtClean="0">
                <a:solidFill>
                  <a:srgbClr val="C00000"/>
                </a:solidFill>
              </a:rPr>
              <a:t>Троянский конь</a:t>
            </a:r>
            <a:endParaRPr lang="ru-RU"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C00000"/>
                </a:solidFill>
              </a:rPr>
              <a:t>Особенности речи Гомера</a:t>
            </a:r>
            <a:endParaRPr lang="ru-RU" b="1" dirty="0">
              <a:solidFill>
                <a:srgbClr val="C00000"/>
              </a:solidFill>
            </a:endParaRPr>
          </a:p>
        </p:txBody>
      </p:sp>
      <p:sp>
        <p:nvSpPr>
          <p:cNvPr id="3" name="Прямоугольник 2"/>
          <p:cNvSpPr/>
          <p:nvPr/>
        </p:nvSpPr>
        <p:spPr>
          <a:xfrm>
            <a:off x="179512" y="908720"/>
            <a:ext cx="8712968" cy="3293209"/>
          </a:xfrm>
          <a:prstGeom prst="rect">
            <a:avLst/>
          </a:prstGeom>
        </p:spPr>
        <p:txBody>
          <a:bodyPr wrap="square">
            <a:spAutoFit/>
          </a:bodyPr>
          <a:lstStyle/>
          <a:p>
            <a:pPr algn="just"/>
            <a:r>
              <a:rPr lang="ru-RU" sz="1600" dirty="0" smtClean="0"/>
              <a:t>Все произведения народного эпоса – большие по объёму поэмы, в которых рассказывается о великих событиях давно прошедших времён и в которых действуют необыкновенные герои. Желая как можно выразительнее передать величие и значительность воспеваемых событий и героев, Гомер прибегает к преувеличениям, поэтизирует всё, что окружает героев, наделяет их красивой внешностью. Герои Гомера наделены необычайной силой, это – богатыри, их деяния не под силу обыкновенным людям: например, лук Одиссея не может натянуть ни один из могучих женихов Пенелопы. Рассчитанные на слушателей, эпические произведения содержат множество подробнейших описаний, задерживающих развитие действия; эти описания могут многократно повторяться. Древнегреческие поэмы Гомера, как и произведения русского фольклора, насыщены постоянными эпитетами. Так, Одиссей называется “хитроумным”, “многострадальным”; женщины – “</a:t>
            </a:r>
            <a:r>
              <a:rPr lang="ru-RU" sz="1600" dirty="0" err="1" smtClean="0"/>
              <a:t>прекраснокудрые</a:t>
            </a:r>
            <a:r>
              <a:rPr lang="ru-RU" sz="1600" dirty="0" smtClean="0"/>
              <a:t>”, “белокурые”, “</a:t>
            </a:r>
            <a:r>
              <a:rPr lang="ru-RU" sz="1600" dirty="0" err="1" smtClean="0"/>
              <a:t>длинноодежные</a:t>
            </a:r>
            <a:r>
              <a:rPr lang="ru-RU" sz="1600" dirty="0" smtClean="0"/>
              <a:t>”; корабли – “Чёрные” (смоляные), “краснобокие”; море – “многошумное”, “</a:t>
            </a:r>
            <a:r>
              <a:rPr lang="ru-RU" sz="1600" dirty="0" err="1" smtClean="0"/>
              <a:t>рыбообильное</a:t>
            </a:r>
            <a:r>
              <a:rPr lang="ru-RU" sz="1600" dirty="0" smtClean="0"/>
              <a:t>”, “седое”, “багряное”, “туманное”…</a:t>
            </a:r>
            <a:endParaRPr lang="ru-RU" sz="1600" dirty="0"/>
          </a:p>
        </p:txBody>
      </p:sp>
      <p:pic>
        <p:nvPicPr>
          <p:cNvPr id="20482" name="Picture 2"/>
          <p:cNvPicPr>
            <a:picLocks noChangeAspect="1" noChangeArrowheads="1"/>
          </p:cNvPicPr>
          <p:nvPr/>
        </p:nvPicPr>
        <p:blipFill>
          <a:blip r:embed="rId2" cstate="email"/>
          <a:srcRect/>
          <a:stretch>
            <a:fillRect/>
          </a:stretch>
        </p:blipFill>
        <p:spPr bwMode="auto">
          <a:xfrm>
            <a:off x="539552" y="4221088"/>
            <a:ext cx="1633870" cy="2453258"/>
          </a:xfrm>
          <a:prstGeom prst="rect">
            <a:avLst/>
          </a:prstGeom>
          <a:noFill/>
          <a:ln w="9525">
            <a:noFill/>
            <a:miter lim="800000"/>
            <a:headEnd/>
            <a:tailEnd/>
          </a:ln>
        </p:spPr>
      </p:pic>
      <p:pic>
        <p:nvPicPr>
          <p:cNvPr id="20483" name="Picture 3"/>
          <p:cNvPicPr>
            <a:picLocks noChangeAspect="1" noChangeArrowheads="1"/>
          </p:cNvPicPr>
          <p:nvPr/>
        </p:nvPicPr>
        <p:blipFill>
          <a:blip r:embed="rId3" cstate="email"/>
          <a:srcRect/>
          <a:stretch>
            <a:fillRect/>
          </a:stretch>
        </p:blipFill>
        <p:spPr bwMode="auto">
          <a:xfrm>
            <a:off x="2843808" y="4293095"/>
            <a:ext cx="2664296" cy="2105067"/>
          </a:xfrm>
          <a:prstGeom prst="rect">
            <a:avLst/>
          </a:prstGeom>
          <a:noFill/>
          <a:ln w="9525">
            <a:noFill/>
            <a:miter lim="800000"/>
            <a:headEnd/>
            <a:tailEnd/>
          </a:ln>
        </p:spPr>
      </p:pic>
      <p:pic>
        <p:nvPicPr>
          <p:cNvPr id="20484" name="Picture 4"/>
          <p:cNvPicPr>
            <a:picLocks noChangeAspect="1" noChangeArrowheads="1"/>
          </p:cNvPicPr>
          <p:nvPr/>
        </p:nvPicPr>
        <p:blipFill>
          <a:blip r:embed="rId4" cstate="email"/>
          <a:srcRect/>
          <a:stretch>
            <a:fillRect/>
          </a:stretch>
        </p:blipFill>
        <p:spPr bwMode="auto">
          <a:xfrm>
            <a:off x="5796136" y="4293096"/>
            <a:ext cx="2759968" cy="2069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dirty="0" smtClean="0">
                <a:solidFill>
                  <a:srgbClr val="C00000"/>
                </a:solidFill>
              </a:rPr>
              <a:t>“Гомер сделал из людей богов, а богов превратил в людей”</a:t>
            </a:r>
            <a:endParaRPr lang="ru-RU" b="1" dirty="0">
              <a:solidFill>
                <a:srgbClr val="C00000"/>
              </a:solidFill>
            </a:endParaRPr>
          </a:p>
        </p:txBody>
      </p:sp>
      <p:sp>
        <p:nvSpPr>
          <p:cNvPr id="3" name="Прямоугольник 2"/>
          <p:cNvSpPr/>
          <p:nvPr/>
        </p:nvSpPr>
        <p:spPr>
          <a:xfrm>
            <a:off x="2267744" y="1772816"/>
            <a:ext cx="4572000" cy="2031325"/>
          </a:xfrm>
          <a:prstGeom prst="rect">
            <a:avLst/>
          </a:prstGeom>
        </p:spPr>
        <p:txBody>
          <a:bodyPr>
            <a:spAutoFit/>
          </a:bodyPr>
          <a:lstStyle/>
          <a:p>
            <a:pPr algn="just"/>
            <a:r>
              <a:rPr lang="ru-RU" dirty="0" smtClean="0"/>
              <a:t>Гомер высоко чтит человека, человеческий разум, человеческую деятельность. Он как бы утверждает: боги бессмертны, но человек обладает бессмертным разумом; сила мысли и искусных рук человека способна противостоять всемогуществу олимпийских богов).</a:t>
            </a:r>
            <a:endParaRPr lang="ru-RU" dirty="0"/>
          </a:p>
        </p:txBody>
      </p:sp>
      <p:pic>
        <p:nvPicPr>
          <p:cNvPr id="21506" name="Picture 2"/>
          <p:cNvPicPr>
            <a:picLocks noChangeAspect="1" noChangeArrowheads="1"/>
          </p:cNvPicPr>
          <p:nvPr/>
        </p:nvPicPr>
        <p:blipFill>
          <a:blip r:embed="rId2" cstate="email"/>
          <a:srcRect/>
          <a:stretch>
            <a:fillRect/>
          </a:stretch>
        </p:blipFill>
        <p:spPr bwMode="auto">
          <a:xfrm>
            <a:off x="0" y="1196752"/>
            <a:ext cx="2296646" cy="2281436"/>
          </a:xfrm>
          <a:prstGeom prst="rect">
            <a:avLst/>
          </a:prstGeom>
          <a:noFill/>
          <a:ln w="9525">
            <a:noFill/>
            <a:miter lim="800000"/>
            <a:headEnd/>
            <a:tailEnd/>
          </a:ln>
        </p:spPr>
      </p:pic>
      <p:pic>
        <p:nvPicPr>
          <p:cNvPr id="21507" name="Picture 3"/>
          <p:cNvPicPr>
            <a:picLocks noChangeAspect="1" noChangeArrowheads="1"/>
          </p:cNvPicPr>
          <p:nvPr/>
        </p:nvPicPr>
        <p:blipFill>
          <a:blip r:embed="rId3" cstate="email"/>
          <a:srcRect/>
          <a:stretch>
            <a:fillRect/>
          </a:stretch>
        </p:blipFill>
        <p:spPr bwMode="auto">
          <a:xfrm>
            <a:off x="6872237" y="1268760"/>
            <a:ext cx="2271763" cy="2146548"/>
          </a:xfrm>
          <a:prstGeom prst="rect">
            <a:avLst/>
          </a:prstGeom>
          <a:noFill/>
          <a:ln w="9525">
            <a:noFill/>
            <a:miter lim="800000"/>
            <a:headEnd/>
            <a:tailEnd/>
          </a:ln>
        </p:spPr>
      </p:pic>
      <p:pic>
        <p:nvPicPr>
          <p:cNvPr id="21508" name="Picture 4"/>
          <p:cNvPicPr>
            <a:picLocks noChangeAspect="1" noChangeArrowheads="1"/>
          </p:cNvPicPr>
          <p:nvPr/>
        </p:nvPicPr>
        <p:blipFill>
          <a:blip r:embed="rId4" cstate="email"/>
          <a:srcRect/>
          <a:stretch>
            <a:fillRect/>
          </a:stretch>
        </p:blipFill>
        <p:spPr bwMode="auto">
          <a:xfrm>
            <a:off x="2123728" y="3933213"/>
            <a:ext cx="4746104" cy="292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683568" y="332656"/>
            <a:ext cx="7704856" cy="5853113"/>
          </a:xfrm>
        </p:spPr>
        <p:txBody>
          <a:bodyPr>
            <a:normAutofit/>
          </a:bodyPr>
          <a:lstStyle/>
          <a:p>
            <a:pPr algn="ctr">
              <a:buNone/>
            </a:pPr>
            <a:r>
              <a:rPr lang="ru-RU" sz="2400" dirty="0"/>
              <a:t>Приветствую вас, </a:t>
            </a:r>
            <a:r>
              <a:rPr lang="ru-RU" sz="2400" dirty="0" smtClean="0"/>
              <a:t>путешественников</a:t>
            </a:r>
            <a:r>
              <a:rPr lang="ru-RU" sz="2400" dirty="0"/>
              <a:t>, сильных и </a:t>
            </a:r>
            <a:r>
              <a:rPr lang="ru-RU" sz="2400" dirty="0" smtClean="0"/>
              <a:t>смелых!</a:t>
            </a:r>
          </a:p>
          <a:p>
            <a:pPr algn="ctr">
              <a:buNone/>
            </a:pPr>
            <a:r>
              <a:rPr lang="ru-RU" sz="2400" dirty="0" smtClean="0"/>
              <a:t>Сегодня </a:t>
            </a:r>
            <a:r>
              <a:rPr lang="ru-RU" sz="2400" dirty="0"/>
              <a:t>по морю широкому, шумному отправимся в Древнюю </a:t>
            </a:r>
            <a:r>
              <a:rPr lang="ru-RU" sz="2400" dirty="0" smtClean="0"/>
              <a:t>Грецию.</a:t>
            </a:r>
          </a:p>
          <a:p>
            <a:pPr algn="ctr">
              <a:buNone/>
            </a:pPr>
            <a:r>
              <a:rPr lang="ru-RU" sz="2400" dirty="0" smtClean="0"/>
              <a:t>О</a:t>
            </a:r>
            <a:r>
              <a:rPr lang="ru-RU" sz="2400" dirty="0"/>
              <a:t>, Боги Олимпа! Пошлите нам ветра попутного.</a:t>
            </a:r>
          </a:p>
          <a:p>
            <a:pPr algn="ctr">
              <a:buNone/>
            </a:pPr>
            <a:r>
              <a:rPr lang="ru-RU" sz="2400" dirty="0"/>
              <a:t>Увидеть хотим мы великую Трою, героев отважных,</a:t>
            </a:r>
          </a:p>
          <a:p>
            <a:pPr algn="ctr">
              <a:buNone/>
            </a:pPr>
            <a:r>
              <a:rPr lang="ru-RU" sz="2400" dirty="0"/>
              <a:t>Узнать мы хотим об Одиссее великом.</a:t>
            </a:r>
          </a:p>
          <a:p>
            <a:pPr algn="ctr">
              <a:buNone/>
            </a:pPr>
            <a:r>
              <a:rPr lang="ru-RU" sz="2400" dirty="0"/>
              <a:t>И не иссякнет в нас искра божественной мысли.</a:t>
            </a:r>
          </a:p>
          <a:p>
            <a:pPr algn="ctr">
              <a:buNone/>
            </a:pPr>
            <a:r>
              <a:rPr lang="ru-RU" sz="2400" dirty="0"/>
              <a:t>О, Боги Олимпа! Пошлите нам жажду открытий.</a:t>
            </a:r>
          </a:p>
          <a:p>
            <a:endParaRPr lang="ru-RU" dirty="0"/>
          </a:p>
        </p:txBody>
      </p:sp>
      <p:pic>
        <p:nvPicPr>
          <p:cNvPr id="1026" name="Picture 2"/>
          <p:cNvPicPr>
            <a:picLocks noChangeAspect="1" noChangeArrowheads="1"/>
          </p:cNvPicPr>
          <p:nvPr/>
        </p:nvPicPr>
        <p:blipFill>
          <a:blip r:embed="rId2" cstate="email"/>
          <a:srcRect l="8740"/>
          <a:stretch>
            <a:fillRect/>
          </a:stretch>
        </p:blipFill>
        <p:spPr bwMode="auto">
          <a:xfrm>
            <a:off x="0" y="4138911"/>
            <a:ext cx="4932040" cy="2719089"/>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5220072" y="4099360"/>
            <a:ext cx="3923928" cy="2758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Жизнь Гомера</a:t>
            </a:r>
            <a:endParaRPr lang="ru-RU" dirty="0"/>
          </a:p>
        </p:txBody>
      </p:sp>
      <p:sp>
        <p:nvSpPr>
          <p:cNvPr id="3" name="Прямоугольник 2"/>
          <p:cNvSpPr/>
          <p:nvPr/>
        </p:nvSpPr>
        <p:spPr>
          <a:xfrm>
            <a:off x="3995936" y="1412776"/>
            <a:ext cx="4572000" cy="3970318"/>
          </a:xfrm>
          <a:prstGeom prst="rect">
            <a:avLst/>
          </a:prstGeom>
        </p:spPr>
        <p:txBody>
          <a:bodyPr>
            <a:spAutoFit/>
          </a:bodyPr>
          <a:lstStyle/>
          <a:p>
            <a:r>
              <a:rPr lang="ru-RU" dirty="0" smtClean="0"/>
              <a:t>Время жизни Гомера спорно. Древние версии охватывают период протяжённостью в несколько столетий. Древние биографы считали, что Гомер родился на ионийском побережье малой Азии. За право считаться родиной Гомера спорили 7 городов: Смирна, </a:t>
            </a:r>
            <a:r>
              <a:rPr lang="ru-RU" dirty="0" err="1" smtClean="0"/>
              <a:t>Хиос</a:t>
            </a:r>
            <a:r>
              <a:rPr lang="ru-RU" dirty="0" smtClean="0"/>
              <a:t>, </a:t>
            </a:r>
            <a:r>
              <a:rPr lang="ru-RU" dirty="0" err="1" smtClean="0"/>
              <a:t>Колофон</a:t>
            </a:r>
            <a:r>
              <a:rPr lang="ru-RU" dirty="0" smtClean="0"/>
              <a:t>, </a:t>
            </a:r>
            <a:r>
              <a:rPr lang="ru-RU" dirty="0" err="1" smtClean="0"/>
              <a:t>Пилос</a:t>
            </a:r>
            <a:r>
              <a:rPr lang="ru-RU" dirty="0" smtClean="0"/>
              <a:t>, Аргос, Итака и Афины. Имя Гомер не является греческим. Существует 2 варианта перевода этого имени – “слепец” и “заложник”. Вторым вариантом подчёркивалось негреческое происхождение поэта. В биографиях указано, что Гомер ослеп, после чего музы вдохновили его на создание поэм.</a:t>
            </a:r>
            <a:endParaRPr lang="ru-RU" dirty="0"/>
          </a:p>
        </p:txBody>
      </p:sp>
      <p:pic>
        <p:nvPicPr>
          <p:cNvPr id="4" name="Picture 6" descr="200px-Homere"/>
          <p:cNvPicPr>
            <a:picLocks noChangeAspect="1" noChangeArrowheads="1"/>
          </p:cNvPicPr>
          <p:nvPr/>
        </p:nvPicPr>
        <p:blipFill>
          <a:blip r:embed="rId2" cstate="email"/>
          <a:srcRect/>
          <a:stretch>
            <a:fillRect/>
          </a:stretch>
        </p:blipFill>
        <p:spPr>
          <a:xfrm>
            <a:off x="323528" y="1484784"/>
            <a:ext cx="3431654" cy="4581252"/>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43808" y="0"/>
            <a:ext cx="6300192" cy="5509200"/>
          </a:xfrm>
          <a:prstGeom prst="rect">
            <a:avLst/>
          </a:prstGeom>
        </p:spPr>
        <p:txBody>
          <a:bodyPr wrap="square">
            <a:spAutoFit/>
          </a:bodyPr>
          <a:lstStyle/>
          <a:p>
            <a:pPr algn="just"/>
            <a:r>
              <a:rPr lang="ru-RU" sz="1600" dirty="0" smtClean="0"/>
              <a:t>Гомера представляют слепым странствующим </a:t>
            </a:r>
            <a:r>
              <a:rPr lang="ru-RU" sz="1600" dirty="0" err="1" smtClean="0"/>
              <a:t>певцом-аэдом</a:t>
            </a:r>
            <a:r>
              <a:rPr lang="ru-RU" sz="1600" dirty="0" smtClean="0"/>
              <a:t>. Однако монеты с о. </a:t>
            </a:r>
            <a:r>
              <a:rPr lang="ru-RU" sz="1600" dirty="0" err="1" smtClean="0"/>
              <a:t>Хиос</a:t>
            </a:r>
            <a:r>
              <a:rPr lang="ru-RU" sz="1600" dirty="0" smtClean="0"/>
              <a:t> изображают Гомера с широко открытыми зрячими глазами. В музее Неаполя стоит мраморный бюст Гомера IV в. до н. э. и тоже без всяких следов слепоты. Известны и другие древние изображения зрячего поэта. Почему же в наше время так широко распространено мнение о слепом Гомере?  Оказывается, представление о “великом слепце” возникло в Александрии. Плутарх (древнегреческий писатель и историк) рассказывает, что Александр во всех походах не расставался с текстом “Илиады” и называл поэму своей величайшей драгоценностью. Завоевав Египет, Александр решил основать там большой город и назвать его своим именем. Нашли для города подходящее место, но Александру во сне явился сам Гомер и прочитал ему стихи из “Одиссеи”:</a:t>
            </a:r>
          </a:p>
          <a:p>
            <a:pPr algn="just"/>
            <a:endParaRPr lang="ru-RU" sz="1600" dirty="0" smtClean="0"/>
          </a:p>
          <a:p>
            <a:pPr algn="just"/>
            <a:r>
              <a:rPr lang="ru-RU" sz="1600" dirty="0" smtClean="0"/>
              <a:t>На море шумно-широком</a:t>
            </a:r>
          </a:p>
          <a:p>
            <a:pPr algn="just"/>
            <a:r>
              <a:rPr lang="ru-RU" sz="1600" dirty="0" smtClean="0"/>
              <a:t> Находится остров, лежащий против Египта;</a:t>
            </a:r>
          </a:p>
          <a:p>
            <a:pPr algn="just"/>
            <a:r>
              <a:rPr lang="ru-RU" sz="1600" dirty="0" smtClean="0"/>
              <a:t> Его именуют там жители – </a:t>
            </a:r>
            <a:r>
              <a:rPr lang="ru-RU" sz="1600" dirty="0" err="1" smtClean="0"/>
              <a:t>Фарос</a:t>
            </a:r>
            <a:r>
              <a:rPr lang="ru-RU" sz="1600" dirty="0" smtClean="0"/>
              <a:t>…</a:t>
            </a:r>
          </a:p>
          <a:p>
            <a:pPr algn="just"/>
            <a:r>
              <a:rPr lang="ru-RU" sz="1600" dirty="0" smtClean="0"/>
              <a:t> Пристань находится верная там,</a:t>
            </a:r>
          </a:p>
          <a:p>
            <a:pPr algn="just"/>
            <a:r>
              <a:rPr lang="ru-RU" sz="1600" dirty="0" smtClean="0"/>
              <a:t> Из которой большие в море выходят суда,</a:t>
            </a:r>
          </a:p>
          <a:p>
            <a:pPr algn="just"/>
            <a:r>
              <a:rPr lang="ru-RU" sz="1600" dirty="0" smtClean="0"/>
              <a:t> Запасённые тёмной водою. </a:t>
            </a:r>
          </a:p>
          <a:p>
            <a:pPr algn="just"/>
            <a:endParaRPr lang="ru-RU" sz="1400" dirty="0" smtClean="0"/>
          </a:p>
          <a:p>
            <a:endParaRPr lang="ru-RU" dirty="0" smtClean="0"/>
          </a:p>
        </p:txBody>
      </p:sp>
      <p:sp>
        <p:nvSpPr>
          <p:cNvPr id="4" name="Прямоугольник 3"/>
          <p:cNvSpPr/>
          <p:nvPr/>
        </p:nvSpPr>
        <p:spPr>
          <a:xfrm>
            <a:off x="179512" y="5013176"/>
            <a:ext cx="8712968" cy="1384995"/>
          </a:xfrm>
          <a:prstGeom prst="rect">
            <a:avLst/>
          </a:prstGeom>
        </p:spPr>
        <p:txBody>
          <a:bodyPr wrap="square">
            <a:spAutoFit/>
          </a:bodyPr>
          <a:lstStyle/>
          <a:p>
            <a:pPr lvl="0" algn="just"/>
            <a:r>
              <a:rPr lang="ru-RU" sz="1400" dirty="0">
                <a:solidFill>
                  <a:prstClr val="black"/>
                </a:solidFill>
              </a:rPr>
              <a:t>Александр немедленно отправился на </a:t>
            </a:r>
            <a:r>
              <a:rPr lang="ru-RU" sz="1400" dirty="0" err="1">
                <a:solidFill>
                  <a:prstClr val="black"/>
                </a:solidFill>
              </a:rPr>
              <a:t>Фарос</a:t>
            </a:r>
            <a:r>
              <a:rPr lang="ru-RU" sz="1400" dirty="0">
                <a:solidFill>
                  <a:prstClr val="black"/>
                </a:solidFill>
              </a:rPr>
              <a:t> и увидел местность, удивительно подходящую для постройки большого города, - с рекой и </a:t>
            </a:r>
            <a:r>
              <a:rPr lang="ru-RU" sz="1400" dirty="0" smtClean="0">
                <a:solidFill>
                  <a:prstClr val="black"/>
                </a:solidFill>
              </a:rPr>
              <a:t>гаванью</a:t>
            </a:r>
            <a:r>
              <a:rPr lang="ru-RU" sz="1400" dirty="0">
                <a:solidFill>
                  <a:prstClr val="black"/>
                </a:solidFill>
              </a:rPr>
              <a:t>. Зимой 332-331 гг. до н. э. была основана Александрия. Естественно, что в центре города был поставлен храм Гомера, а сам поэт был обожествлён. Многочисленным философам Александрии старые изображения Гомера показались как бы … недостаточно интересными. Бог-поэт, по их мнению, должен был выглядеть не как обычный смертный.  Образ слепого основоположника мировой литературы оказался очень привлекательным. И Гомер стал изображаться слепым. </a:t>
            </a:r>
          </a:p>
        </p:txBody>
      </p:sp>
      <p:pic>
        <p:nvPicPr>
          <p:cNvPr id="15363" name="Picture 3"/>
          <p:cNvPicPr>
            <a:picLocks noChangeAspect="1" noChangeArrowheads="1"/>
          </p:cNvPicPr>
          <p:nvPr/>
        </p:nvPicPr>
        <p:blipFill>
          <a:blip r:embed="rId2" cstate="email"/>
          <a:srcRect/>
          <a:stretch>
            <a:fillRect/>
          </a:stretch>
        </p:blipFill>
        <p:spPr bwMode="auto">
          <a:xfrm>
            <a:off x="179512" y="332656"/>
            <a:ext cx="1518889" cy="2016224"/>
          </a:xfrm>
          <a:prstGeom prst="rect">
            <a:avLst/>
          </a:prstGeom>
          <a:noFill/>
          <a:ln w="9525">
            <a:noFill/>
            <a:miter lim="800000"/>
            <a:headEnd/>
            <a:tailEnd/>
          </a:ln>
        </p:spPr>
      </p:pic>
      <p:pic>
        <p:nvPicPr>
          <p:cNvPr id="15364" name="Picture 4"/>
          <p:cNvPicPr>
            <a:picLocks noChangeAspect="1" noChangeArrowheads="1"/>
          </p:cNvPicPr>
          <p:nvPr/>
        </p:nvPicPr>
        <p:blipFill>
          <a:blip r:embed="rId3" cstate="email"/>
          <a:srcRect/>
          <a:stretch>
            <a:fillRect/>
          </a:stretch>
        </p:blipFill>
        <p:spPr bwMode="auto">
          <a:xfrm>
            <a:off x="1187624" y="2780928"/>
            <a:ext cx="1469439" cy="2093218"/>
          </a:xfrm>
          <a:prstGeom prst="rect">
            <a:avLst/>
          </a:prstGeom>
          <a:noFill/>
          <a:ln w="9525">
            <a:noFill/>
            <a:miter lim="800000"/>
            <a:headEnd/>
            <a:tailEnd/>
          </a:ln>
        </p:spPr>
      </p:pic>
      <p:pic>
        <p:nvPicPr>
          <p:cNvPr id="7" name="Picture 4" descr="Гомер 3"/>
          <p:cNvPicPr>
            <a:picLocks noChangeAspect="1" noChangeArrowheads="1"/>
          </p:cNvPicPr>
          <p:nvPr/>
        </p:nvPicPr>
        <p:blipFill>
          <a:blip r:embed="rId4" cstate="email"/>
          <a:srcRect/>
          <a:stretch>
            <a:fillRect/>
          </a:stretch>
        </p:blipFill>
        <p:spPr bwMode="auto">
          <a:xfrm>
            <a:off x="7380312" y="3429000"/>
            <a:ext cx="1475656" cy="148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fontScale="90000"/>
          </a:bodyPr>
          <a:lstStyle/>
          <a:p>
            <a:r>
              <a:rPr lang="ru-RU" dirty="0" smtClean="0"/>
              <a:t>Поэмы Гомера</a:t>
            </a:r>
            <a:endParaRPr lang="ru-RU" dirty="0"/>
          </a:p>
        </p:txBody>
      </p:sp>
      <p:sp>
        <p:nvSpPr>
          <p:cNvPr id="3" name="Прямоугольник 2"/>
          <p:cNvSpPr/>
          <p:nvPr/>
        </p:nvSpPr>
        <p:spPr>
          <a:xfrm>
            <a:off x="179512" y="764704"/>
            <a:ext cx="8712968" cy="1323439"/>
          </a:xfrm>
          <a:prstGeom prst="rect">
            <a:avLst/>
          </a:prstGeom>
        </p:spPr>
        <p:txBody>
          <a:bodyPr wrap="square">
            <a:spAutoFit/>
          </a:bodyPr>
          <a:lstStyle/>
          <a:p>
            <a:pPr algn="just"/>
            <a:r>
              <a:rPr lang="ru-RU" sz="1600" dirty="0" smtClean="0"/>
              <a:t>Гомер скитался по Греции, участвовал в поэтических состязаниях. По мнению большинства учёных, поэмы “Илиада” и “Одиссея” были созданы Гомером в Ионии (Малая Азия) </a:t>
            </a:r>
            <a:r>
              <a:rPr lang="ru-RU" sz="1600" b="1" dirty="0" smtClean="0">
                <a:solidFill>
                  <a:srgbClr val="FF0000"/>
                </a:solidFill>
              </a:rPr>
              <a:t>в VIII веке до н. э. </a:t>
            </a:r>
            <a:endParaRPr lang="ru-RU" sz="1600" dirty="0" smtClean="0"/>
          </a:p>
          <a:p>
            <a:r>
              <a:rPr lang="ru-RU" sz="1600" dirty="0" smtClean="0"/>
              <a:t>Сюжет “Илиады” и “Одиссеи” взят из Троянского цикла сказаний о походе на Трою, о десятилетней осаде города, победе над троянцами и возвращении греков на родину. </a:t>
            </a:r>
          </a:p>
        </p:txBody>
      </p:sp>
      <p:sp>
        <p:nvSpPr>
          <p:cNvPr id="4" name="Прямоугольник 3"/>
          <p:cNvSpPr/>
          <p:nvPr/>
        </p:nvSpPr>
        <p:spPr>
          <a:xfrm>
            <a:off x="2843808" y="2132856"/>
            <a:ext cx="6120680" cy="1815882"/>
          </a:xfrm>
          <a:prstGeom prst="rect">
            <a:avLst/>
          </a:prstGeom>
        </p:spPr>
        <p:txBody>
          <a:bodyPr wrap="square">
            <a:spAutoFit/>
          </a:bodyPr>
          <a:lstStyle/>
          <a:p>
            <a:pPr lvl="0" algn="just"/>
            <a:r>
              <a:rPr lang="ru-RU" sz="1600" dirty="0">
                <a:solidFill>
                  <a:prstClr val="black"/>
                </a:solidFill>
              </a:rPr>
              <a:t>“Илиада” была написана в IX-VIII вв. до н. э. в Ионии и посвящена событиям последнего года Троянской войны. В ней воспеваются военные события и подвиги </a:t>
            </a:r>
            <a:r>
              <a:rPr lang="ru-RU" sz="1600" dirty="0" err="1">
                <a:solidFill>
                  <a:prstClr val="black"/>
                </a:solidFill>
              </a:rPr>
              <a:t>ахейских</a:t>
            </a:r>
            <a:r>
              <a:rPr lang="ru-RU" sz="1600" dirty="0">
                <a:solidFill>
                  <a:prstClr val="black"/>
                </a:solidFill>
              </a:rPr>
              <a:t> героев – Ахиллеса, Агамемнона, </a:t>
            </a:r>
            <a:r>
              <a:rPr lang="ru-RU" sz="1600" dirty="0" err="1">
                <a:solidFill>
                  <a:prstClr val="black"/>
                </a:solidFill>
              </a:rPr>
              <a:t>Менелая</a:t>
            </a:r>
            <a:r>
              <a:rPr lang="ru-RU" sz="1600" dirty="0">
                <a:solidFill>
                  <a:prstClr val="black"/>
                </a:solidFill>
              </a:rPr>
              <a:t>, Гектора, </a:t>
            </a:r>
            <a:r>
              <a:rPr lang="ru-RU" sz="1600" dirty="0" err="1">
                <a:solidFill>
                  <a:prstClr val="black"/>
                </a:solidFill>
              </a:rPr>
              <a:t>Диомеда</a:t>
            </a:r>
            <a:r>
              <a:rPr lang="ru-RU" sz="1600" dirty="0">
                <a:solidFill>
                  <a:prstClr val="black"/>
                </a:solidFill>
              </a:rPr>
              <a:t> и др. Главный герой “Илиады” - Ахиллес – сын морской богини Фетиды и </a:t>
            </a:r>
            <a:r>
              <a:rPr lang="ru-RU" sz="1600" dirty="0" err="1">
                <a:solidFill>
                  <a:prstClr val="black"/>
                </a:solidFill>
              </a:rPr>
              <a:t>Пелея</a:t>
            </a:r>
            <a:r>
              <a:rPr lang="ru-RU" sz="1600" dirty="0">
                <a:solidFill>
                  <a:prstClr val="black"/>
                </a:solidFill>
              </a:rPr>
              <a:t>, царя города </a:t>
            </a:r>
            <a:r>
              <a:rPr lang="ru-RU" sz="1600" dirty="0" err="1">
                <a:solidFill>
                  <a:prstClr val="black"/>
                </a:solidFill>
              </a:rPr>
              <a:t>Фтии</a:t>
            </a:r>
            <a:r>
              <a:rPr lang="ru-RU" sz="1600" dirty="0">
                <a:solidFill>
                  <a:prstClr val="black"/>
                </a:solidFill>
              </a:rPr>
              <a:t> в Фессалии – совершил под Троей множество подвигов, но на десятый год войны был убит стрелой Париса. </a:t>
            </a:r>
          </a:p>
        </p:txBody>
      </p:sp>
      <p:sp>
        <p:nvSpPr>
          <p:cNvPr id="5" name="Прямоугольник 4"/>
          <p:cNvSpPr/>
          <p:nvPr/>
        </p:nvSpPr>
        <p:spPr>
          <a:xfrm>
            <a:off x="107504" y="4797152"/>
            <a:ext cx="6840760" cy="2062103"/>
          </a:xfrm>
          <a:prstGeom prst="rect">
            <a:avLst/>
          </a:prstGeom>
        </p:spPr>
        <p:txBody>
          <a:bodyPr wrap="square">
            <a:spAutoFit/>
          </a:bodyPr>
          <a:lstStyle/>
          <a:p>
            <a:pPr lvl="0" algn="just"/>
            <a:r>
              <a:rPr lang="ru-RU" sz="1600" dirty="0">
                <a:solidFill>
                  <a:prstClr val="black"/>
                </a:solidFill>
              </a:rPr>
              <a:t>“Одиссея” повествует о последних приключениях одного из героев Троянской войны, царя острова Итака, Одиссея, возвращающегося от стен разрушенного </a:t>
            </a:r>
            <a:r>
              <a:rPr lang="ru-RU" sz="1600" dirty="0" err="1">
                <a:solidFill>
                  <a:prstClr val="black"/>
                </a:solidFill>
              </a:rPr>
              <a:t>Илиона</a:t>
            </a:r>
            <a:r>
              <a:rPr lang="ru-RU" sz="1600" dirty="0">
                <a:solidFill>
                  <a:prstClr val="black"/>
                </a:solidFill>
              </a:rPr>
              <a:t> в родную Итаку. В отличие от “Илиады”, В “Одиссее” изображены преимущественно бытовые картины: хозяйственные заботы, домашние занятия, семейные обычаи, обряды гостеприимства и проч. Создана она несколько позже “Илиады” и содержит около 12100 стихов. </a:t>
            </a:r>
            <a:endParaRPr lang="ru-RU" sz="1600" dirty="0" smtClean="0">
              <a:solidFill>
                <a:prstClr val="black"/>
              </a:solidFill>
            </a:endParaRPr>
          </a:p>
          <a:p>
            <a:pPr lvl="0" algn="just"/>
            <a:r>
              <a:rPr lang="ru-RU" sz="1600" dirty="0" smtClean="0">
                <a:solidFill>
                  <a:prstClr val="black"/>
                </a:solidFill>
              </a:rPr>
              <a:t>На </a:t>
            </a:r>
            <a:r>
              <a:rPr lang="ru-RU" sz="1600" dirty="0">
                <a:solidFill>
                  <a:prstClr val="black"/>
                </a:solidFill>
              </a:rPr>
              <a:t>русский язык “Илиаду” перевёл в 1829 г Н. И. </a:t>
            </a:r>
            <a:r>
              <a:rPr lang="ru-RU" sz="1600" dirty="0" err="1">
                <a:solidFill>
                  <a:prstClr val="black"/>
                </a:solidFill>
              </a:rPr>
              <a:t>Гнедич</a:t>
            </a:r>
            <a:r>
              <a:rPr lang="ru-RU" sz="1600" dirty="0">
                <a:solidFill>
                  <a:prstClr val="black"/>
                </a:solidFill>
              </a:rPr>
              <a:t>, а “Одиссею” - в1849 В. А. Жуковский.</a:t>
            </a:r>
          </a:p>
        </p:txBody>
      </p:sp>
      <p:pic>
        <p:nvPicPr>
          <p:cNvPr id="6" name="Picture 8" descr="Картинка 1 из 767">
            <a:hlinkClick r:id="rId2"/>
          </p:cNvPr>
          <p:cNvPicPr>
            <a:picLocks noChangeAspect="1" noChangeArrowheads="1"/>
          </p:cNvPicPr>
          <p:nvPr/>
        </p:nvPicPr>
        <p:blipFill>
          <a:blip r:embed="rId3" cstate="email"/>
          <a:srcRect/>
          <a:stretch>
            <a:fillRect/>
          </a:stretch>
        </p:blipFill>
        <p:spPr>
          <a:xfrm>
            <a:off x="467544" y="2060848"/>
            <a:ext cx="1954173" cy="2664296"/>
          </a:xfrm>
          <a:prstGeom prst="rect">
            <a:avLst/>
          </a:prstGeom>
          <a:ln/>
        </p:spPr>
      </p:pic>
      <p:pic>
        <p:nvPicPr>
          <p:cNvPr id="7" name="Picture 11" descr="Картинка 1 из 302">
            <a:hlinkClick r:id="rId4"/>
          </p:cNvPr>
          <p:cNvPicPr>
            <a:picLocks noChangeAspect="1" noChangeArrowheads="1"/>
          </p:cNvPicPr>
          <p:nvPr/>
        </p:nvPicPr>
        <p:blipFill>
          <a:blip r:embed="rId5" cstate="email"/>
          <a:srcRect/>
          <a:stretch>
            <a:fillRect/>
          </a:stretch>
        </p:blipFill>
        <p:spPr>
          <a:xfrm>
            <a:off x="7020272" y="4221088"/>
            <a:ext cx="1781886" cy="237616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457200" y="274638"/>
            <a:ext cx="8229600" cy="706090"/>
          </a:xfrm>
        </p:spPr>
        <p:txBody>
          <a:bodyPr>
            <a:normAutofit fontScale="90000"/>
          </a:bodyPr>
          <a:lstStyle/>
          <a:p>
            <a:r>
              <a:rPr lang="ru-RU" b="1" dirty="0">
                <a:solidFill>
                  <a:srgbClr val="C00000"/>
                </a:solidFill>
                <a:latin typeface="Monotype Corsiva" pitchFamily="66" charset="0"/>
              </a:rPr>
              <a:t>Герои троянской войны</a:t>
            </a:r>
          </a:p>
        </p:txBody>
      </p:sp>
      <p:grpSp>
        <p:nvGrpSpPr>
          <p:cNvPr id="2" name="Group 15"/>
          <p:cNvGrpSpPr>
            <a:grpSpLocks/>
          </p:cNvGrpSpPr>
          <p:nvPr/>
        </p:nvGrpSpPr>
        <p:grpSpPr bwMode="auto">
          <a:xfrm>
            <a:off x="0" y="1052736"/>
            <a:ext cx="2292350" cy="2760662"/>
            <a:chOff x="0" y="845"/>
            <a:chExt cx="1444" cy="1739"/>
          </a:xfrm>
        </p:grpSpPr>
        <p:pic>
          <p:nvPicPr>
            <p:cNvPr id="26633" name="Picture 9" descr="menelaus"/>
            <p:cNvPicPr>
              <a:picLocks noChangeAspect="1" noChangeArrowheads="1"/>
            </p:cNvPicPr>
            <p:nvPr/>
          </p:nvPicPr>
          <p:blipFill>
            <a:blip r:embed="rId2" cstate="email"/>
            <a:srcRect/>
            <a:stretch>
              <a:fillRect/>
            </a:stretch>
          </p:blipFill>
          <p:spPr bwMode="auto">
            <a:xfrm>
              <a:off x="0" y="845"/>
              <a:ext cx="1444" cy="1678"/>
            </a:xfrm>
            <a:prstGeom prst="rect">
              <a:avLst/>
            </a:prstGeom>
            <a:noFill/>
            <a:ln>
              <a:noFill/>
            </a:ln>
            <a:effectLst/>
          </p:spPr>
        </p:pic>
        <p:sp>
          <p:nvSpPr>
            <p:cNvPr id="26638" name="Text Box 14"/>
            <p:cNvSpPr txBox="1">
              <a:spLocks noChangeArrowheads="1"/>
            </p:cNvSpPr>
            <p:nvPr/>
          </p:nvSpPr>
          <p:spPr bwMode="auto">
            <a:xfrm>
              <a:off x="0" y="2296"/>
              <a:ext cx="1429" cy="288"/>
            </a:xfrm>
            <a:prstGeom prst="rect">
              <a:avLst/>
            </a:prstGeom>
            <a:noFill/>
            <a:ln w="9525">
              <a:noFill/>
              <a:miter lim="800000"/>
              <a:headEnd/>
              <a:tailEnd/>
            </a:ln>
            <a:effectLst/>
          </p:spPr>
          <p:txBody>
            <a:bodyPr>
              <a:spAutoFit/>
            </a:bodyPr>
            <a:lstStyle/>
            <a:p>
              <a:pPr>
                <a:spcBef>
                  <a:spcPct val="50000"/>
                </a:spcBef>
              </a:pPr>
              <a:r>
                <a:rPr lang="ru-RU" sz="2400">
                  <a:latin typeface="Monotype Corsiva" pitchFamily="66" charset="0"/>
                </a:rPr>
                <a:t>Менелай</a:t>
              </a:r>
            </a:p>
          </p:txBody>
        </p:sp>
      </p:grpSp>
      <p:grpSp>
        <p:nvGrpSpPr>
          <p:cNvPr id="3" name="Group 17"/>
          <p:cNvGrpSpPr>
            <a:grpSpLocks/>
          </p:cNvGrpSpPr>
          <p:nvPr/>
        </p:nvGrpSpPr>
        <p:grpSpPr bwMode="auto">
          <a:xfrm>
            <a:off x="755576" y="4149080"/>
            <a:ext cx="3312368" cy="2556967"/>
            <a:chOff x="521" y="2523"/>
            <a:chExt cx="2359" cy="1792"/>
          </a:xfrm>
        </p:grpSpPr>
        <p:pic>
          <p:nvPicPr>
            <p:cNvPr id="26629" name="Picture 5" descr="Картинка 8 из 39">
              <a:hlinkClick r:id="rId3"/>
            </p:cNvPr>
            <p:cNvPicPr>
              <a:picLocks noChangeAspect="1" noChangeArrowheads="1"/>
            </p:cNvPicPr>
            <p:nvPr/>
          </p:nvPicPr>
          <p:blipFill>
            <a:blip r:embed="rId4" cstate="email"/>
            <a:srcRect/>
            <a:stretch>
              <a:fillRect/>
            </a:stretch>
          </p:blipFill>
          <p:spPr bwMode="auto">
            <a:xfrm>
              <a:off x="521" y="2523"/>
              <a:ext cx="2359" cy="1755"/>
            </a:xfrm>
            <a:prstGeom prst="rect">
              <a:avLst/>
            </a:prstGeom>
            <a:noFill/>
            <a:ln/>
            <a:effectLst/>
          </p:spPr>
        </p:pic>
        <p:sp>
          <p:nvSpPr>
            <p:cNvPr id="26640" name="Text Box 16"/>
            <p:cNvSpPr txBox="1">
              <a:spLocks noChangeArrowheads="1"/>
            </p:cNvSpPr>
            <p:nvPr/>
          </p:nvSpPr>
          <p:spPr bwMode="auto">
            <a:xfrm>
              <a:off x="521" y="4065"/>
              <a:ext cx="2359" cy="250"/>
            </a:xfrm>
            <a:prstGeom prst="rect">
              <a:avLst/>
            </a:prstGeom>
            <a:noFill/>
            <a:ln w="9525">
              <a:noFill/>
              <a:miter lim="800000"/>
              <a:headEnd/>
              <a:tailEnd/>
            </a:ln>
            <a:effectLst/>
          </p:spPr>
          <p:txBody>
            <a:bodyPr>
              <a:spAutoFit/>
            </a:bodyPr>
            <a:lstStyle/>
            <a:p>
              <a:pPr>
                <a:spcBef>
                  <a:spcPct val="50000"/>
                </a:spcBef>
              </a:pPr>
              <a:r>
                <a:rPr lang="ru-RU" sz="2000">
                  <a:latin typeface="Monotype Corsiva" pitchFamily="66" charset="0"/>
                </a:rPr>
                <a:t>Гектор</a:t>
              </a:r>
            </a:p>
          </p:txBody>
        </p:sp>
      </p:grpSp>
      <p:grpSp>
        <p:nvGrpSpPr>
          <p:cNvPr id="4" name="Group 19"/>
          <p:cNvGrpSpPr>
            <a:grpSpLocks/>
          </p:cNvGrpSpPr>
          <p:nvPr/>
        </p:nvGrpSpPr>
        <p:grpSpPr bwMode="auto">
          <a:xfrm>
            <a:off x="3419872" y="1052736"/>
            <a:ext cx="2232248" cy="2904430"/>
            <a:chOff x="2123" y="709"/>
            <a:chExt cx="1499" cy="2011"/>
          </a:xfrm>
        </p:grpSpPr>
        <p:pic>
          <p:nvPicPr>
            <p:cNvPr id="26637" name="Picture 13" descr="odyssey"/>
            <p:cNvPicPr>
              <a:picLocks noChangeAspect="1" noChangeArrowheads="1"/>
            </p:cNvPicPr>
            <p:nvPr/>
          </p:nvPicPr>
          <p:blipFill>
            <a:blip r:embed="rId5" cstate="email"/>
            <a:srcRect/>
            <a:stretch>
              <a:fillRect/>
            </a:stretch>
          </p:blipFill>
          <p:spPr bwMode="auto">
            <a:xfrm>
              <a:off x="2123" y="709"/>
              <a:ext cx="1499" cy="1950"/>
            </a:xfrm>
            <a:prstGeom prst="rect">
              <a:avLst/>
            </a:prstGeom>
            <a:noFill/>
            <a:ln w="9525">
              <a:noFill/>
              <a:miter lim="800000"/>
              <a:headEnd/>
              <a:tailEnd/>
            </a:ln>
          </p:spPr>
        </p:pic>
        <p:sp>
          <p:nvSpPr>
            <p:cNvPr id="26642" name="Text Box 18"/>
            <p:cNvSpPr txBox="1">
              <a:spLocks noChangeArrowheads="1"/>
            </p:cNvSpPr>
            <p:nvPr/>
          </p:nvSpPr>
          <p:spPr bwMode="auto">
            <a:xfrm>
              <a:off x="2200" y="2432"/>
              <a:ext cx="1315" cy="288"/>
            </a:xfrm>
            <a:prstGeom prst="rect">
              <a:avLst/>
            </a:prstGeom>
            <a:noFill/>
            <a:ln w="9525">
              <a:noFill/>
              <a:miter lim="800000"/>
              <a:headEnd/>
              <a:tailEnd/>
            </a:ln>
            <a:effectLst/>
          </p:spPr>
          <p:txBody>
            <a:bodyPr>
              <a:spAutoFit/>
            </a:bodyPr>
            <a:lstStyle/>
            <a:p>
              <a:pPr>
                <a:spcBef>
                  <a:spcPct val="50000"/>
                </a:spcBef>
              </a:pPr>
              <a:r>
                <a:rPr lang="ru-RU" sz="2400">
                  <a:latin typeface="Monotype Corsiva" pitchFamily="66" charset="0"/>
                </a:rPr>
                <a:t>Одиссей</a:t>
              </a:r>
            </a:p>
          </p:txBody>
        </p:sp>
      </p:grpSp>
      <p:grpSp>
        <p:nvGrpSpPr>
          <p:cNvPr id="5" name="Group 23"/>
          <p:cNvGrpSpPr>
            <a:grpSpLocks/>
          </p:cNvGrpSpPr>
          <p:nvPr/>
        </p:nvGrpSpPr>
        <p:grpSpPr bwMode="auto">
          <a:xfrm>
            <a:off x="6948264" y="1052736"/>
            <a:ext cx="1964506" cy="3458741"/>
            <a:chOff x="4228" y="799"/>
            <a:chExt cx="1532" cy="2409"/>
          </a:xfrm>
        </p:grpSpPr>
        <p:pic>
          <p:nvPicPr>
            <p:cNvPr id="26631" name="Picture 7" descr="achilthetis"/>
            <p:cNvPicPr>
              <a:picLocks noChangeAspect="1" noChangeArrowheads="1"/>
            </p:cNvPicPr>
            <p:nvPr/>
          </p:nvPicPr>
          <p:blipFill>
            <a:blip r:embed="rId6" cstate="email"/>
            <a:srcRect/>
            <a:stretch>
              <a:fillRect/>
            </a:stretch>
          </p:blipFill>
          <p:spPr bwMode="auto">
            <a:xfrm>
              <a:off x="4228" y="799"/>
              <a:ext cx="1532" cy="2087"/>
            </a:xfrm>
            <a:prstGeom prst="rect">
              <a:avLst/>
            </a:prstGeom>
            <a:noFill/>
            <a:ln>
              <a:noFill/>
            </a:ln>
            <a:effectLst/>
          </p:spPr>
        </p:pic>
        <p:sp>
          <p:nvSpPr>
            <p:cNvPr id="26646" name="Text Box 22"/>
            <p:cNvSpPr txBox="1">
              <a:spLocks noChangeArrowheads="1"/>
            </p:cNvSpPr>
            <p:nvPr/>
          </p:nvSpPr>
          <p:spPr bwMode="auto">
            <a:xfrm>
              <a:off x="4846" y="2886"/>
              <a:ext cx="914" cy="322"/>
            </a:xfrm>
            <a:prstGeom prst="rect">
              <a:avLst/>
            </a:prstGeom>
            <a:noFill/>
            <a:ln w="9525">
              <a:noFill/>
              <a:miter lim="800000"/>
              <a:headEnd/>
              <a:tailEnd/>
            </a:ln>
            <a:effectLst/>
          </p:spPr>
          <p:txBody>
            <a:bodyPr wrap="square">
              <a:spAutoFit/>
            </a:bodyPr>
            <a:lstStyle/>
            <a:p>
              <a:pPr>
                <a:spcBef>
                  <a:spcPct val="50000"/>
                </a:spcBef>
              </a:pPr>
              <a:r>
                <a:rPr lang="ru-RU" sz="2400" dirty="0">
                  <a:latin typeface="Monotype Corsiva" pitchFamily="66" charset="0"/>
                </a:rPr>
                <a:t>Ахиллес</a:t>
              </a:r>
            </a:p>
          </p:txBody>
        </p:sp>
      </p:grpSp>
      <p:grpSp>
        <p:nvGrpSpPr>
          <p:cNvPr id="6" name="Group 21"/>
          <p:cNvGrpSpPr>
            <a:grpSpLocks/>
          </p:cNvGrpSpPr>
          <p:nvPr/>
        </p:nvGrpSpPr>
        <p:grpSpPr bwMode="auto">
          <a:xfrm>
            <a:off x="5292080" y="3542853"/>
            <a:ext cx="2081039" cy="3315147"/>
            <a:chOff x="3384" y="1888"/>
            <a:chExt cx="1583" cy="2451"/>
          </a:xfrm>
        </p:grpSpPr>
        <p:pic>
          <p:nvPicPr>
            <p:cNvPr id="26635" name="Picture 11" descr="helene"/>
            <p:cNvPicPr>
              <a:picLocks noChangeAspect="1" noChangeArrowheads="1"/>
            </p:cNvPicPr>
            <p:nvPr/>
          </p:nvPicPr>
          <p:blipFill>
            <a:blip r:embed="rId7" cstate="email"/>
            <a:srcRect/>
            <a:stretch>
              <a:fillRect/>
            </a:stretch>
          </p:blipFill>
          <p:spPr bwMode="auto">
            <a:xfrm>
              <a:off x="3384" y="1888"/>
              <a:ext cx="1557" cy="2432"/>
            </a:xfrm>
            <a:prstGeom prst="rect">
              <a:avLst/>
            </a:prstGeom>
            <a:noFill/>
            <a:ln>
              <a:noFill/>
            </a:ln>
            <a:effectLst/>
          </p:spPr>
        </p:pic>
        <p:sp>
          <p:nvSpPr>
            <p:cNvPr id="26644" name="Text Box 20"/>
            <p:cNvSpPr txBox="1">
              <a:spLocks noChangeArrowheads="1"/>
            </p:cNvSpPr>
            <p:nvPr/>
          </p:nvSpPr>
          <p:spPr bwMode="auto">
            <a:xfrm>
              <a:off x="3424" y="4089"/>
              <a:ext cx="1543" cy="250"/>
            </a:xfrm>
            <a:prstGeom prst="rect">
              <a:avLst/>
            </a:prstGeom>
            <a:noFill/>
            <a:ln w="9525">
              <a:noFill/>
              <a:miter lim="800000"/>
              <a:headEnd/>
              <a:tailEnd/>
            </a:ln>
            <a:effectLst/>
          </p:spPr>
          <p:txBody>
            <a:bodyPr>
              <a:spAutoFit/>
            </a:bodyPr>
            <a:lstStyle/>
            <a:p>
              <a:pPr>
                <a:spcBef>
                  <a:spcPct val="50000"/>
                </a:spcBef>
              </a:pPr>
              <a:r>
                <a:rPr lang="ru-RU" sz="2000">
                  <a:latin typeface="Monotype Corsiva" pitchFamily="66" charset="0"/>
                </a:rPr>
                <a:t>Елена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6"/>
                                        </p:tgtEl>
                                        <p:attrNameLst>
                                          <p:attrName>style.visibility</p:attrName>
                                        </p:attrNameLst>
                                      </p:cBhvr>
                                      <p:to>
                                        <p:strVal val="visible"/>
                                      </p:to>
                                    </p:set>
                                    <p:anim calcmode="discrete" valueType="clr">
                                      <p:cBhvr override="childStyle">
                                        <p:cTn id="7" dur="80"/>
                                        <p:tgtEl>
                                          <p:spTgt spid="26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gtEl>
                                        <p:attrNameLst>
                                          <p:attrName>fillcolor</p:attrName>
                                        </p:attrNameLst>
                                      </p:cBhvr>
                                      <p:tavLst>
                                        <p:tav tm="0">
                                          <p:val>
                                            <p:clrVal>
                                              <a:schemeClr val="accent2"/>
                                            </p:clrVal>
                                          </p:val>
                                        </p:tav>
                                        <p:tav tm="50000">
                                          <p:val>
                                            <p:clrVal>
                                              <a:schemeClr val="hlink"/>
                                            </p:clrVal>
                                          </p:val>
                                        </p:tav>
                                      </p:tavLst>
                                    </p:anim>
                                    <p:set>
                                      <p:cBhvr>
                                        <p:cTn id="9" dur="80"/>
                                        <p:tgtEl>
                                          <p:spTgt spid="26626"/>
                                        </p:tgtEl>
                                        <p:attrNameLst>
                                          <p:attrName>fill.type</p:attrName>
                                        </p:attrNameLst>
                                      </p:cBhvr>
                                      <p:to>
                                        <p:strVal val="solid"/>
                                      </p:to>
                                    </p:set>
                                  </p:childTnLst>
                                </p:cTn>
                              </p:par>
                            </p:childTnLst>
                          </p:cTn>
                        </p:par>
                        <p:par>
                          <p:cTn id="10" fill="hold">
                            <p:stCondLst>
                              <p:cond delay="800"/>
                            </p:stCondLst>
                            <p:childTnLst>
                              <p:par>
                                <p:cTn id="11" presetID="8"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par>
                          <p:cTn id="14" fill="hold">
                            <p:stCondLst>
                              <p:cond delay="2800"/>
                            </p:stCondLst>
                            <p:childTnLst>
                              <p:par>
                                <p:cTn id="15" presetID="8"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par>
                          <p:cTn id="18" fill="hold">
                            <p:stCondLst>
                              <p:cond delay="4800"/>
                            </p:stCondLst>
                            <p:childTnLst>
                              <p:par>
                                <p:cTn id="19" presetID="4" presetClass="entr" presetSubtype="3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par>
                          <p:cTn id="22" fill="hold">
                            <p:stCondLst>
                              <p:cond delay="5300"/>
                            </p:stCondLst>
                            <p:childTnLst>
                              <p:par>
                                <p:cTn id="23" presetID="4"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out)">
                                      <p:cBhvr>
                                        <p:cTn id="25" dur="500"/>
                                        <p:tgtEl>
                                          <p:spTgt spid="4"/>
                                        </p:tgtEl>
                                      </p:cBhvr>
                                    </p:animEffect>
                                  </p:childTnLst>
                                </p:cTn>
                              </p:par>
                            </p:childTnLst>
                          </p:cTn>
                        </p:par>
                        <p:par>
                          <p:cTn id="26" fill="hold">
                            <p:stCondLst>
                              <p:cond delay="5800"/>
                            </p:stCondLst>
                            <p:childTnLst>
                              <p:par>
                                <p:cTn id="27" presetID="8" presetClass="entr" presetSubtype="3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out)">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smtClean="0">
                <a:solidFill>
                  <a:srgbClr val="C00000"/>
                </a:solidFill>
              </a:rPr>
              <a:t>Правда или вымысел?</a:t>
            </a:r>
            <a:endParaRPr lang="ru-RU" b="1" dirty="0">
              <a:solidFill>
                <a:srgbClr val="C00000"/>
              </a:solidFill>
            </a:endParaRPr>
          </a:p>
        </p:txBody>
      </p:sp>
      <p:sp>
        <p:nvSpPr>
          <p:cNvPr id="3" name="Прямоугольник 2"/>
          <p:cNvSpPr/>
          <p:nvPr/>
        </p:nvSpPr>
        <p:spPr>
          <a:xfrm>
            <a:off x="251520" y="908720"/>
            <a:ext cx="8568952" cy="1569660"/>
          </a:xfrm>
          <a:prstGeom prst="rect">
            <a:avLst/>
          </a:prstGeom>
        </p:spPr>
        <p:txBody>
          <a:bodyPr wrap="square">
            <a:spAutoFit/>
          </a:bodyPr>
          <a:lstStyle/>
          <a:p>
            <a:pPr algn="just"/>
            <a:r>
              <a:rPr lang="ru-RU" sz="1600" dirty="0" smtClean="0"/>
              <a:t>Троянская война, по мнению древних греков, была одним из самых значительных событий их истории. Они не сомневались в исторической реальности троянской войны, в том, что десятилетняя осада Трои – исторический факт, лишь приукрашенный поэтом. Действительно, в поэме очень мало вымысла. Если убрать сцены с участием богов, то рассказ будет выглядеть достоверным. Историческая наука нового времени видела в греческих мифах лишь легенды и сказки. Историки XVIII-XIX веков были убеждены, что никакого похода греков на Трою не было. </a:t>
            </a:r>
            <a:endParaRPr lang="ru-RU" sz="1600" dirty="0"/>
          </a:p>
        </p:txBody>
      </p:sp>
      <p:pic>
        <p:nvPicPr>
          <p:cNvPr id="4" name="Picture 4" descr="64"/>
          <p:cNvPicPr>
            <a:picLocks noChangeAspect="1" noChangeArrowheads="1"/>
          </p:cNvPicPr>
          <p:nvPr/>
        </p:nvPicPr>
        <p:blipFill>
          <a:blip r:embed="rId2" cstate="email"/>
          <a:srcRect/>
          <a:stretch>
            <a:fillRect/>
          </a:stretch>
        </p:blipFill>
        <p:spPr>
          <a:xfrm>
            <a:off x="323528" y="2924944"/>
            <a:ext cx="3616796" cy="2585801"/>
          </a:xfrm>
          <a:prstGeom prst="rect">
            <a:avLst/>
          </a:prstGeom>
          <a:noFill/>
          <a:ln/>
        </p:spPr>
      </p:pic>
      <p:sp>
        <p:nvSpPr>
          <p:cNvPr id="5" name="Прямоугольник 4"/>
          <p:cNvSpPr/>
          <p:nvPr/>
        </p:nvSpPr>
        <p:spPr>
          <a:xfrm>
            <a:off x="4067944" y="2564904"/>
            <a:ext cx="4896544" cy="3785652"/>
          </a:xfrm>
          <a:prstGeom prst="rect">
            <a:avLst/>
          </a:prstGeom>
        </p:spPr>
        <p:txBody>
          <a:bodyPr wrap="square">
            <a:spAutoFit/>
          </a:bodyPr>
          <a:lstStyle/>
          <a:p>
            <a:pPr algn="just"/>
            <a:r>
              <a:rPr lang="ru-RU" sz="1600" dirty="0">
                <a:solidFill>
                  <a:prstClr val="black"/>
                </a:solidFill>
              </a:rPr>
              <a:t>Единственным из европейцев, поверившим эпосу, оказался Генрих </a:t>
            </a:r>
            <a:r>
              <a:rPr lang="ru-RU" sz="1600" dirty="0" err="1">
                <a:solidFill>
                  <a:prstClr val="black"/>
                </a:solidFill>
              </a:rPr>
              <a:t>Шлиман</a:t>
            </a:r>
            <a:r>
              <a:rPr lang="ru-RU" sz="1600" dirty="0">
                <a:solidFill>
                  <a:prstClr val="black"/>
                </a:solidFill>
              </a:rPr>
              <a:t>. </a:t>
            </a:r>
            <a:r>
              <a:rPr lang="ru-RU" sz="1600" dirty="0" smtClean="0">
                <a:solidFill>
                  <a:prstClr val="black"/>
                </a:solidFill>
              </a:rPr>
              <a:t>В </a:t>
            </a:r>
            <a:r>
              <a:rPr lang="ru-RU" sz="1600" dirty="0">
                <a:solidFill>
                  <a:prstClr val="black"/>
                </a:solidFill>
              </a:rPr>
              <a:t>1871 г. он приступает к раскопкам холма </a:t>
            </a:r>
            <a:r>
              <a:rPr lang="ru-RU" sz="1600" dirty="0" err="1">
                <a:solidFill>
                  <a:prstClr val="black"/>
                </a:solidFill>
              </a:rPr>
              <a:t>Гиссарлык</a:t>
            </a:r>
            <a:r>
              <a:rPr lang="ru-RU" sz="1600" dirty="0">
                <a:solidFill>
                  <a:prstClr val="black"/>
                </a:solidFill>
              </a:rPr>
              <a:t> в северо-западной части Малой Азии, определив его как местоположение древней Трои. Его ждала удача: холм скрывал развалины целых 9 городских поселений, сменявших друг друга на протяжении </a:t>
            </a:r>
            <a:r>
              <a:rPr lang="ru-RU" sz="1600" dirty="0" smtClean="0">
                <a:solidFill>
                  <a:prstClr val="black"/>
                </a:solidFill>
              </a:rPr>
              <a:t> </a:t>
            </a:r>
            <a:r>
              <a:rPr lang="ru-RU" sz="1600" dirty="0">
                <a:solidFill>
                  <a:prstClr val="black"/>
                </a:solidFill>
              </a:rPr>
              <a:t>20 веков. Описанную в поэме трою </a:t>
            </a:r>
            <a:r>
              <a:rPr lang="ru-RU" sz="1600" dirty="0" err="1">
                <a:solidFill>
                  <a:prstClr val="black"/>
                </a:solidFill>
              </a:rPr>
              <a:t>Шлиман</a:t>
            </a:r>
            <a:r>
              <a:rPr lang="ru-RU" sz="1600" dirty="0">
                <a:solidFill>
                  <a:prstClr val="black"/>
                </a:solidFill>
              </a:rPr>
              <a:t> признал в одном из поселений. </a:t>
            </a:r>
            <a:r>
              <a:rPr lang="ru-RU" sz="1600" dirty="0" smtClean="0">
                <a:solidFill>
                  <a:prstClr val="black"/>
                </a:solidFill>
              </a:rPr>
              <a:t>В </a:t>
            </a:r>
            <a:r>
              <a:rPr lang="ru-RU" sz="1600" dirty="0">
                <a:solidFill>
                  <a:prstClr val="black"/>
                </a:solidFill>
              </a:rPr>
              <a:t>одной из обнаруженных царских могил покоились останки Агамемнона и его спутников; лицо Агамемнона покрывала золотая маска. Открытие Генриха </a:t>
            </a:r>
            <a:r>
              <a:rPr lang="ru-RU" sz="1600" dirty="0" err="1">
                <a:solidFill>
                  <a:prstClr val="black"/>
                </a:solidFill>
              </a:rPr>
              <a:t>Шлимана</a:t>
            </a:r>
            <a:r>
              <a:rPr lang="ru-RU" sz="1600" dirty="0">
                <a:solidFill>
                  <a:prstClr val="black"/>
                </a:solidFill>
              </a:rPr>
              <a:t> потрясло мировую общественность. Не осталось сомнений, что поэма Гомера содержит сведения о реальных героях и событиях.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1111"/>
          <p:cNvPicPr>
            <a:picLocks noChangeAspect="1" noChangeArrowheads="1"/>
          </p:cNvPicPr>
          <p:nvPr/>
        </p:nvPicPr>
        <p:blipFill>
          <a:blip r:embed="rId2" cstate="email"/>
          <a:srcRect/>
          <a:stretch>
            <a:fillRect/>
          </a:stretch>
        </p:blipFill>
        <p:spPr bwMode="auto">
          <a:xfrm>
            <a:off x="5456801" y="1341438"/>
            <a:ext cx="3118874" cy="2087562"/>
          </a:xfrm>
          <a:prstGeom prst="rect">
            <a:avLst/>
          </a:prstGeom>
          <a:noFill/>
        </p:spPr>
      </p:pic>
      <p:pic>
        <p:nvPicPr>
          <p:cNvPr id="35845" name="Picture 5" descr="file0939"/>
          <p:cNvPicPr>
            <a:picLocks noChangeAspect="1" noChangeArrowheads="1"/>
          </p:cNvPicPr>
          <p:nvPr/>
        </p:nvPicPr>
        <p:blipFill>
          <a:blip r:embed="rId3" cstate="email"/>
          <a:srcRect/>
          <a:stretch>
            <a:fillRect/>
          </a:stretch>
        </p:blipFill>
        <p:spPr bwMode="auto">
          <a:xfrm>
            <a:off x="467544" y="1412776"/>
            <a:ext cx="4762500" cy="3571875"/>
          </a:xfrm>
          <a:prstGeom prst="rect">
            <a:avLst/>
          </a:prstGeom>
          <a:noFill/>
        </p:spPr>
      </p:pic>
      <p:pic>
        <p:nvPicPr>
          <p:cNvPr id="35846" name="Picture 6" descr="111"/>
          <p:cNvPicPr>
            <a:picLocks noChangeAspect="1" noChangeArrowheads="1"/>
          </p:cNvPicPr>
          <p:nvPr/>
        </p:nvPicPr>
        <p:blipFill>
          <a:blip r:embed="rId4" cstate="email"/>
          <a:srcRect/>
          <a:stretch>
            <a:fillRect/>
          </a:stretch>
        </p:blipFill>
        <p:spPr bwMode="auto">
          <a:xfrm>
            <a:off x="5433525" y="3644900"/>
            <a:ext cx="3170726" cy="2448396"/>
          </a:xfrm>
          <a:prstGeom prst="rect">
            <a:avLst/>
          </a:prstGeom>
          <a:noFill/>
        </p:spPr>
      </p:pic>
      <p:sp>
        <p:nvSpPr>
          <p:cNvPr id="35847" name="Text Box 7"/>
          <p:cNvSpPr txBox="1">
            <a:spLocks noChangeArrowheads="1"/>
          </p:cNvSpPr>
          <p:nvPr/>
        </p:nvSpPr>
        <p:spPr bwMode="auto">
          <a:xfrm>
            <a:off x="0" y="333375"/>
            <a:ext cx="9144000" cy="762000"/>
          </a:xfrm>
          <a:prstGeom prst="rect">
            <a:avLst/>
          </a:prstGeom>
          <a:noFill/>
          <a:ln w="9525">
            <a:noFill/>
            <a:miter lim="800000"/>
            <a:headEnd/>
            <a:tailEnd/>
          </a:ln>
          <a:effectLst/>
        </p:spPr>
        <p:txBody>
          <a:bodyPr>
            <a:spAutoFit/>
          </a:bodyPr>
          <a:lstStyle/>
          <a:p>
            <a:pPr algn="ctr">
              <a:spcBef>
                <a:spcPct val="50000"/>
              </a:spcBef>
            </a:pPr>
            <a:r>
              <a:rPr lang="ru-RU" sz="4400" b="1">
                <a:latin typeface="Monotype Corsiva" pitchFamily="66" charset="0"/>
              </a:rPr>
              <a:t>Ожившая Троя</a:t>
            </a:r>
          </a:p>
        </p:txBody>
      </p:sp>
      <p:sp>
        <p:nvSpPr>
          <p:cNvPr id="6" name="Прямоугольник 5"/>
          <p:cNvSpPr/>
          <p:nvPr/>
        </p:nvSpPr>
        <p:spPr>
          <a:xfrm>
            <a:off x="1907704" y="5589240"/>
            <a:ext cx="2568332" cy="369332"/>
          </a:xfrm>
          <a:prstGeom prst="rect">
            <a:avLst/>
          </a:prstGeom>
        </p:spPr>
        <p:txBody>
          <a:bodyPr wrap="none">
            <a:spAutoFit/>
          </a:bodyPr>
          <a:lstStyle/>
          <a:p>
            <a:r>
              <a:rPr lang="ru-RU" smtClean="0">
                <a:latin typeface="Monotype Corsiva" pitchFamily="66" charset="0"/>
              </a:rPr>
              <a:t>Холм Гиссарлык</a:t>
            </a:r>
            <a:r>
              <a:rPr lang="ru-RU" dirty="0" smtClean="0">
                <a:latin typeface="Monotype Corsiva" pitchFamily="66" charset="0"/>
              </a:rPr>
              <a:t> (Турция).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47"/>
                                        </p:tgtEl>
                                        <p:attrNameLst>
                                          <p:attrName>style.visibility</p:attrName>
                                        </p:attrNameLst>
                                      </p:cBhvr>
                                      <p:to>
                                        <p:strVal val="visible"/>
                                      </p:to>
                                    </p:set>
                                    <p:anim calcmode="discrete" valueType="clr">
                                      <p:cBhvr override="childStyle">
                                        <p:cTn id="7" dur="80"/>
                                        <p:tgtEl>
                                          <p:spTgt spid="358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7"/>
                                        </p:tgtEl>
                                        <p:attrNameLst>
                                          <p:attrName>fillcolor</p:attrName>
                                        </p:attrNameLst>
                                      </p:cBhvr>
                                      <p:tavLst>
                                        <p:tav tm="0">
                                          <p:val>
                                            <p:clrVal>
                                              <a:schemeClr val="accent2"/>
                                            </p:clrVal>
                                          </p:val>
                                        </p:tav>
                                        <p:tav tm="50000">
                                          <p:val>
                                            <p:clrVal>
                                              <a:schemeClr val="hlink"/>
                                            </p:clrVal>
                                          </p:val>
                                        </p:tav>
                                      </p:tavLst>
                                    </p:anim>
                                    <p:set>
                                      <p:cBhvr>
                                        <p:cTn id="9" dur="80"/>
                                        <p:tgtEl>
                                          <p:spTgt spid="35847"/>
                                        </p:tgtEl>
                                        <p:attrNameLst>
                                          <p:attrName>fill.type</p:attrName>
                                        </p:attrNameLst>
                                      </p:cBhvr>
                                      <p:to>
                                        <p:strVal val="solid"/>
                                      </p:to>
                                    </p:set>
                                  </p:childTnLst>
                                </p:cTn>
                              </p:par>
                            </p:childTnLst>
                          </p:cTn>
                        </p:par>
                        <p:par>
                          <p:cTn id="10" fill="hold">
                            <p:stCondLst>
                              <p:cond delay="480"/>
                            </p:stCondLst>
                            <p:childTnLst>
                              <p:par>
                                <p:cTn id="11" presetID="5" presetClass="entr" presetSubtype="10" fill="hold" nodeType="afterEffect">
                                  <p:stCondLst>
                                    <p:cond delay="0"/>
                                  </p:stCondLst>
                                  <p:childTnLst>
                                    <p:set>
                                      <p:cBhvr>
                                        <p:cTn id="12" dur="1" fill="hold">
                                          <p:stCondLst>
                                            <p:cond delay="0"/>
                                          </p:stCondLst>
                                        </p:cTn>
                                        <p:tgtEl>
                                          <p:spTgt spid="35845"/>
                                        </p:tgtEl>
                                        <p:attrNameLst>
                                          <p:attrName>style.visibility</p:attrName>
                                        </p:attrNameLst>
                                      </p:cBhvr>
                                      <p:to>
                                        <p:strVal val="visible"/>
                                      </p:to>
                                    </p:set>
                                    <p:animEffect transition="in" filter="checkerboard(across)">
                                      <p:cBhvr>
                                        <p:cTn id="13" dur="500"/>
                                        <p:tgtEl>
                                          <p:spTgt spid="35845"/>
                                        </p:tgtEl>
                                      </p:cBhvr>
                                    </p:animEffect>
                                  </p:childTnLst>
                                </p:cTn>
                              </p:par>
                            </p:childTnLst>
                          </p:cTn>
                        </p:par>
                        <p:par>
                          <p:cTn id="14" fill="hold">
                            <p:stCondLst>
                              <p:cond delay="980"/>
                            </p:stCondLst>
                            <p:childTnLst>
                              <p:par>
                                <p:cTn id="15" presetID="5" presetClass="entr" presetSubtype="10" fill="hold" nodeType="after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checkerboard(across)">
                                      <p:cBhvr>
                                        <p:cTn id="17" dur="500"/>
                                        <p:tgtEl>
                                          <p:spTgt spid="35844"/>
                                        </p:tgtEl>
                                      </p:cBhvr>
                                    </p:animEffect>
                                  </p:childTnLst>
                                </p:cTn>
                              </p:par>
                            </p:childTnLst>
                          </p:cTn>
                        </p:par>
                        <p:par>
                          <p:cTn id="18" fill="hold">
                            <p:stCondLst>
                              <p:cond delay="1480"/>
                            </p:stCondLst>
                            <p:childTnLst>
                              <p:par>
                                <p:cTn id="19" presetID="5" presetClass="entr" presetSubtype="10" fill="hold" nodeType="after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checkerboard(across)">
                                      <p:cBhvr>
                                        <p:cTn id="21"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C00000"/>
                </a:solidFill>
              </a:rPr>
              <a:t>Крылатые выражения</a:t>
            </a:r>
            <a:endParaRPr lang="ru-RU" b="1" dirty="0">
              <a:solidFill>
                <a:srgbClr val="C00000"/>
              </a:solidFill>
            </a:endParaRPr>
          </a:p>
        </p:txBody>
      </p:sp>
      <p:sp>
        <p:nvSpPr>
          <p:cNvPr id="3" name="Прямоугольник 2"/>
          <p:cNvSpPr/>
          <p:nvPr/>
        </p:nvSpPr>
        <p:spPr>
          <a:xfrm>
            <a:off x="179512" y="836712"/>
            <a:ext cx="4320480" cy="5909310"/>
          </a:xfrm>
          <a:prstGeom prst="rect">
            <a:avLst/>
          </a:prstGeom>
        </p:spPr>
        <p:txBody>
          <a:bodyPr wrap="square">
            <a:spAutoFit/>
          </a:bodyPr>
          <a:lstStyle/>
          <a:p>
            <a:pPr algn="just"/>
            <a:r>
              <a:rPr lang="ru-RU" dirty="0" smtClean="0"/>
              <a:t>Одним из средств образной и выразительной литературной речи являются </a:t>
            </a:r>
            <a:r>
              <a:rPr lang="ru-RU" b="1" dirty="0" smtClean="0">
                <a:solidFill>
                  <a:srgbClr val="C00000"/>
                </a:solidFill>
              </a:rPr>
              <a:t>крылатые слова</a:t>
            </a:r>
            <a:r>
              <a:rPr lang="ru-RU" dirty="0" smtClean="0"/>
              <a:t>. Именно в поэмах Гомера это название встречается много раз (“Он крылатое слово промолвил”; “Между собой обменялись словами крылатыми тихо”) Гомер называл “крылатыми” слова потому, что из уст говорящего они как бы летят к уху слушающего. Спустя время, этим выражением стали обозначать вошедшие в нашу речь из литературных источников краткие цитаты, образные выражения, изречения исторических лиц, имена мифологических и некоторых литературных героев. В поэмах Гомера тоже есть выражения, ставшие крылатыми. Давайте послушаем сообщения, подготовленные ребятами, и определим, какой смысл вкладываем мы теперь в эти выражения.</a:t>
            </a:r>
            <a:endParaRPr lang="ru-RU" dirty="0"/>
          </a:p>
        </p:txBody>
      </p:sp>
      <p:pic>
        <p:nvPicPr>
          <p:cNvPr id="4" name="Picture 4" descr="troia_b"/>
          <p:cNvPicPr>
            <a:picLocks noChangeAspect="1" noChangeArrowheads="1"/>
          </p:cNvPicPr>
          <p:nvPr/>
        </p:nvPicPr>
        <p:blipFill>
          <a:blip r:embed="rId2" cstate="email"/>
          <a:srcRect/>
          <a:stretch>
            <a:fillRect/>
          </a:stretch>
        </p:blipFill>
        <p:spPr>
          <a:xfrm>
            <a:off x="4572000" y="2636912"/>
            <a:ext cx="2088232" cy="1596190"/>
          </a:xfrm>
          <a:prstGeom prst="rect">
            <a:avLst/>
          </a:prstGeom>
          <a:noFill/>
          <a:ln/>
        </p:spPr>
      </p:pic>
      <p:sp>
        <p:nvSpPr>
          <p:cNvPr id="5" name="TextBox 4"/>
          <p:cNvSpPr txBox="1"/>
          <p:nvPr/>
        </p:nvSpPr>
        <p:spPr>
          <a:xfrm>
            <a:off x="6948264" y="3429000"/>
            <a:ext cx="1722972" cy="369332"/>
          </a:xfrm>
          <a:prstGeom prst="rect">
            <a:avLst/>
          </a:prstGeom>
          <a:noFill/>
        </p:spPr>
        <p:txBody>
          <a:bodyPr wrap="none" rtlCol="0">
            <a:spAutoFit/>
          </a:bodyPr>
          <a:lstStyle/>
          <a:p>
            <a:r>
              <a:rPr lang="ru-RU" dirty="0" smtClean="0"/>
              <a:t>Троянский конь</a:t>
            </a:r>
            <a:endParaRPr lang="ru-RU" dirty="0"/>
          </a:p>
        </p:txBody>
      </p:sp>
      <p:pic>
        <p:nvPicPr>
          <p:cNvPr id="16386" name="Picture 2"/>
          <p:cNvPicPr>
            <a:picLocks noChangeAspect="1" noChangeArrowheads="1"/>
          </p:cNvPicPr>
          <p:nvPr/>
        </p:nvPicPr>
        <p:blipFill>
          <a:blip r:embed="rId3" cstate="email"/>
          <a:srcRect/>
          <a:stretch>
            <a:fillRect/>
          </a:stretch>
        </p:blipFill>
        <p:spPr bwMode="auto">
          <a:xfrm>
            <a:off x="6660232" y="4581128"/>
            <a:ext cx="2159069" cy="1728192"/>
          </a:xfrm>
          <a:prstGeom prst="rect">
            <a:avLst/>
          </a:prstGeom>
          <a:noFill/>
          <a:ln w="9525">
            <a:noFill/>
            <a:miter lim="800000"/>
            <a:headEnd/>
            <a:tailEnd/>
          </a:ln>
        </p:spPr>
      </p:pic>
      <p:sp>
        <p:nvSpPr>
          <p:cNvPr id="7" name="TextBox 6"/>
          <p:cNvSpPr txBox="1"/>
          <p:nvPr/>
        </p:nvSpPr>
        <p:spPr>
          <a:xfrm>
            <a:off x="4716016" y="4653136"/>
            <a:ext cx="1758302" cy="369332"/>
          </a:xfrm>
          <a:prstGeom prst="rect">
            <a:avLst/>
          </a:prstGeom>
          <a:noFill/>
        </p:spPr>
        <p:txBody>
          <a:bodyPr wrap="none" rtlCol="0">
            <a:spAutoFit/>
          </a:bodyPr>
          <a:lstStyle/>
          <a:p>
            <a:r>
              <a:rPr lang="ru-RU" dirty="0" smtClean="0"/>
              <a:t>Яблоко раздора</a:t>
            </a:r>
            <a:endParaRPr lang="ru-RU" dirty="0"/>
          </a:p>
        </p:txBody>
      </p:sp>
      <p:sp>
        <p:nvSpPr>
          <p:cNvPr id="8" name="TextBox 7"/>
          <p:cNvSpPr txBox="1"/>
          <p:nvPr/>
        </p:nvSpPr>
        <p:spPr>
          <a:xfrm>
            <a:off x="4644008" y="1484784"/>
            <a:ext cx="1814920" cy="369332"/>
          </a:xfrm>
          <a:prstGeom prst="rect">
            <a:avLst/>
          </a:prstGeom>
          <a:noFill/>
        </p:spPr>
        <p:txBody>
          <a:bodyPr wrap="none" rtlCol="0">
            <a:spAutoFit/>
          </a:bodyPr>
          <a:lstStyle/>
          <a:p>
            <a:r>
              <a:rPr lang="ru-RU" dirty="0" smtClean="0"/>
              <a:t>Ахиллесова пята</a:t>
            </a:r>
            <a:endParaRPr lang="ru-RU" dirty="0"/>
          </a:p>
        </p:txBody>
      </p:sp>
      <p:pic>
        <p:nvPicPr>
          <p:cNvPr id="16387" name="Picture 3"/>
          <p:cNvPicPr>
            <a:picLocks noChangeAspect="1" noChangeArrowheads="1"/>
          </p:cNvPicPr>
          <p:nvPr/>
        </p:nvPicPr>
        <p:blipFill>
          <a:blip r:embed="rId4" cstate="email"/>
          <a:srcRect/>
          <a:stretch>
            <a:fillRect/>
          </a:stretch>
        </p:blipFill>
        <p:spPr bwMode="auto">
          <a:xfrm>
            <a:off x="6804248" y="908720"/>
            <a:ext cx="1909868" cy="2465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2051</Words>
  <Application>Microsoft Office PowerPoint</Application>
  <PresentationFormat>Экран (4:3)</PresentationFormat>
  <Paragraphs>54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Гомер«Одиссея» </vt:lpstr>
      <vt:lpstr>Слайд 2</vt:lpstr>
      <vt:lpstr>Жизнь Гомера</vt:lpstr>
      <vt:lpstr>Слайд 4</vt:lpstr>
      <vt:lpstr>Поэмы Гомера</vt:lpstr>
      <vt:lpstr>Герои троянской войны</vt:lpstr>
      <vt:lpstr>Правда или вымысел?</vt:lpstr>
      <vt:lpstr>Слайд 8</vt:lpstr>
      <vt:lpstr>Крылатые выражения</vt:lpstr>
      <vt:lpstr>Слайд 10</vt:lpstr>
      <vt:lpstr>Слайд 11</vt:lpstr>
      <vt:lpstr>Слайд 12</vt:lpstr>
      <vt:lpstr>Особенности речи Гомера</vt:lpstr>
      <vt:lpstr>“Гомер сделал из людей богов, а богов превратил в людей”</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Гомер«Одиссея» </dc:title>
  <dc:creator>XTreme</dc:creator>
  <cp:lastModifiedBy>Tesla</cp:lastModifiedBy>
  <cp:revision>13</cp:revision>
  <dcterms:created xsi:type="dcterms:W3CDTF">2014-02-05T15:21:44Z</dcterms:created>
  <dcterms:modified xsi:type="dcterms:W3CDTF">2014-10-04T11:44:13Z</dcterms:modified>
</cp:coreProperties>
</file>