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4" r:id="rId2"/>
    <p:sldId id="280" r:id="rId3"/>
    <p:sldId id="282" r:id="rId4"/>
    <p:sldId id="285" r:id="rId5"/>
    <p:sldId id="268" r:id="rId6"/>
    <p:sldId id="256" r:id="rId7"/>
    <p:sldId id="289" r:id="rId8"/>
    <p:sldId id="271" r:id="rId9"/>
    <p:sldId id="261" r:id="rId10"/>
    <p:sldId id="262" r:id="rId11"/>
    <p:sldId id="264" r:id="rId12"/>
    <p:sldId id="283" r:id="rId13"/>
    <p:sldId id="263" r:id="rId14"/>
    <p:sldId id="295" r:id="rId15"/>
    <p:sldId id="291" r:id="rId16"/>
    <p:sldId id="293" r:id="rId17"/>
    <p:sldId id="284" r:id="rId18"/>
    <p:sldId id="27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EA8B00"/>
    <a:srgbClr val="FFFF37"/>
    <a:srgbClr val="2366B7"/>
    <a:srgbClr val="0000FF"/>
    <a:srgbClr val="FFFF99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5" autoAdjust="0"/>
  </p:normalViewPr>
  <p:slideViewPr>
    <p:cSldViewPr>
      <p:cViewPr varScale="1">
        <p:scale>
          <a:sx n="60" d="100"/>
          <a:sy n="60" d="100"/>
        </p:scale>
        <p:origin x="-14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7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16387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9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E6E91CB-088C-4548-A720-AF9FA14335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3AC98-5E86-4DBF-96B5-734D8FD7C8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BADC1-01C0-49D6-B8A0-D2E2B201B0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087A46E4-AAB1-473B-9DE4-908629021C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5BB57-578E-439F-B616-38F07B7DCE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B6124-6B94-4ED6-8E05-FAB062DFCF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BE585-F97E-4780-9745-2275BE7615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9DC12-4AC9-4694-8AD1-7FBE7DCFAB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73AAE-45F2-49A1-B261-2332AFF1E0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1E819B-D9D5-4BE4-9226-CA6B28A240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BC2C1-89EB-433F-984F-2430BEFB0A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61FC3-4F85-4AA6-BB81-4D2C451438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536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7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820BAD4-9CB0-4820-9AA1-776B5CCD966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537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7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slow">
    <p:blinds dir="vert"/>
  </p:transition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0"/>
            <a:ext cx="7772400" cy="1736725"/>
          </a:xfrm>
        </p:spPr>
        <p:txBody>
          <a:bodyPr/>
          <a:lstStyle/>
          <a:p>
            <a:pPr algn="ctr"/>
            <a:r>
              <a:rPr lang="ru-RU" sz="4800" dirty="0"/>
              <a:t>Требования к современному уроку. Современные образовательные технологии</a:t>
            </a:r>
            <a:br>
              <a:rPr lang="ru-RU" sz="4800" dirty="0"/>
            </a:br>
            <a:r>
              <a:rPr lang="ru-RU" sz="4800" dirty="0"/>
              <a:t>(каждому </a:t>
            </a:r>
            <a:r>
              <a:rPr lang="ru-RU" sz="4800" dirty="0" err="1"/>
              <a:t>учащимуся</a:t>
            </a:r>
            <a:r>
              <a:rPr lang="ru-RU" sz="4800" dirty="0"/>
              <a:t> – своя технология)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SL55089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SL5509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При внедрении новых информационно-коммуникационных технологий в образовательный процесс решаются следующие педагогические задачи: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/>
              <a:t> формирование учебной мотивации учащихся;</a:t>
            </a:r>
          </a:p>
          <a:p>
            <a:r>
              <a:rPr lang="ru-RU" sz="2400"/>
              <a:t> развитие конструктивного алгоритмического           мышления учащихся; </a:t>
            </a:r>
          </a:p>
          <a:p>
            <a:r>
              <a:rPr lang="ru-RU" sz="2400"/>
              <a:t> развитие творческого мышления;</a:t>
            </a:r>
          </a:p>
          <a:p>
            <a:r>
              <a:rPr lang="ru-RU" sz="2400"/>
              <a:t> формирование коммуникативных способностей ( в ходе выполнения совместных проектов );</a:t>
            </a:r>
          </a:p>
          <a:p>
            <a:r>
              <a:rPr lang="ru-RU" sz="2400"/>
              <a:t> стимулирование учащихся к улучшению результатов и др.</a:t>
            </a:r>
          </a:p>
          <a:p>
            <a:endParaRPr lang="ru-RU" sz="2400"/>
          </a:p>
          <a:p>
            <a:pPr>
              <a:buFont typeface="Wingdings" pitchFamily="2" charset="2"/>
              <a:buNone/>
            </a:pPr>
            <a:r>
              <a:rPr lang="ru-RU" sz="2400"/>
              <a:t>    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SL550897"/>
          <p:cNvPicPr>
            <a:picLocks noChangeAspect="1" noChangeArrowheads="1"/>
          </p:cNvPicPr>
          <p:nvPr/>
        </p:nvPicPr>
        <p:blipFill>
          <a:blip r:embed="rId2" cstate="email"/>
          <a:srcRect t="-14052" b="-4478"/>
          <a:stretch>
            <a:fillRect/>
          </a:stretch>
        </p:blipFill>
        <p:spPr bwMode="auto">
          <a:xfrm>
            <a:off x="3492500" y="-315913"/>
            <a:ext cx="5651500" cy="4248151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6" name="Picture 6" descr="SL5509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67063" y="3617913"/>
            <a:ext cx="5976937" cy="3240087"/>
          </a:xfrm>
          <a:prstGeom prst="rect">
            <a:avLst/>
          </a:prstGeom>
          <a:noFill/>
        </p:spPr>
      </p:pic>
      <p:pic>
        <p:nvPicPr>
          <p:cNvPr id="10245" name="Picture 5" descr="SL55089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257550"/>
            <a:ext cx="4213225" cy="3600450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877888"/>
            <a:ext cx="3384550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folHlink"/>
                </a:solidFill>
                <a:latin typeface="Arial Black" pitchFamily="34" charset="0"/>
              </a:rPr>
              <a:t>ЗАНИМАТЕЛЬНАЯ</a:t>
            </a:r>
          </a:p>
          <a:p>
            <a:pPr algn="ctr">
              <a:spcBef>
                <a:spcPct val="50000"/>
              </a:spcBef>
            </a:pPr>
            <a:endParaRPr lang="ru-RU" sz="1000" b="1">
              <a:solidFill>
                <a:schemeClr val="folHlink"/>
              </a:solidFill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folHlink"/>
                </a:solidFill>
                <a:latin typeface="Arial Black" pitchFamily="34" charset="0"/>
              </a:rPr>
              <a:t> МАТЕМАТИКА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folHlink"/>
                </a:solidFill>
              </a:rPr>
              <a:t>ТВОРЧЕСКАЯ РАБОТА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2" name="Picture 4" descr="SL5509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b="0">
                <a:solidFill>
                  <a:schemeClr val="bg1"/>
                </a:solidFill>
              </a:rPr>
              <a:t>Треугольники в природе.</a:t>
            </a:r>
          </a:p>
        </p:txBody>
      </p:sp>
      <p:graphicFrame>
        <p:nvGraphicFramePr>
          <p:cNvPr id="54275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152400" y="1828800"/>
          <a:ext cx="4059238" cy="4191000"/>
        </p:xfrm>
        <a:graphic>
          <a:graphicData uri="http://schemas.openxmlformats.org/presentationml/2006/ole">
            <p:oleObj spid="_x0000_s54275" name="Фотография Photo Editor" r:id="rId3" imgW="3809524" imgH="5076190" progId="">
              <p:embed/>
            </p:oleObj>
          </a:graphicData>
        </a:graphic>
      </p:graphicFrame>
      <p:graphicFrame>
        <p:nvGraphicFramePr>
          <p:cNvPr id="5427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4800600" y="1828800"/>
          <a:ext cx="3967163" cy="4191000"/>
        </p:xfrm>
        <a:graphic>
          <a:graphicData uri="http://schemas.openxmlformats.org/presentationml/2006/ole">
            <p:oleObj spid="_x0000_s54276" name="Фотография Photo Editor" r:id="rId4" imgW="2676899" imgH="3809524" progId="">
              <p:embed/>
            </p:oleObj>
          </a:graphicData>
        </a:graphic>
      </p:graphicFrame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860032" y="1772816"/>
          <a:ext cx="3967162" cy="4191000"/>
        </p:xfrm>
        <a:graphic>
          <a:graphicData uri="http://schemas.openxmlformats.org/presentationml/2006/ole">
            <p:oleObj spid="_x0000_s54277" name="Фотография Photo Editor" r:id="rId5" imgW="2676899" imgH="3809524" progId="">
              <p:embed/>
            </p:oleObj>
          </a:graphicData>
        </a:graphic>
      </p:graphicFrame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5029200" y="228600"/>
          <a:ext cx="3429000" cy="2667000"/>
        </p:xfrm>
        <a:graphic>
          <a:graphicData uri="http://schemas.openxmlformats.org/presentationml/2006/ole">
            <p:oleObj spid="_x0000_s56322" name="Фотография Photo Editor" r:id="rId3" imgW="2742857" imgH="2172003" progId="">
              <p:embed/>
            </p:oleObj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>
            <p:ph sz="quarter" idx="4"/>
          </p:nvPr>
        </p:nvGraphicFramePr>
        <p:xfrm>
          <a:off x="5029200" y="3276600"/>
          <a:ext cx="3505200" cy="3048000"/>
        </p:xfrm>
        <a:graphic>
          <a:graphicData uri="http://schemas.openxmlformats.org/presentationml/2006/ole">
            <p:oleObj spid="_x0000_s56323" name="Фотография Photo Editor" r:id="rId4" imgW="5266667" imgH="3161905" progId="">
              <p:embed/>
            </p:oleObj>
          </a:graphicData>
        </a:graphic>
      </p:graphicFrame>
      <p:graphicFrame>
        <p:nvGraphicFramePr>
          <p:cNvPr id="56324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179388" y="115888"/>
          <a:ext cx="3810000" cy="2667000"/>
        </p:xfrm>
        <a:graphic>
          <a:graphicData uri="http://schemas.openxmlformats.org/presentationml/2006/ole">
            <p:oleObj spid="_x0000_s56324" name="Фотография Photo Editor" r:id="rId5" imgW="3619048" imgH="3019048" progId="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28600" y="3200400"/>
          <a:ext cx="3733800" cy="3200400"/>
        </p:xfrm>
        <a:graphic>
          <a:graphicData uri="http://schemas.openxmlformats.org/presentationml/2006/ole">
            <p:oleObj spid="_x0000_s56325" name="Фотография Photo Editor" r:id="rId6" imgW="2685714" imgH="2742857" progId="">
              <p:embed/>
            </p:oleObj>
          </a:graphicData>
        </a:graphic>
      </p:graphicFrame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Подготовка к ЕГЭ.</a:t>
            </a:r>
            <a:br>
              <a:rPr lang="ru-RU"/>
            </a:br>
            <a:r>
              <a:rPr lang="ru-RU"/>
              <a:t> Работа с тестами.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Тест выглядел следующим образом: 1) Выберите верный ответ: выражение log21627+log3616+log63 равно </a:t>
            </a:r>
          </a:p>
          <a:p>
            <a:pPr>
              <a:lnSpc>
                <a:spcPct val="80000"/>
              </a:lnSpc>
            </a:pPr>
            <a:r>
              <a:rPr lang="ru-RU" sz="1800"/>
              <a:t>a) 1     b) 2     c) 3     d) 4 </a:t>
            </a:r>
          </a:p>
          <a:p>
            <a:pPr>
              <a:lnSpc>
                <a:spcPct val="80000"/>
              </a:lnSpc>
            </a:pPr>
            <a:r>
              <a:rPr lang="ru-RU" sz="1800"/>
              <a:t>2) Выберите верный ответ: выражение (log62+log63+2log24)log57 равно </a:t>
            </a:r>
          </a:p>
          <a:p>
            <a:pPr>
              <a:lnSpc>
                <a:spcPct val="80000"/>
              </a:lnSpc>
            </a:pPr>
            <a:r>
              <a:rPr lang="ru-RU" sz="1800"/>
              <a:t>a) 6     b) 14     c) 2     d) 7 </a:t>
            </a:r>
          </a:p>
          <a:p>
            <a:pPr>
              <a:lnSpc>
                <a:spcPct val="80000"/>
              </a:lnSpc>
            </a:pPr>
            <a:r>
              <a:rPr lang="ru-RU" sz="1800"/>
              <a:t>3) Выберите верный ответ: укажите наименьшее натуральное решение неравенства log1/3(x2–6x+8) ≥ –1 </a:t>
            </a:r>
          </a:p>
          <a:p>
            <a:pPr>
              <a:lnSpc>
                <a:spcPct val="80000"/>
              </a:lnSpc>
            </a:pPr>
            <a:r>
              <a:rPr lang="ru-RU" sz="1800"/>
              <a:t>a) 1    b) 2     c) 4     d) 5     e) решений нет </a:t>
            </a:r>
          </a:p>
          <a:p>
            <a:pPr>
              <a:lnSpc>
                <a:spcPct val="80000"/>
              </a:lnSpc>
            </a:pPr>
            <a:r>
              <a:rPr lang="ru-RU" sz="1800"/>
              <a:t>4) Выберите верный ответ: укажите решение уравнения log4(4-x+3) = x+1 </a:t>
            </a:r>
          </a:p>
          <a:p>
            <a:pPr>
              <a:lnSpc>
                <a:spcPct val="80000"/>
              </a:lnSpc>
            </a:pPr>
            <a:r>
              <a:rPr lang="ru-RU" sz="1800"/>
              <a:t>a) 4     b) 6     c) 8     d) 10     e) решений нет </a:t>
            </a:r>
          </a:p>
          <a:p>
            <a:pPr>
              <a:lnSpc>
                <a:spcPct val="80000"/>
              </a:lnSpc>
            </a:pPr>
            <a:r>
              <a:rPr lang="ru-RU" sz="1800"/>
              <a:t>5) Решить уравнение: logx+1(x3+x–6)2 = 4 </a:t>
            </a:r>
          </a:p>
          <a:p>
            <a:pPr>
              <a:lnSpc>
                <a:spcPct val="80000"/>
              </a:lnSpc>
            </a:pPr>
            <a:r>
              <a:rPr lang="ru-RU" sz="1800"/>
              <a:t>6) Решить неравенство: log5x–4x24–x &gt; 0</a:t>
            </a:r>
          </a:p>
          <a:p>
            <a:pPr>
              <a:lnSpc>
                <a:spcPct val="80000"/>
              </a:lnSpc>
            </a:pPr>
            <a:r>
              <a:rPr lang="ru-RU" sz="1800"/>
              <a:t> </a:t>
            </a:r>
          </a:p>
        </p:txBody>
      </p:sp>
      <p:sp>
        <p:nvSpPr>
          <p:cNvPr id="46084" name="Rectangle 4"/>
          <p:cNvSpPr>
            <a:spLocks noRot="1" noChangeArrowheads="1"/>
          </p:cNvSpPr>
          <p:nvPr/>
        </p:nvSpPr>
        <p:spPr bwMode="auto">
          <a:xfrm>
            <a:off x="827088" y="1916113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700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79388" y="1484313"/>
            <a:ext cx="8569325" cy="32400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48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Старшеклассники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/>
              <a:t>     Основной психологической характеристикой старшего школьного возраста можно считать направленность в будущее.Старший школьник стоит на пороге социальной взрослости. У него появляются конкретные жизненные планы, соответствующие им мотивы.</a:t>
            </a:r>
          </a:p>
          <a:p>
            <a:r>
              <a:rPr lang="ru-RU" sz="1400"/>
              <a:t>     Для школьника становится более весомым мнение взрослых, в том числе и учителей, но растут и требования к личности, профессиональным знаниям и умениям учителя.</a:t>
            </a:r>
          </a:p>
          <a:p>
            <a:r>
              <a:rPr lang="ru-RU" sz="1400"/>
              <a:t>     Поведение старшего школьника все больше становится целенаправленно- организованным, сознательным,  волевым. Все большую роль играют сознательно выработанные или усвоенные критерии, нормы и своего рода жизненные принципы. Появляются элементы мировоззрения, возникает устойчивая система ценностей. Рождается интерес к внутреннему миру – своему, других людей, появляется умение ставить себя на место другого человека и сопереживать ему.</a:t>
            </a:r>
          </a:p>
          <a:p>
            <a:r>
              <a:rPr lang="ru-RU" sz="1400"/>
              <a:t>      Современный старшеклассник – продукт современной жизни, он сложен, интересен, противоречив.</a:t>
            </a:r>
          </a:p>
          <a:p>
            <a:r>
              <a:rPr lang="ru-RU" sz="1400"/>
              <a:t>      Мышление старшего школьника приобретает личностный, эмоциональный характер.  </a:t>
            </a:r>
          </a:p>
          <a:p>
            <a:endParaRPr lang="ru-RU" sz="14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Виды уроков: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/>
              <a:t>Дифференцированно-групповые формы учебной деятельности.</a:t>
            </a:r>
          </a:p>
          <a:p>
            <a:r>
              <a:rPr lang="ru-RU" sz="1800"/>
              <a:t>Уроки-лекции.</a:t>
            </a:r>
          </a:p>
          <a:p>
            <a:r>
              <a:rPr lang="ru-RU" sz="1800"/>
              <a:t>Уроки-зачеты.</a:t>
            </a:r>
          </a:p>
          <a:p>
            <a:r>
              <a:rPr lang="ru-RU" sz="1800"/>
              <a:t>Комплексно-творческие уроки.</a:t>
            </a:r>
          </a:p>
          <a:p>
            <a:r>
              <a:rPr lang="ru-RU" sz="1800"/>
              <a:t>Уроки-конкурсы.</a:t>
            </a:r>
          </a:p>
          <a:p>
            <a:r>
              <a:rPr lang="ru-RU" sz="1800"/>
              <a:t>Уроки с использованием информационных технологий.</a:t>
            </a:r>
          </a:p>
          <a:p>
            <a:r>
              <a:rPr lang="ru-RU" sz="1800"/>
              <a:t>Уроки-тесты.</a:t>
            </a:r>
          </a:p>
          <a:p>
            <a:r>
              <a:rPr lang="ru-RU" sz="1800"/>
              <a:t>Уроки лабораторно-практические.</a:t>
            </a:r>
          </a:p>
          <a:p>
            <a:r>
              <a:rPr lang="ru-RU" sz="1800"/>
              <a:t>Творческие домашние задания. </a:t>
            </a:r>
          </a:p>
          <a:p>
            <a:r>
              <a:rPr lang="ru-RU" sz="1800"/>
              <a:t>Уроки- семинары. </a:t>
            </a:r>
          </a:p>
          <a:p>
            <a:r>
              <a:rPr lang="ru-RU" sz="1800"/>
              <a:t>Учебные экскурсии.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chemeClr val="folHlink"/>
                </a:solidFill>
              </a:rPr>
              <a:t>КООПЕРАТИВНОЕ ОБУЧЕНИЕ </a:t>
            </a:r>
            <a:r>
              <a:rPr lang="en-US" sz="4000">
                <a:solidFill>
                  <a:schemeClr val="folHlink"/>
                </a:solidFill>
              </a:rPr>
              <a:t>STAD</a:t>
            </a:r>
            <a:r>
              <a:rPr lang="ru-RU" sz="4000">
                <a:solidFill>
                  <a:schemeClr val="folHlink"/>
                </a:solidFill>
              </a:rPr>
              <a:t>:</a:t>
            </a:r>
            <a:br>
              <a:rPr lang="ru-RU" sz="4000">
                <a:solidFill>
                  <a:schemeClr val="folHlink"/>
                </a:solidFill>
              </a:rPr>
            </a:br>
            <a:r>
              <a:rPr lang="ru-RU" sz="3200">
                <a:solidFill>
                  <a:srgbClr val="FF33CC"/>
                </a:solidFill>
              </a:rPr>
              <a:t>« команды обучаемых – бригады для повышения результатов</a:t>
            </a:r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>
                <a:solidFill>
                  <a:schemeClr val="hlink"/>
                </a:solidFill>
              </a:rPr>
              <a:t>класс делится на группы по 4-6 человек в каждой </a:t>
            </a:r>
          </a:p>
          <a:p>
            <a:r>
              <a:rPr lang="ru-RU" sz="2800" b="1"/>
              <a:t>группа включает в себя обучаемых с разными способностями</a:t>
            </a:r>
          </a:p>
          <a:p>
            <a:r>
              <a:rPr lang="ru-RU" sz="2800" b="1">
                <a:solidFill>
                  <a:srgbClr val="FFFF37"/>
                </a:solidFill>
              </a:rPr>
              <a:t>команды стремятся сделать так, чтобы  материал был понят и усвоен всеми</a:t>
            </a:r>
          </a:p>
          <a:p>
            <a:r>
              <a:rPr lang="ru-RU" sz="2800" b="1">
                <a:solidFill>
                  <a:srgbClr val="EA8B00"/>
                </a:solidFill>
              </a:rPr>
              <a:t>на контрольной работе все обучаемые  работают индивидуально</a:t>
            </a:r>
            <a:r>
              <a:rPr lang="ru-RU" sz="2800" b="1"/>
              <a:t>. </a:t>
            </a:r>
          </a:p>
          <a:p>
            <a:endParaRPr lang="ru-RU" sz="28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604838"/>
            <a:ext cx="3600450" cy="1431925"/>
          </a:xfrm>
        </p:spPr>
        <p:txBody>
          <a:bodyPr/>
          <a:lstStyle/>
          <a:p>
            <a:pPr algn="ctr"/>
            <a:r>
              <a:rPr lang="ru-RU">
                <a:solidFill>
                  <a:schemeClr val="folHlink"/>
                </a:solidFill>
                <a:effectLst/>
              </a:rPr>
              <a:t>РАБОТА</a:t>
            </a:r>
            <a:br>
              <a:rPr lang="ru-RU">
                <a:solidFill>
                  <a:schemeClr val="folHlink"/>
                </a:solidFill>
                <a:effectLst/>
              </a:rPr>
            </a:br>
            <a:r>
              <a:rPr lang="ru-RU">
                <a:solidFill>
                  <a:schemeClr val="folHlink"/>
                </a:solidFill>
                <a:effectLst/>
              </a:rPr>
              <a:t/>
            </a:r>
            <a:br>
              <a:rPr lang="ru-RU">
                <a:solidFill>
                  <a:schemeClr val="folHlink"/>
                </a:solidFill>
                <a:effectLst/>
              </a:rPr>
            </a:br>
            <a:r>
              <a:rPr lang="ru-RU">
                <a:solidFill>
                  <a:schemeClr val="folHlink"/>
                </a:solidFill>
                <a:effectLst/>
              </a:rPr>
              <a:t> ГРУППОЙ</a:t>
            </a:r>
          </a:p>
        </p:txBody>
      </p:sp>
      <p:pic>
        <p:nvPicPr>
          <p:cNvPr id="18436" name="Picture 4" descr="SL550859"/>
          <p:cNvPicPr>
            <a:picLocks noChangeAspect="1" noChangeArrowheads="1"/>
          </p:cNvPicPr>
          <p:nvPr/>
        </p:nvPicPr>
        <p:blipFill>
          <a:blip r:embed="rId2" cstate="email"/>
          <a:srcRect r="-1533" b="-5902"/>
          <a:stretch>
            <a:fillRect/>
          </a:stretch>
        </p:blipFill>
        <p:spPr bwMode="auto">
          <a:xfrm>
            <a:off x="0" y="2708275"/>
            <a:ext cx="6732588" cy="4357688"/>
          </a:xfrm>
          <a:prstGeom prst="rect">
            <a:avLst/>
          </a:prstGeom>
          <a:noFill/>
        </p:spPr>
      </p:pic>
      <p:pic>
        <p:nvPicPr>
          <p:cNvPr id="18437" name="Picture 5" descr="SL55086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427538" y="0"/>
            <a:ext cx="4716462" cy="3933825"/>
          </a:xfrm>
          <a:noFill/>
          <a:ln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L5508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781300"/>
            <a:ext cx="5580063" cy="4076700"/>
          </a:xfrm>
          <a:prstGeom prst="rect">
            <a:avLst/>
          </a:prstGeom>
          <a:noFill/>
        </p:spPr>
      </p:pic>
      <p:pic>
        <p:nvPicPr>
          <p:cNvPr id="2054" name="Picture 6" descr="SL5508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188913"/>
            <a:ext cx="5545138" cy="3705225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71438" y="908050"/>
            <a:ext cx="3095625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>
                <a:solidFill>
                  <a:schemeClr val="folHlink"/>
                </a:solidFill>
                <a:latin typeface="Arial Black" pitchFamily="34" charset="0"/>
              </a:rPr>
              <a:t>РАБОТА</a:t>
            </a:r>
          </a:p>
          <a:p>
            <a:pPr>
              <a:spcBef>
                <a:spcPct val="50000"/>
              </a:spcBef>
            </a:pPr>
            <a:endParaRPr lang="ru-RU">
              <a:solidFill>
                <a:schemeClr val="folHlink"/>
              </a:solidFill>
              <a:latin typeface="Arial Black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5651500" y="4941888"/>
            <a:ext cx="34925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>
                <a:solidFill>
                  <a:schemeClr val="folHlink"/>
                </a:solidFill>
                <a:latin typeface="Arial Black" pitchFamily="34" charset="0"/>
              </a:rPr>
              <a:t>ГРУППОЙ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385175" cy="1431925"/>
          </a:xfrm>
        </p:spPr>
        <p:txBody>
          <a:bodyPr/>
          <a:lstStyle/>
          <a:p>
            <a:r>
              <a:rPr lang="ru-RU" sz="4000">
                <a:solidFill>
                  <a:schemeClr val="folHlink"/>
                </a:solidFill>
              </a:rPr>
              <a:t>САМОПРОВЕРКА У ДОСКИ ПОЗВОЛЯЕТ УЧАЩИМСЯ</a:t>
            </a:r>
            <a:r>
              <a:rPr lang="ru-RU" sz="4000"/>
              <a:t>:</a:t>
            </a:r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FF33CC"/>
                </a:solidFill>
              </a:rPr>
              <a:t>выбрать наиболее доступный темп работы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1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FF33CC"/>
                </a:solidFill>
              </a:rPr>
              <a:t>варьировать количество и сложность выполняемых заданий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1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FF33CC"/>
                </a:solidFill>
              </a:rPr>
              <a:t> варьировать необходимый для каждого уровень самостоятельности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404813"/>
            <a:ext cx="8385175" cy="808037"/>
          </a:xfrm>
        </p:spPr>
        <p:txBody>
          <a:bodyPr/>
          <a:lstStyle/>
          <a:p>
            <a:pPr algn="ctr"/>
            <a:r>
              <a:rPr lang="ru-RU" sz="4000">
                <a:solidFill>
                  <a:schemeClr val="folHlink"/>
                </a:solidFill>
              </a:rPr>
              <a:t>САМОПРОВЕРКА У ДОСКИ</a:t>
            </a:r>
            <a:br>
              <a:rPr lang="ru-RU" sz="4000">
                <a:solidFill>
                  <a:schemeClr val="folHlink"/>
                </a:solidFill>
              </a:rPr>
            </a:br>
            <a:endParaRPr lang="ru-RU" sz="4000">
              <a:solidFill>
                <a:schemeClr val="folHlink"/>
              </a:solidFill>
            </a:endParaRP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IMG_194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25538"/>
            <a:ext cx="5435600" cy="4076700"/>
          </a:xfrm>
          <a:prstGeom prst="rect">
            <a:avLst/>
          </a:prstGeom>
          <a:noFill/>
        </p:spPr>
      </p:pic>
      <p:pic>
        <p:nvPicPr>
          <p:cNvPr id="21509" name="Picture 5" descr="IMG_194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8038" y="2420938"/>
            <a:ext cx="5795962" cy="44370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3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SL55088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924175"/>
            <a:ext cx="4895850" cy="3933825"/>
          </a:xfrm>
          <a:prstGeom prst="rect">
            <a:avLst/>
          </a:prstGeom>
          <a:noFill/>
        </p:spPr>
      </p:pic>
      <p:pic>
        <p:nvPicPr>
          <p:cNvPr id="8197" name="Picture 5" descr="SL55088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700338" y="0"/>
            <a:ext cx="6443662" cy="3529013"/>
          </a:xfrm>
          <a:noFill/>
          <a:ln/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1125538"/>
            <a:ext cx="2700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chemeClr val="folHlink"/>
                </a:solidFill>
                <a:latin typeface="Arial Black" pitchFamily="34" charset="0"/>
              </a:rPr>
              <a:t>РАБОТА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148263" y="4149725"/>
            <a:ext cx="39957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932363" y="3644900"/>
            <a:ext cx="3995737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chemeClr val="folHlink"/>
                </a:solidFill>
                <a:latin typeface="Arial Black" pitchFamily="34" charset="0"/>
              </a:rPr>
              <a:t>С </a:t>
            </a:r>
          </a:p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chemeClr val="folHlink"/>
                </a:solidFill>
                <a:latin typeface="Arial Black" pitchFamily="34" charset="0"/>
              </a:rPr>
              <a:t>КОМПЬЮ-</a:t>
            </a:r>
          </a:p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chemeClr val="folHlink"/>
                </a:solidFill>
                <a:latin typeface="Arial Black" pitchFamily="34" charset="0"/>
              </a:rPr>
              <a:t>ТЕРОМ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55" decel="100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155" decel="100000"/>
                                        <p:tgtEl>
                                          <p:spTgt spid="81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1155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155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0" grpId="0"/>
    </p:bld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452</TotalTime>
  <Words>355</Words>
  <Application>Microsoft Office PowerPoint</Application>
  <PresentationFormat>Экран (4:3)</PresentationFormat>
  <Paragraphs>65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Трава</vt:lpstr>
      <vt:lpstr>Фотография Photo Editor</vt:lpstr>
      <vt:lpstr>Требования к современному уроку. Современные образовательные технологии (каждому учащимуся – своя технология)</vt:lpstr>
      <vt:lpstr>Старшеклассники</vt:lpstr>
      <vt:lpstr>Виды уроков:</vt:lpstr>
      <vt:lpstr>КООПЕРАТИВНОЕ ОБУЧЕНИЕ STAD: « команды обучаемых – бригады для повышения результатов</vt:lpstr>
      <vt:lpstr>РАБОТА   ГРУППОЙ</vt:lpstr>
      <vt:lpstr>Слайд 6</vt:lpstr>
      <vt:lpstr>САМОПРОВЕРКА У ДОСКИ ПОЗВОЛЯЕТ УЧАЩИМСЯ:</vt:lpstr>
      <vt:lpstr>САМОПРОВЕРКА У ДОСКИ </vt:lpstr>
      <vt:lpstr>Слайд 9</vt:lpstr>
      <vt:lpstr>Слайд 10</vt:lpstr>
      <vt:lpstr>Слайд 11</vt:lpstr>
      <vt:lpstr>При внедрении новых информационно-коммуникационных технологий в образовательный процесс решаются следующие педагогические задачи:</vt:lpstr>
      <vt:lpstr>Слайд 13</vt:lpstr>
      <vt:lpstr>ТВОРЧЕСКАЯ РАБОТА</vt:lpstr>
      <vt:lpstr>Треугольники в природе.</vt:lpstr>
      <vt:lpstr>Слайд 16</vt:lpstr>
      <vt:lpstr>Подготовка к ЕГЭ.  Работа с тестами.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к современному уроку. Современные образовательные технологии (каждому учащимуся – своя технология)</dc:title>
  <dc:creator>Сажнева</dc:creator>
  <cp:lastModifiedBy>Sergey</cp:lastModifiedBy>
  <cp:revision>24</cp:revision>
  <dcterms:created xsi:type="dcterms:W3CDTF">2007-11-09T09:39:41Z</dcterms:created>
  <dcterms:modified xsi:type="dcterms:W3CDTF">2012-03-14T17:33:12Z</dcterms:modified>
</cp:coreProperties>
</file>