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3" r:id="rId5"/>
    <p:sldId id="262" r:id="rId6"/>
    <p:sldId id="258" r:id="rId7"/>
    <p:sldId id="259" r:id="rId8"/>
    <p:sldId id="264" r:id="rId9"/>
    <p:sldId id="265" r:id="rId10"/>
    <p:sldId id="260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B7D22CE-9996-4581-8E4D-FD0D63C8BFEE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86CBC5C-E16F-456B-B3E8-82BC02D87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F20A3-9589-4AB7-9FC2-A57E4AE99C30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6DAAA-BD2D-4898-AEF0-B76605F2C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B2FAA5-D29C-4A10-AC5B-0AACE027910C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33DEAF5-5336-43D5-8F4F-D738573F84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0DDD9-4D9A-4409-8A82-21AE060C274F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D899C-360D-4E92-9066-FBC6023E7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C8EE33C-8238-4C56-84FB-053FCD0C6929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6CFF04-4D5C-41D0-825B-B96B55B89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1F014-91EF-4270-A87B-6610091C3DF2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25AB2-442B-486A-A6E8-3FFF85ECA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236A6-2EA3-4CD0-936E-F8E761B29E9D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B9FCF-2943-43A4-8ADB-DB317F8FF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DCBD-654A-403F-9A43-17C15B6BEC21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C0F75-89E0-494E-9A95-175E3CB7D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8E950-C41D-401B-9027-85C29BE52DC1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36EE0-3D6C-4F89-92A9-561F8E567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17842-BAEB-4620-AD0C-850A741BB505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D3EBC-1C41-4B1E-BF8D-83B06C300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088FF3-A3DA-4897-930B-7D65F76CCBC9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B2079D-A99A-4C8B-80F9-5F29C8A68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4DD8A6C-0F85-45D4-B56A-B093858E602B}" type="datetimeFigureOut">
              <a:rPr lang="ru-RU"/>
              <a:pPr>
                <a:defRPr/>
              </a:pPr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DD32B71-A681-40D6-90DE-714DF4C80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8" r:id="rId2"/>
    <p:sldLayoutId id="2147483696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7" r:id="rId9"/>
    <p:sldLayoutId id="2147483694" r:id="rId10"/>
    <p:sldLayoutId id="2147483698" r:id="rId11"/>
  </p:sldLayoutIdLst>
  <p:transition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archives.narod.ru/pict/big/Belkin_b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6072230" cy="286816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Александр Сергеевич Пушкин </a:t>
            </a:r>
            <a:br>
              <a:rPr lang="ru-RU" dirty="0" smtClean="0"/>
            </a:br>
            <a:r>
              <a:rPr lang="ru-RU" dirty="0" smtClean="0"/>
              <a:t>«Повести Белкина»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88" y="3500438"/>
            <a:ext cx="5360987" cy="1531937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Подготовила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учитель литературы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mtClean="0"/>
              <a:t>Тараканова Н.Г.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МОУ СОШ №8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г.Кстово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57813" y="6143625"/>
            <a:ext cx="1841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90000"/>
                </a:schemeClr>
              </a:solidFill>
              <a:latin typeface="+mn-lt"/>
            </a:endParaRPr>
          </a:p>
        </p:txBody>
      </p:sp>
      <p:pic>
        <p:nvPicPr>
          <p:cNvPr id="6149" name="Picture 2" descr="C:\Documents and Settings\Наталья\Мои документы\Мои рисунки\p_146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642938"/>
            <a:ext cx="2246313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:\Беликова Т.В\Полезные материалы\перо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371475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«станционный смотритель»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3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2286000"/>
            <a:ext cx="3429000" cy="41433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1600" smtClean="0"/>
              <a:t>Должность, похожая на «настоящую каторгу», не исчерпывает человека в целом.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Главные герои – </a:t>
            </a:r>
            <a:r>
              <a:rPr lang="ru-RU" sz="1600" smtClean="0">
                <a:solidFill>
                  <a:srgbClr val="FFFF00"/>
                </a:solidFill>
              </a:rPr>
              <a:t>Самсон Вырин и его дочь Дуняша.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Добросердечие, доверчивость, любовь к Дуне делают его беззащитным перед горем.</a:t>
            </a:r>
          </a:p>
          <a:p>
            <a:pPr>
              <a:spcBef>
                <a:spcPct val="0"/>
              </a:spcBef>
            </a:pPr>
            <a:r>
              <a:rPr lang="ru-RU" sz="1600" smtClean="0"/>
              <a:t>Самсон Вырин с его покорностью судьбе («что суждено, того не миновать») оказывается жертвой не только своего бесправного положения, но и слепоты своих мрачных пророчеств, заставивших его действительно страдать, спиться и умереть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pic>
        <p:nvPicPr>
          <p:cNvPr id="15364" name="Рисунок 5" descr="http://archives.narod.ru/pict/small/Belkin_s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357188"/>
            <a:ext cx="17145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Прямоугольник 6"/>
          <p:cNvSpPr>
            <a:spLocks noChangeArrowheads="1"/>
          </p:cNvSpPr>
          <p:nvPr/>
        </p:nvSpPr>
        <p:spPr bwMode="auto">
          <a:xfrm rot="-414490">
            <a:off x="541338" y="1506538"/>
            <a:ext cx="37147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Пушкин выстраивает повесть на развитии двух судеб и характеров – отца и дочери. </a:t>
            </a:r>
          </a:p>
        </p:txBody>
      </p:sp>
      <p:sp>
        <p:nvSpPr>
          <p:cNvPr id="15366" name="Прямоугольник 7"/>
          <p:cNvSpPr>
            <a:spLocks noChangeArrowheads="1"/>
          </p:cNvSpPr>
          <p:nvPr/>
        </p:nvSpPr>
        <p:spPr bwMode="auto">
          <a:xfrm rot="-335710">
            <a:off x="655638" y="2862263"/>
            <a:ext cx="45720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Пушкин создал в своем Самсоне Вырине поразительно емкий, правдивый образ простого, маленького человека и показал все его права на звание и достоинство человека. Вдруг понимаешь, что маленьких людей не бывает, все мы человеки. Этого униженного и оскорбленного безмерно жаль, ибо видишь и понимаешь его простую страшную беду, его страдания и слезы, его одинокую тоску, мучительные воспоминания о дочери</a:t>
            </a:r>
            <a:r>
              <a:rPr lang="ru-RU" b="1" i="1"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642938"/>
            <a:ext cx="3429000" cy="45608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000" smtClean="0"/>
              <a:t>Мы с помощью Пушкина и простодушного Ивана Петровича Белкина постигаем подлинную цену человеческого счастья. Оно никогда не бывает простым и легким. За него надо все время бороться, за него надо уметь платить, и иногда цена бывает для человека неподъемной. Но надо жить, жизнь продолжается, в том числе и «простая» жизнь простых людей, о которой рассказывают пушкинские «Повести Белкина».</a:t>
            </a:r>
          </a:p>
          <a:p>
            <a:pPr>
              <a:spcBef>
                <a:spcPct val="0"/>
              </a:spcBef>
            </a:pPr>
            <a:endParaRPr lang="ru-RU" sz="2000" smtClean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ln/>
        </p:spPr>
      </p:sp>
      <p:pic>
        <p:nvPicPr>
          <p:cNvPr id="16390" name="Picture 4" descr="G:\пушкин\pushkin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142875"/>
            <a:ext cx="254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3" descr="D:\MyDocument\Мои рисунки\Libr.bmp"/>
          <p:cNvPicPr>
            <a:picLocks noChangeAspect="1" noChangeArrowheads="1"/>
          </p:cNvPicPr>
          <p:nvPr/>
        </p:nvPicPr>
        <p:blipFill>
          <a:blip r:embed="rId3" cstate="print"/>
          <a:srcRect b="13043"/>
          <a:stretch>
            <a:fillRect/>
          </a:stretch>
        </p:blipFill>
        <p:spPr bwMode="auto">
          <a:xfrm>
            <a:off x="642938" y="2214563"/>
            <a:ext cx="2952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:\Беликова Т.В\Полезные материалы\перо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67428">
            <a:off x="3417888" y="36322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1643050"/>
            <a:ext cx="3429024" cy="305754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«Выстрел»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«Метель»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«Гробовщик»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«Станционный смотритель»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«Барышня – крестьянка»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171" name="Текст 2"/>
          <p:cNvSpPr>
            <a:spLocks noGrp="1"/>
          </p:cNvSpPr>
          <p:nvPr>
            <p:ph type="body" sz="half" idx="2"/>
          </p:nvPr>
        </p:nvSpPr>
        <p:spPr>
          <a:xfrm>
            <a:off x="5214938" y="5214938"/>
            <a:ext cx="3429000" cy="12144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400" b="1" i="1" smtClean="0"/>
              <a:t>Написаны в Болдино в 1830 году</a:t>
            </a:r>
          </a:p>
        </p:txBody>
      </p:sp>
      <p:pic>
        <p:nvPicPr>
          <p:cNvPr id="7172" name="Picture 3" descr="G:\пушкин\pushkin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1357313"/>
            <a:ext cx="3500437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:\пушкин\pushkin[1]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19307" r="19307"/>
          <a:stretch>
            <a:fillRect/>
          </a:stretch>
        </p:blipFill>
        <p:spPr>
          <a:xfrm>
            <a:off x="428596" y="714356"/>
            <a:ext cx="1679259" cy="1602180"/>
          </a:xfrm>
          <a:noFill/>
        </p:spPr>
      </p:pic>
      <p:sp>
        <p:nvSpPr>
          <p:cNvPr id="7174" name="TextBox 9"/>
          <p:cNvSpPr txBox="1">
            <a:spLocks noChangeArrowheads="1"/>
          </p:cNvSpPr>
          <p:nvPr/>
        </p:nvSpPr>
        <p:spPr bwMode="auto">
          <a:xfrm>
            <a:off x="4357688" y="142875"/>
            <a:ext cx="407193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Comic Sans MS" pitchFamily="66" charset="0"/>
              </a:rPr>
              <a:t>«Повести покойного Ивана Петровича Белкина» </a:t>
            </a:r>
            <a:endParaRPr lang="ru-RU" sz="2800" i="1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000" dirty="0" smtClean="0"/>
              <a:t>«У великих поэтов, у Пушкина, эта гармоническая правильность распределения предметов доведена до совершенства».</a:t>
            </a:r>
            <a:br>
              <a:rPr lang="ru-RU" sz="2000" dirty="0" smtClean="0"/>
            </a:br>
            <a:r>
              <a:rPr lang="ru-RU" sz="2000" dirty="0" smtClean="0"/>
              <a:t>Лев толстой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429250" y="3786188"/>
            <a:ext cx="3429000" cy="19208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«Точность и краткость – вот первые достоинства прозы. Она требует мыслей и мыслей – без них блестящие выражения ни к чему не служат».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000" dirty="0" smtClean="0"/>
              <a:t>А.С.Пушкин</a:t>
            </a:r>
            <a:endParaRPr lang="ru-RU" sz="2000" dirty="0"/>
          </a:p>
        </p:txBody>
      </p:sp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 rot="-245196">
            <a:off x="495300" y="1657350"/>
            <a:ext cx="43561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Осенью 1830 года Пушкин начинает писать «смиренной прозой» о простых людях реальной последекабристской России, их надеждах, любви, страданиях, разочарованиях, повседневных трагедиях, комических приключениях. </a:t>
            </a:r>
          </a:p>
        </p:txBody>
      </p:sp>
      <p:pic>
        <p:nvPicPr>
          <p:cNvPr id="6" name="Picture 4" descr="D:\Беликова Т.В\Полезные материалы\перо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371475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2" descr="G:\пушкин\alexanderpushkin003gr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4000500"/>
            <a:ext cx="2214563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4"/>
          <p:cNvSpPr>
            <a:spLocks noChangeArrowheads="1"/>
          </p:cNvSpPr>
          <p:nvPr/>
        </p:nvSpPr>
        <p:spPr bwMode="auto">
          <a:xfrm>
            <a:off x="5143500" y="642938"/>
            <a:ext cx="3786188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rebuchet MS" pitchFamily="34" charset="0"/>
              </a:rPr>
              <a:t>Тема его повестей, всего их цикла – </a:t>
            </a:r>
            <a:r>
              <a:rPr lang="ru-RU" b="1">
                <a:solidFill>
                  <a:srgbClr val="FFFF00"/>
                </a:solidFill>
                <a:latin typeface="Trebuchet MS" pitchFamily="34" charset="0"/>
              </a:rPr>
              <a:t>счастье</a:t>
            </a:r>
            <a:r>
              <a:rPr lang="ru-RU" b="1">
                <a:latin typeface="Trebuchet MS" pitchFamily="34" charset="0"/>
              </a:rPr>
              <a:t> человека в народном его понимании. Есть житейская мудрость, правила бытового поведения, общепринятая мораль, простая необходимость. Они закреплены в катехизисах, прописях, но следование им не всех и не всегда приводит к удаче, иначе давно наступил бы рай на русской земле. Нужно, чтобы судьба подарила человеку счастье, чтобы удачно сошлись обстоятельства</a:t>
            </a:r>
            <a:r>
              <a:rPr lang="ru-RU" b="1">
                <a:solidFill>
                  <a:srgbClr val="FFFF00"/>
                </a:solidFill>
                <a:latin typeface="Trebuchet MS" pitchFamily="34" charset="0"/>
              </a:rPr>
              <a:t>. В «Повестях Белкина» показано, что нет безвыходных положений, за счастье надо бороться, и оно будет, даже если оно невозможно.</a:t>
            </a:r>
          </a:p>
        </p:txBody>
      </p:sp>
      <p:sp>
        <p:nvSpPr>
          <p:cNvPr id="9219" name="Прямоугольник 5"/>
          <p:cNvSpPr>
            <a:spLocks noChangeArrowheads="1"/>
          </p:cNvSpPr>
          <p:nvPr/>
        </p:nvSpPr>
        <p:spPr bwMode="auto">
          <a:xfrm rot="-268262">
            <a:off x="368300" y="1746250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ru-RU" sz="3600" i="1">
                <a:solidFill>
                  <a:schemeClr val="bg1"/>
                </a:solidFill>
                <a:latin typeface="Comic Sans MS" pitchFamily="66" charset="0"/>
              </a:rPr>
              <a:t>«Правда - хорошо, а счастье лучше».</a:t>
            </a:r>
          </a:p>
          <a:p>
            <a:pPr algn="r"/>
            <a:endParaRPr lang="ru-RU" sz="3600" i="1">
              <a:solidFill>
                <a:schemeClr val="bg1"/>
              </a:solidFill>
              <a:latin typeface="Comic Sans MS" pitchFamily="66" charset="0"/>
            </a:endParaRPr>
          </a:p>
          <a:p>
            <a:pPr algn="r"/>
            <a:r>
              <a:rPr lang="ru-RU" sz="3600" i="1">
                <a:solidFill>
                  <a:schemeClr val="bg1"/>
                </a:solidFill>
                <a:latin typeface="Comic Sans MS" pitchFamily="66" charset="0"/>
              </a:rPr>
              <a:t>     </a:t>
            </a:r>
            <a:r>
              <a:rPr lang="ru-RU">
                <a:solidFill>
                  <a:schemeClr val="bg1"/>
                </a:solidFill>
                <a:latin typeface="Comic Sans MS" pitchFamily="66" charset="0"/>
              </a:rPr>
              <a:t>А.Н.Островский </a:t>
            </a:r>
          </a:p>
        </p:txBody>
      </p:sp>
      <p:pic>
        <p:nvPicPr>
          <p:cNvPr id="9220" name="Picture 2" descr="D:\MyDocument\Мои рисунки\Pp01156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53746">
            <a:off x="1214438" y="3286125"/>
            <a:ext cx="1771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4"/>
          <p:cNvSpPr>
            <a:spLocks noChangeArrowheads="1"/>
          </p:cNvSpPr>
          <p:nvPr/>
        </p:nvSpPr>
        <p:spPr bwMode="auto">
          <a:xfrm>
            <a:off x="5072063" y="714375"/>
            <a:ext cx="392906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rebuchet MS" pitchFamily="34" charset="0"/>
              </a:rPr>
              <a:t>Другу П.Плетневу Пушкин писал: </a:t>
            </a:r>
            <a:r>
              <a:rPr lang="ru-RU">
                <a:solidFill>
                  <a:srgbClr val="FFFF00"/>
                </a:solidFill>
                <a:latin typeface="Trebuchet MS" pitchFamily="34" charset="0"/>
              </a:rPr>
              <a:t>«Ты не можешь вообразить, как весело удрать от невесты, да и засесть стихи писать… Написал я прозою 5 повестей, от которых Баратынский ржет и бьется». </a:t>
            </a:r>
            <a:r>
              <a:rPr lang="ru-RU">
                <a:latin typeface="Trebuchet MS" pitchFamily="34" charset="0"/>
              </a:rPr>
              <a:t>Что же это за весело написанные повести, заставившие хохотать замкнутого, всегда печального поэта Баратынского? </a:t>
            </a:r>
            <a:r>
              <a:rPr lang="ru-RU" b="1" i="1">
                <a:solidFill>
                  <a:srgbClr val="FFFF00"/>
                </a:solidFill>
                <a:latin typeface="Trebuchet MS" pitchFamily="34" charset="0"/>
              </a:rPr>
              <a:t>Это «замечательные анекдоты», занимательные истории, в них ощутимо веселое лукавство ума, русский юмор, добрая насмешливость, склонность к сатире и пародии.</a:t>
            </a:r>
            <a:r>
              <a:rPr lang="ru-RU">
                <a:latin typeface="Trebuchet MS" pitchFamily="34" charset="0"/>
              </a:rPr>
              <a:t> Что вовсе не исключает присутствия мыслей, пушкинской глубины и серьезности в разработке тем и характеров.</a:t>
            </a:r>
          </a:p>
        </p:txBody>
      </p:sp>
      <p:pic>
        <p:nvPicPr>
          <p:cNvPr id="10243" name="Picture 2" descr="G:\пушкин\pushkin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50704">
            <a:off x="1357313" y="1357313"/>
            <a:ext cx="2928937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D:\Беликова Т.В\Полезные материалы\перо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371475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«Выстрел»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0" i="1" dirty="0" smtClean="0">
                <a:solidFill>
                  <a:schemeClr val="tx1">
                    <a:lumMod val="95000"/>
                  </a:schemeClr>
                </a:solidFill>
              </a:rPr>
              <a:t>…с тех пор не прошло ни дня, чтобы я не думал о мщении…</a:t>
            </a:r>
            <a:endParaRPr lang="ru-RU" sz="2000" b="0" i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286375" y="3571875"/>
            <a:ext cx="3429000" cy="2643188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dirty="0" smtClean="0"/>
              <a:t>Тема противоборства личности с судьбой.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i="1" dirty="0" smtClean="0"/>
              <a:t>Главный герой – </a:t>
            </a:r>
            <a:r>
              <a:rPr lang="ru-RU" sz="2400" i="1" dirty="0" err="1" smtClean="0"/>
              <a:t>Сильвио</a:t>
            </a:r>
            <a:r>
              <a:rPr lang="ru-RU" sz="2400" i="1" dirty="0" smtClean="0"/>
              <a:t> – человек огромной силы страстей и подлинного благородства.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i="1" dirty="0" err="1" smtClean="0"/>
              <a:t>Сильвио</a:t>
            </a:r>
            <a:r>
              <a:rPr lang="ru-RU" sz="2400" i="1" dirty="0" smtClean="0"/>
              <a:t> совершает не месть, а возмездие</a:t>
            </a:r>
            <a:endParaRPr lang="ru-RU" sz="2400" i="1" dirty="0"/>
          </a:p>
        </p:txBody>
      </p:sp>
      <p:sp>
        <p:nvSpPr>
          <p:cNvPr id="11268" name="Прямоугольник 4"/>
          <p:cNvSpPr>
            <a:spLocks noChangeArrowheads="1"/>
          </p:cNvSpPr>
          <p:nvPr/>
        </p:nvSpPr>
        <p:spPr bwMode="auto">
          <a:xfrm rot="-320534">
            <a:off x="1023938" y="1289050"/>
            <a:ext cx="31638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Неравенство, </a:t>
            </a:r>
          </a:p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приводящее к несчастью.</a:t>
            </a:r>
          </a:p>
        </p:txBody>
      </p:sp>
      <p:sp>
        <p:nvSpPr>
          <p:cNvPr id="11269" name="Прямоугольник 5"/>
          <p:cNvSpPr>
            <a:spLocks noChangeArrowheads="1"/>
          </p:cNvSpPr>
          <p:nvPr/>
        </p:nvSpPr>
        <p:spPr bwMode="auto">
          <a:xfrm rot="-332153">
            <a:off x="631825" y="2595563"/>
            <a:ext cx="457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Пушкин пародирует здесь обычную для того времени романтическую повесть, но история упорной борьбы смелого гордого человека за свое счастье и достоинство получилась весьма реалистическая и серьезная.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«Метель»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sz="half" idx="2"/>
          </p:nvPr>
        </p:nvSpPr>
        <p:spPr>
          <a:xfrm>
            <a:off x="5357813" y="2214563"/>
            <a:ext cx="3429000" cy="41433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000" smtClean="0"/>
              <a:t>Истинные человеческие  отношения герои повести пытаются заменить литературным каноном.</a:t>
            </a:r>
          </a:p>
          <a:p>
            <a:pPr>
              <a:spcBef>
                <a:spcPct val="0"/>
              </a:spcBef>
            </a:pPr>
            <a:r>
              <a:rPr lang="ru-RU" sz="2000" smtClean="0"/>
              <a:t>Главные герои </a:t>
            </a:r>
            <a:r>
              <a:rPr lang="ru-RU" sz="2000" smtClean="0">
                <a:solidFill>
                  <a:srgbClr val="FFFF00"/>
                </a:solidFill>
              </a:rPr>
              <a:t>– Марья Гавриловна, Владимир и Бурмин.</a:t>
            </a:r>
          </a:p>
          <a:p>
            <a:pPr>
              <a:spcBef>
                <a:spcPct val="0"/>
              </a:spcBef>
            </a:pPr>
            <a:r>
              <a:rPr lang="ru-RU" sz="2000" smtClean="0"/>
              <a:t>Силы природы – </a:t>
            </a:r>
            <a:r>
              <a:rPr lang="ru-RU" sz="2000" smtClean="0">
                <a:solidFill>
                  <a:srgbClr val="FFFF00"/>
                </a:solidFill>
              </a:rPr>
              <a:t>метель</a:t>
            </a:r>
            <a:r>
              <a:rPr lang="ru-RU" sz="2000" smtClean="0"/>
              <a:t>- оказывается сильнее игры Владимира и Маши. Случай умнее «книжных» намерений героев.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Прямоугольник 4"/>
          <p:cNvSpPr>
            <a:spLocks noChangeArrowheads="1"/>
          </p:cNvSpPr>
          <p:nvPr/>
        </p:nvSpPr>
        <p:spPr bwMode="auto">
          <a:xfrm rot="-267229">
            <a:off x="511175" y="1317625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Пародируется романтическая баллада Жуковского: неравная любовь, родительский запрет, ночь, зима, метель, тайная свадьба в удаленной церкви, сани, по снежной дороге несущие богатую невесту к нищему жениху, роковая путаница, смерть жениха. </a:t>
            </a:r>
          </a:p>
        </p:txBody>
      </p:sp>
      <p:pic>
        <p:nvPicPr>
          <p:cNvPr id="12293" name="Picture 2" descr="D:\MyDocument\Мои рисунки\Pzh01009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46906">
            <a:off x="3024188" y="3370263"/>
            <a:ext cx="1771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D:\Беликова Т.В\Полезные материалы\перо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2143125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92867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«Гробовщик»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316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1357313"/>
            <a:ext cx="3429000" cy="38465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000" smtClean="0"/>
              <a:t>Пушкин здесь со стороны бытовой и даже комической неожиданно подходит к очень серьезной теме «Пира во время чумы». Живой человек посвятил себя смерти, похоронам, покойникам, ему обидно слышать попреки живых и легко пригласить к себе на новоселье своих клиентов-мертвецов. </a:t>
            </a:r>
            <a:endParaRPr lang="ru-RU" sz="200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endParaRPr lang="ru-RU" sz="2000" smtClean="0"/>
          </a:p>
        </p:txBody>
      </p:sp>
      <p:sp>
        <p:nvSpPr>
          <p:cNvPr id="13317" name="Прямоугольник 4"/>
          <p:cNvSpPr>
            <a:spLocks noChangeArrowheads="1"/>
          </p:cNvSpPr>
          <p:nvPr/>
        </p:nvSpPr>
        <p:spPr bwMode="auto">
          <a:xfrm rot="-341004">
            <a:off x="520700" y="193992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Пародируются опера Моцарта и страшные истории романтиков.</a:t>
            </a:r>
            <a:endParaRPr lang="ru-RU" b="1" i="1">
              <a:latin typeface="Trebuchet MS" pitchFamily="34" charset="0"/>
            </a:endParaRPr>
          </a:p>
        </p:txBody>
      </p:sp>
      <p:sp>
        <p:nvSpPr>
          <p:cNvPr id="13318" name="Прямоугольник 6"/>
          <p:cNvSpPr>
            <a:spLocks noChangeArrowheads="1"/>
          </p:cNvSpPr>
          <p:nvPr/>
        </p:nvSpPr>
        <p:spPr bwMode="auto">
          <a:xfrm rot="-304085">
            <a:off x="627063" y="3841750"/>
            <a:ext cx="4572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Таково счастье гробовщика, позволившее нам не только заглянуть в его заскорузлую душу, но и увидеть живописный уголок реальной питерской жизни.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«Барышня-крестьянка»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339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2143125"/>
            <a:ext cx="3429000" cy="30607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000" smtClean="0"/>
              <a:t>Маленькая изящная комедия положений с переодеваниями во французском вкусе, разворачивающаяся в русской дворянской усадьбе.</a:t>
            </a:r>
          </a:p>
          <a:p>
            <a:pPr>
              <a:spcBef>
                <a:spcPct val="0"/>
              </a:spcBef>
            </a:pPr>
            <a:r>
              <a:rPr lang="ru-RU" sz="2000" smtClean="0">
                <a:solidFill>
                  <a:srgbClr val="FFFF00"/>
                </a:solidFill>
              </a:rPr>
              <a:t>Главные герои</a:t>
            </a:r>
            <a:r>
              <a:rPr lang="ru-RU" sz="2000" smtClean="0"/>
              <a:t>: два богатых русских барина-соседа, Муромский и Берестов, их дети - Алексей Берестов и Лиза Муромская, ровесники и богатые наследники.</a:t>
            </a:r>
          </a:p>
        </p:txBody>
      </p:sp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 rot="-200084">
            <a:off x="450850" y="1279525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Она добро, смешно и остроумно пародирует знаменитую трагедию – «Ромео и Джульетту» Шекспира. </a:t>
            </a:r>
          </a:p>
          <a:p>
            <a:endParaRPr lang="ru-RU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4341" name="Прямоугольник 5"/>
          <p:cNvSpPr>
            <a:spLocks noChangeArrowheads="1"/>
          </p:cNvSpPr>
          <p:nvPr/>
        </p:nvSpPr>
        <p:spPr bwMode="auto">
          <a:xfrm rot="-159607">
            <a:off x="538163" y="2185988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chemeClr val="bg1"/>
                </a:solidFill>
                <a:latin typeface="Trebuchet MS" pitchFamily="34" charset="0"/>
              </a:rPr>
              <a:t>Все эти сложные романтические ходы любви новых Ромео и Джульетты были отменены простым счастливым стечением обстоятельств. Счастье их было обычным, и не было в нем шекспировской трагедии и романтизма.</a:t>
            </a:r>
          </a:p>
        </p:txBody>
      </p:sp>
      <p:pic>
        <p:nvPicPr>
          <p:cNvPr id="14342" name="Picture 2" descr="D:\MyDocument\Мои рисунки\psh_047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428590">
            <a:off x="3143250" y="4429125"/>
            <a:ext cx="17716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106</TotalTime>
  <Words>861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Trebuchet MS</vt:lpstr>
      <vt:lpstr>Arial</vt:lpstr>
      <vt:lpstr>Wingdings 2</vt:lpstr>
      <vt:lpstr>Wingdings</vt:lpstr>
      <vt:lpstr>Calibri</vt:lpstr>
      <vt:lpstr>Comic Sans MS</vt:lpstr>
      <vt:lpstr>Изящная</vt:lpstr>
      <vt:lpstr>Александр Сергеевич Пушкин  «Повести Белкина»</vt:lpstr>
      <vt:lpstr>«Выстрел» «Метель» «Гробовщик» «Станционный смотритель» «Барышня – крестьянка»</vt:lpstr>
      <vt:lpstr>«У великих поэтов, у Пушкина, эта гармоническая правильность распределения предметов доведена до совершенства». Лев толстой</vt:lpstr>
      <vt:lpstr>Слайд 4</vt:lpstr>
      <vt:lpstr>Слайд 5</vt:lpstr>
      <vt:lpstr>«Выстрел»  …с тех пор не прошло ни дня, чтобы я не думал о мщении…</vt:lpstr>
      <vt:lpstr>«Метель»   </vt:lpstr>
      <vt:lpstr>«Гробовщик»   </vt:lpstr>
      <vt:lpstr>«Барышня-крестьянка»   </vt:lpstr>
      <vt:lpstr>«станционный смотритель» 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  «Повести Белкина»</dc:title>
  <dc:creator>сергей</dc:creator>
  <cp:lastModifiedBy>сергей</cp:lastModifiedBy>
  <cp:revision>18</cp:revision>
  <dcterms:modified xsi:type="dcterms:W3CDTF">2014-09-27T19:06:54Z</dcterms:modified>
</cp:coreProperties>
</file>