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1" r:id="rId4"/>
    <p:sldId id="272" r:id="rId5"/>
    <p:sldId id="268" r:id="rId6"/>
    <p:sldId id="258" r:id="rId7"/>
    <p:sldId id="260" r:id="rId8"/>
    <p:sldId id="262" r:id="rId9"/>
    <p:sldId id="263" r:id="rId10"/>
    <p:sldId id="265" r:id="rId11"/>
    <p:sldId id="266" r:id="rId12"/>
    <p:sldId id="261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EF03-9E1F-4050-A953-CADCA8528BF0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3C780-D468-4F05-B024-CE6D5CB609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75BA2-19DD-4871-A728-AE25F038A4E3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EE1363-E84E-45D0-9644-6287038CAB10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14322-C8C0-48B8-BE71-F27CA0283742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7ED020-B50E-4EC6-939A-1C9287E21196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8FEED-4170-456B-9CE2-B988414DA2BD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68144-88EE-40C6-809C-7C031D742C3E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9B77-F354-48B0-B8C4-B4390D698F67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19E7-BC8B-4853-A797-22D5144C2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491880" y="476672"/>
            <a:ext cx="58719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М.Ю. Лермонтов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«Герой нашего времени».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Идейный замысел.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Композиция. 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Фабула романа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5229200"/>
            <a:ext cx="6289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Урок литературы в 9 классе</a:t>
            </a:r>
          </a:p>
          <a:p>
            <a:r>
              <a:rPr lang="ru-RU" sz="2400" dirty="0" smtClean="0">
                <a:solidFill>
                  <a:srgbClr val="FFC000"/>
                </a:solidFill>
              </a:rPr>
              <a:t>Учитель: </a:t>
            </a:r>
            <a:r>
              <a:rPr lang="ru-RU" sz="2400" dirty="0" err="1" smtClean="0">
                <a:solidFill>
                  <a:srgbClr val="FFC000"/>
                </a:solidFill>
              </a:rPr>
              <a:t>Потапушкина</a:t>
            </a:r>
            <a:r>
              <a:rPr lang="ru-RU" sz="2400" dirty="0" smtClean="0">
                <a:solidFill>
                  <a:srgbClr val="FFC000"/>
                </a:solidFill>
              </a:rPr>
              <a:t> Наталья Владимировна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-10001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err="1">
                <a:latin typeface="Monotype Corsiva" pitchFamily="66" charset="0"/>
              </a:rPr>
              <a:t>Хронология</a:t>
            </a:r>
            <a:r>
              <a:rPr lang="en-US" sz="4000" b="1" dirty="0">
                <a:latin typeface="Monotype Corsiva" pitchFamily="66" charset="0"/>
              </a:rPr>
              <a:t> </a:t>
            </a:r>
            <a:r>
              <a:rPr lang="en-US" sz="4000" b="1" dirty="0" err="1">
                <a:latin typeface="Monotype Corsiva" pitchFamily="66" charset="0"/>
              </a:rPr>
              <a:t>событий</a:t>
            </a:r>
            <a:r>
              <a:rPr lang="en-US" sz="4000" b="1" dirty="0">
                <a:latin typeface="Monotype Corsiva" pitchFamily="66" charset="0"/>
              </a:rPr>
              <a:t> </a:t>
            </a:r>
            <a:endParaRPr lang="ru-RU" sz="1100" dirty="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0" y="1073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03213" y="11445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0" y="620688"/>
            <a:ext cx="49320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«Тамань»:</a:t>
            </a:r>
            <a:r>
              <a:rPr lang="ru-RU" sz="1400" dirty="0"/>
              <a:t>  </a:t>
            </a:r>
            <a:r>
              <a:rPr lang="ru-RU" sz="1400" b="1" i="1" dirty="0"/>
              <a:t>около  1830  года</a:t>
            </a:r>
            <a:r>
              <a:rPr lang="ru-RU" sz="1400" dirty="0"/>
              <a:t> – Печорин  направляется  из  Санкт- </a:t>
            </a:r>
            <a:r>
              <a:rPr lang="ru-RU" sz="1400" dirty="0" smtClean="0"/>
              <a:t>Петербурга </a:t>
            </a:r>
            <a:r>
              <a:rPr lang="ru-RU" sz="1400" dirty="0"/>
              <a:t>в действующий отряд и останавливается в </a:t>
            </a:r>
            <a:r>
              <a:rPr lang="ru-RU" sz="1400" dirty="0" smtClean="0"/>
              <a:t>Тамани</a:t>
            </a:r>
            <a:r>
              <a:rPr lang="ru-RU" sz="1400" dirty="0"/>
              <a:t>.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0" y="20812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932040" y="1916113"/>
            <a:ext cx="4211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«Княжна Мери»:</a:t>
            </a:r>
            <a:r>
              <a:rPr lang="ru-RU" sz="1400" dirty="0"/>
              <a:t> </a:t>
            </a:r>
            <a:r>
              <a:rPr lang="ru-RU" sz="1400" b="1" i="1" dirty="0"/>
              <a:t>10 мая – 17 июня 1832</a:t>
            </a:r>
            <a:r>
              <a:rPr lang="ru-RU" sz="1400" dirty="0"/>
              <a:t> – Печорин приезжает </a:t>
            </a:r>
            <a:r>
              <a:rPr lang="ru-RU" sz="1400" dirty="0" smtClean="0"/>
              <a:t>из Тамани </a:t>
            </a:r>
            <a:r>
              <a:rPr lang="ru-RU" sz="1400" dirty="0"/>
              <a:t>на воды в Пятигорск, затем в Кисловодск</a:t>
            </a:r>
            <a:r>
              <a:rPr lang="ru-RU" sz="1400" dirty="0" smtClean="0"/>
              <a:t>;  </a:t>
            </a:r>
            <a:r>
              <a:rPr lang="ru-RU" sz="1400" dirty="0"/>
              <a:t>после дуэли с Грушницким переведен в </a:t>
            </a:r>
            <a:r>
              <a:rPr lang="ru-RU" sz="1400" dirty="0" smtClean="0"/>
              <a:t>крепость  под </a:t>
            </a:r>
            <a:r>
              <a:rPr lang="ru-RU" sz="1400" dirty="0"/>
              <a:t>начальство Максима </a:t>
            </a:r>
            <a:r>
              <a:rPr lang="ru-RU" sz="1400" dirty="0" err="1"/>
              <a:t>Максимыча</a:t>
            </a:r>
            <a:r>
              <a:rPr lang="ru-RU" sz="1400" dirty="0"/>
              <a:t>.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0" y="3429000"/>
            <a:ext cx="4932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«Фаталист»: </a:t>
            </a:r>
            <a:r>
              <a:rPr lang="ru-RU" sz="1400" b="1" i="1" dirty="0"/>
              <a:t>декабрь 1832 года</a:t>
            </a:r>
            <a:r>
              <a:rPr lang="ru-RU" sz="1400" dirty="0"/>
              <a:t> – Печорин приезжает на две </a:t>
            </a:r>
            <a:r>
              <a:rPr lang="ru-RU" sz="1400" dirty="0" smtClean="0"/>
              <a:t>недели  из </a:t>
            </a:r>
            <a:r>
              <a:rPr lang="ru-RU" sz="1400" dirty="0"/>
              <a:t>крепости в казачью станицу.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5004048" y="4221088"/>
            <a:ext cx="41399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«Бэла»: </a:t>
            </a:r>
            <a:r>
              <a:rPr lang="ru-RU" sz="1400" b="1" i="1" dirty="0"/>
              <a:t>весна 1833 года</a:t>
            </a:r>
            <a:r>
              <a:rPr lang="ru-RU" sz="1400" dirty="0"/>
              <a:t> – Печорин похищает дочь «</a:t>
            </a:r>
            <a:r>
              <a:rPr lang="ru-RU" sz="1400" dirty="0" err="1"/>
              <a:t>мирнова</a:t>
            </a:r>
            <a:r>
              <a:rPr lang="ru-RU" sz="1400" dirty="0"/>
              <a:t> </a:t>
            </a:r>
            <a:r>
              <a:rPr lang="ru-RU" sz="1400" dirty="0" smtClean="0"/>
              <a:t>князя</a:t>
            </a:r>
            <a:r>
              <a:rPr lang="ru-RU" sz="1400" dirty="0"/>
              <a:t>»; через четыре месяца она погибает от рук Казбича.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79512" y="5805264"/>
            <a:ext cx="47525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«Максим </a:t>
            </a:r>
            <a:r>
              <a:rPr lang="ru-RU" sz="1400" b="1" dirty="0" err="1"/>
              <a:t>Максимыч</a:t>
            </a:r>
            <a:r>
              <a:rPr lang="ru-RU" sz="1400" b="1" dirty="0"/>
              <a:t>»: </a:t>
            </a:r>
            <a:r>
              <a:rPr lang="ru-RU" sz="1400" b="1" i="1" dirty="0"/>
              <a:t>осень 1837 года</a:t>
            </a:r>
            <a:r>
              <a:rPr lang="ru-RU" sz="1400" dirty="0"/>
              <a:t> – Печорин отправляется </a:t>
            </a:r>
            <a:r>
              <a:rPr lang="ru-RU" sz="1400" dirty="0" smtClean="0"/>
              <a:t>в Персию</a:t>
            </a:r>
            <a:r>
              <a:rPr lang="ru-RU" sz="1400" dirty="0"/>
              <a:t>, снова оказывается на Кавказе и </a:t>
            </a:r>
            <a:r>
              <a:rPr lang="ru-RU" sz="1400" dirty="0" smtClean="0"/>
              <a:t> </a:t>
            </a:r>
            <a:r>
              <a:rPr lang="ru-RU" sz="1400" dirty="0"/>
              <a:t>встречается с Максимом </a:t>
            </a:r>
            <a:r>
              <a:rPr lang="ru-RU" sz="1400" dirty="0" err="1"/>
              <a:t>Максимычем</a:t>
            </a:r>
            <a:r>
              <a:rPr lang="ru-RU" sz="1400" dirty="0"/>
              <a:t>.</a:t>
            </a:r>
          </a:p>
        </p:txBody>
      </p: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971600" y="4437112"/>
            <a:ext cx="2372920" cy="2016224"/>
            <a:chOff x="2478" y="216"/>
            <a:chExt cx="2970" cy="2778"/>
          </a:xfrm>
        </p:grpSpPr>
        <p:pic>
          <p:nvPicPr>
            <p:cNvPr id="15" name="Picture 4" descr="В_А_Фербер_Бела в крепости_193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2478" y="216"/>
              <a:ext cx="2970" cy="16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4014" y="2478"/>
              <a:ext cx="231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pic>
        <p:nvPicPr>
          <p:cNvPr id="17" name="Picture 4" descr="lit04-0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72200" y="4941168"/>
            <a:ext cx="1136259" cy="179960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6012160" y="476672"/>
            <a:ext cx="2232247" cy="1584176"/>
            <a:chOff x="2867" y="799"/>
            <a:chExt cx="2735" cy="2140"/>
          </a:xfrm>
        </p:grpSpPr>
        <p:pic>
          <p:nvPicPr>
            <p:cNvPr id="19" name="Picture 5" descr="lit04-08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880" y="799"/>
              <a:ext cx="2721" cy="1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867" y="2626"/>
              <a:ext cx="2735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dirty="0" smtClean="0"/>
                <a:t> </a:t>
              </a:r>
              <a:endParaRPr lang="ru-RU" dirty="0"/>
            </a:p>
          </p:txBody>
        </p:sp>
      </p:grpSp>
      <p:pic>
        <p:nvPicPr>
          <p:cNvPr id="21" name="Picture 5" descr="Д_А_Шмаринов_194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43608" y="1340768"/>
            <a:ext cx="1368152" cy="199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 descr="Вулич_Константинов,_1962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16216" y="3068960"/>
            <a:ext cx="1511399" cy="113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000" b="1">
              <a:latin typeface="Monotype Corsiva" pitchFamily="66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4048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Monotype Corsiva" pitchFamily="66" charset="0"/>
              </a:rPr>
              <a:t>Отказ от хронологии обусловлен следующим: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35013" y="1360488"/>
            <a:ext cx="825559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ru-RU" dirty="0"/>
              <a:t> выбор наиболее значимых эпизодов</a:t>
            </a:r>
            <a:endParaRPr lang="en-US" dirty="0"/>
          </a:p>
          <a:p>
            <a:endParaRPr lang="ru-RU" dirty="0"/>
          </a:p>
          <a:p>
            <a:pPr>
              <a:buFontTx/>
              <a:buChar char="•"/>
            </a:pPr>
            <a:r>
              <a:rPr lang="ru-RU" dirty="0"/>
              <a:t> особое внимание психологическим размышлениям, </a:t>
            </a:r>
            <a:r>
              <a:rPr lang="ru-RU" dirty="0" smtClean="0"/>
              <a:t>нежели </a:t>
            </a:r>
            <a:r>
              <a:rPr lang="ru-RU" dirty="0"/>
              <a:t>описанию событий</a:t>
            </a:r>
            <a:endParaRPr lang="en-US" dirty="0"/>
          </a:p>
          <a:p>
            <a:endParaRPr lang="ru-RU" dirty="0"/>
          </a:p>
          <a:p>
            <a:pPr>
              <a:buFontTx/>
              <a:buChar char="•"/>
            </a:pPr>
            <a:r>
              <a:rPr lang="ru-RU" dirty="0"/>
              <a:t> необходимость соотнесения героя с другими персонажами, </a:t>
            </a:r>
            <a:r>
              <a:rPr lang="ru-RU" dirty="0" smtClean="0"/>
              <a:t>появляющимися </a:t>
            </a:r>
            <a:r>
              <a:rPr lang="ru-RU" dirty="0"/>
              <a:t>в </a:t>
            </a:r>
            <a:endParaRPr lang="ru-RU" dirty="0" smtClean="0"/>
          </a:p>
          <a:p>
            <a:r>
              <a:rPr lang="ru-RU" dirty="0" smtClean="0"/>
              <a:t>   определенной </a:t>
            </a:r>
            <a:r>
              <a:rPr lang="ru-RU" dirty="0"/>
              <a:t>последовательности</a:t>
            </a:r>
            <a:endParaRPr lang="en-US" dirty="0"/>
          </a:p>
          <a:p>
            <a:endParaRPr lang="ru-RU" dirty="0"/>
          </a:p>
          <a:p>
            <a:pPr>
              <a:buFontTx/>
              <a:buChar char="•"/>
            </a:pPr>
            <a:r>
              <a:rPr lang="ru-RU" dirty="0"/>
              <a:t> выбор рассказчика (не</a:t>
            </a:r>
            <a:r>
              <a:rPr lang="en-US" dirty="0"/>
              <a:t> </a:t>
            </a:r>
            <a:r>
              <a:rPr lang="ru-RU" dirty="0"/>
              <a:t>случаен, служит общему замыслу)</a:t>
            </a:r>
            <a:endParaRPr lang="en-US" dirty="0"/>
          </a:p>
          <a:p>
            <a:endParaRPr lang="ru-RU" dirty="0"/>
          </a:p>
          <a:p>
            <a:pPr>
              <a:buFontTx/>
              <a:buChar char="•"/>
            </a:pPr>
            <a:r>
              <a:rPr lang="ru-RU" dirty="0"/>
              <a:t> композиция подчинена </a:t>
            </a:r>
            <a:r>
              <a:rPr lang="ru-RU" u="sng" dirty="0"/>
              <a:t>авторскому замыслу</a:t>
            </a:r>
            <a:r>
              <a:rPr lang="ru-RU" dirty="0"/>
              <a:t>: </a:t>
            </a:r>
            <a:r>
              <a:rPr lang="ru-RU" dirty="0" smtClean="0"/>
              <a:t> всесторонне и глубоко раскрыть </a:t>
            </a:r>
          </a:p>
          <a:p>
            <a:r>
              <a:rPr lang="ru-RU" dirty="0" smtClean="0"/>
              <a:t>   образ героя, исследовать историю души.</a:t>
            </a:r>
            <a:endParaRPr lang="ru-RU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50133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                                                                                </a:t>
            </a: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99592" y="548680"/>
            <a:ext cx="25202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Сюжет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92080" y="548680"/>
            <a:ext cx="25202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Фабула</a:t>
            </a:r>
            <a:endParaRPr lang="ru-RU" sz="2800" dirty="0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716016" y="3356992"/>
            <a:ext cx="3816350" cy="1439863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457200"/>
            <a:r>
              <a:rPr lang="ru-RU" b="1" dirty="0">
                <a:solidFill>
                  <a:srgbClr val="002060"/>
                </a:solidFill>
              </a:rPr>
              <a:t>История жизни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467544" y="3356992"/>
            <a:ext cx="3816350" cy="1439863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457200"/>
            <a:r>
              <a:rPr lang="ru-RU" b="1" dirty="0">
                <a:solidFill>
                  <a:srgbClr val="002060"/>
                </a:solidFill>
              </a:rPr>
              <a:t>История души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907704" y="1628800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372200" y="1628800"/>
            <a:ext cx="504056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14" descr="show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4653136"/>
            <a:ext cx="2669836" cy="2088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0" y="-17145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Monotype Corsiva" pitchFamily="66" charset="0"/>
              </a:rPr>
              <a:t>Система рассказчиков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ТРИ ТОЧКИ ЗРЕНИЯ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3203575" y="1377950"/>
            <a:ext cx="2663825" cy="611188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Путешествующий</a:t>
            </a:r>
          </a:p>
          <a:p>
            <a:pPr algn="ctr"/>
            <a:r>
              <a:rPr lang="ru-RU" sz="2000" b="1"/>
              <a:t>офицер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50825" y="1377950"/>
            <a:ext cx="2663825" cy="611188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Максим Максимыч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6227763" y="1377950"/>
            <a:ext cx="2663825" cy="611188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Печорин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50825" y="2276475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Человек чести, воин-</a:t>
            </a:r>
          </a:p>
          <a:p>
            <a:pPr algn="ctr"/>
            <a:r>
              <a:rPr lang="ru-RU" sz="2000" b="1"/>
              <a:t>ского долга, дисцип-</a:t>
            </a:r>
          </a:p>
          <a:p>
            <a:pPr algn="ctr"/>
            <a:r>
              <a:rPr lang="ru-RU" sz="2000" b="1"/>
              <a:t>лины; простодушен, </a:t>
            </a:r>
          </a:p>
          <a:p>
            <a:pPr algn="ctr"/>
            <a:r>
              <a:rPr lang="ru-RU" sz="2000" b="1"/>
              <a:t>добр, искренен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203575" y="2276475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Образованный офи-</a:t>
            </a:r>
          </a:p>
          <a:p>
            <a:pPr algn="ctr"/>
            <a:r>
              <a:rPr lang="ru-RU" sz="2000" b="1"/>
              <a:t>цер, кое-что знает о </a:t>
            </a:r>
          </a:p>
          <a:p>
            <a:pPr algn="ctr"/>
            <a:r>
              <a:rPr lang="ru-RU" sz="2000" b="1"/>
              <a:t>Печорине, о его стран-</a:t>
            </a:r>
          </a:p>
          <a:p>
            <a:pPr algn="ctr"/>
            <a:r>
              <a:rPr lang="ru-RU" sz="2000" b="1"/>
              <a:t>ном и противоречи-</a:t>
            </a:r>
          </a:p>
          <a:p>
            <a:pPr algn="ctr"/>
            <a:r>
              <a:rPr lang="ru-RU" sz="2000" b="1"/>
              <a:t>вом характере. Объ-</a:t>
            </a:r>
          </a:p>
          <a:p>
            <a:pPr algn="ctr"/>
            <a:r>
              <a:rPr lang="ru-RU" sz="2000" b="1"/>
              <a:t>ективная оценка.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6227763" y="2276475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Человек, размышля-</a:t>
            </a:r>
          </a:p>
          <a:p>
            <a:pPr algn="ctr"/>
            <a:r>
              <a:rPr lang="ru-RU" sz="2000" b="1"/>
              <a:t> ющий о смысле жизни, </a:t>
            </a:r>
          </a:p>
          <a:p>
            <a:pPr algn="ctr"/>
            <a:r>
              <a:rPr lang="ru-RU" sz="2000" b="1"/>
              <a:t>о собственном назна-</a:t>
            </a:r>
          </a:p>
          <a:p>
            <a:pPr algn="ctr"/>
            <a:r>
              <a:rPr lang="ru-RU" sz="2000" b="1"/>
              <a:t>чении. Сам себя судит</a:t>
            </a:r>
          </a:p>
          <a:p>
            <a:pPr algn="ctr"/>
            <a:r>
              <a:rPr lang="ru-RU" sz="2000" b="1"/>
              <a:t>И казнит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915816" y="4077072"/>
            <a:ext cx="3260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КАКИМ ПРЕДСТАВЛЕН ГЕРОЙ</a:t>
            </a:r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250825" y="4508500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Печорин – таинствен-</a:t>
            </a:r>
          </a:p>
          <a:p>
            <a:pPr algn="ctr"/>
            <a:r>
              <a:rPr lang="ru-RU" sz="2000" b="1"/>
              <a:t>ный и загадочный че-</a:t>
            </a:r>
          </a:p>
          <a:p>
            <a:pPr algn="ctr"/>
            <a:r>
              <a:rPr lang="ru-RU" sz="2000" b="1"/>
              <a:t>ловек, его нельзя по-</a:t>
            </a:r>
          </a:p>
          <a:p>
            <a:pPr algn="ctr"/>
            <a:r>
              <a:rPr lang="ru-RU" sz="2000" b="1"/>
              <a:t>нять, а его поступки</a:t>
            </a:r>
          </a:p>
          <a:p>
            <a:pPr algn="ctr"/>
            <a:r>
              <a:rPr lang="ru-RU" sz="2000" b="1"/>
              <a:t>нельзя объяснить</a:t>
            </a: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3203575" y="4508500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/>
          </a:p>
          <a:p>
            <a:pPr algn="ctr"/>
            <a:r>
              <a:rPr lang="ru-RU" sz="2000" b="1"/>
              <a:t>Психологический </a:t>
            </a:r>
          </a:p>
          <a:p>
            <a:pPr algn="ctr"/>
            <a:r>
              <a:rPr lang="ru-RU" sz="2000" b="1"/>
              <a:t>Портрет героя. Попыт-</a:t>
            </a:r>
          </a:p>
          <a:p>
            <a:pPr algn="ctr"/>
            <a:r>
              <a:rPr lang="ru-RU" sz="2000" b="1"/>
              <a:t>ка дать объяснение не-</a:t>
            </a:r>
          </a:p>
          <a:p>
            <a:pPr algn="ctr"/>
            <a:r>
              <a:rPr lang="ru-RU" sz="2000" b="1"/>
              <a:t>которым поступкам.</a:t>
            </a:r>
          </a:p>
          <a:p>
            <a:pPr algn="ctr"/>
            <a:r>
              <a:rPr lang="ru-RU" sz="2000" b="1"/>
              <a:t>конкретный и реалис-</a:t>
            </a:r>
          </a:p>
          <a:p>
            <a:pPr algn="ctr"/>
            <a:r>
              <a:rPr lang="ru-RU" sz="2000" b="1"/>
              <a:t>тичный образ.</a:t>
            </a:r>
          </a:p>
          <a:p>
            <a:pPr algn="ctr"/>
            <a:endParaRPr lang="ru-RU" sz="2000" b="1"/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6227763" y="4508500"/>
            <a:ext cx="2663825" cy="1800225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Трагическая исповедь</a:t>
            </a:r>
          </a:p>
          <a:p>
            <a:pPr algn="ctr"/>
            <a:r>
              <a:rPr lang="ru-RU" sz="2000" b="1"/>
              <a:t>героя. Искренен перед</a:t>
            </a:r>
          </a:p>
          <a:p>
            <a:pPr algn="ctr"/>
            <a:r>
              <a:rPr lang="ru-RU" sz="2000" b="1"/>
              <a:t>читателем и самим</a:t>
            </a:r>
          </a:p>
          <a:p>
            <a:pPr algn="ctr"/>
            <a:r>
              <a:rPr lang="ru-RU" sz="2000" b="1"/>
              <a:t>собой.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2124075" y="1052513"/>
            <a:ext cx="18716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4572000" y="10525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5148263" y="1052513"/>
            <a:ext cx="2374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547813" y="1989138"/>
            <a:ext cx="6048375" cy="287337"/>
            <a:chOff x="975" y="1525"/>
            <a:chExt cx="3810" cy="181"/>
          </a:xfrm>
        </p:grpSpPr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>
              <a:off x="975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>
              <a:off x="2880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>
              <a:off x="4785" y="15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547813" y="4076700"/>
            <a:ext cx="6048375" cy="433388"/>
            <a:chOff x="975" y="2840"/>
            <a:chExt cx="3810" cy="273"/>
          </a:xfrm>
        </p:grpSpPr>
        <p:sp>
          <p:nvSpPr>
            <p:cNvPr id="19478" name="Line 28"/>
            <p:cNvSpPr>
              <a:spLocks noChangeShapeType="1"/>
            </p:cNvSpPr>
            <p:nvPr/>
          </p:nvSpPr>
          <p:spPr bwMode="auto">
            <a:xfrm>
              <a:off x="97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Line 29"/>
            <p:cNvSpPr>
              <a:spLocks noChangeShapeType="1"/>
            </p:cNvSpPr>
            <p:nvPr/>
          </p:nvSpPr>
          <p:spPr bwMode="auto">
            <a:xfrm>
              <a:off x="283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0" name="Line 30"/>
            <p:cNvSpPr>
              <a:spLocks noChangeShapeType="1"/>
            </p:cNvSpPr>
            <p:nvPr/>
          </p:nvSpPr>
          <p:spPr bwMode="auto">
            <a:xfrm>
              <a:off x="478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6" name="AutoShap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5400000">
            <a:off x="304800" y="6291263"/>
            <a:ext cx="325437" cy="719138"/>
          </a:xfrm>
          <a:prstGeom prst="actionButtonReturn">
            <a:avLst/>
          </a:prstGeom>
          <a:solidFill>
            <a:srgbClr val="FFE4C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7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59788" y="6562725"/>
            <a:ext cx="649287" cy="250825"/>
          </a:xfrm>
          <a:prstGeom prst="actionButtonForwardNext">
            <a:avLst/>
          </a:prstGeom>
          <a:solidFill>
            <a:srgbClr val="FFE4C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19" grpId="0" animBg="1"/>
      <p:bldP spid="17420" grpId="0" animBg="1"/>
      <p:bldP spid="17421" grpId="0" animBg="1"/>
      <p:bldP spid="17423" grpId="0" animBg="1"/>
      <p:bldP spid="17424" grpId="0" animBg="1"/>
      <p:bldP spid="17425" grpId="0"/>
      <p:bldP spid="17426" grpId="0" animBg="1"/>
      <p:bldP spid="17427" grpId="0" animBg="1"/>
      <p:bldP spid="17428" grpId="0" animBg="1"/>
      <p:bldP spid="17429" grpId="0" animBg="1"/>
      <p:bldP spid="17430" grpId="0" animBg="1"/>
      <p:bldP spid="174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Monotype Corsiva" pitchFamily="66" charset="0"/>
              </a:rPr>
              <a:t>Отклики на роман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45496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764704"/>
            <a:ext cx="1440160" cy="18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908720"/>
            <a:ext cx="4126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prstClr val="black"/>
                </a:solidFill>
              </a:rPr>
              <a:t>Николай </a:t>
            </a:r>
            <a:r>
              <a:rPr lang="en-US" b="1" u="sng" dirty="0" smtClean="0">
                <a:solidFill>
                  <a:prstClr val="black"/>
                </a:solidFill>
              </a:rPr>
              <a:t>I</a:t>
            </a:r>
            <a:r>
              <a:rPr lang="ru-RU" dirty="0" smtClean="0">
                <a:solidFill>
                  <a:prstClr val="black"/>
                </a:solidFill>
              </a:rPr>
              <a:t> – «отвратительный» роман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1340768"/>
            <a:ext cx="56886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prstClr val="black"/>
                </a:solidFill>
              </a:rPr>
              <a:t>Охранительная критика</a:t>
            </a:r>
            <a:r>
              <a:rPr lang="ru-RU" dirty="0" smtClean="0">
                <a:solidFill>
                  <a:prstClr val="black"/>
                </a:solidFill>
              </a:rPr>
              <a:t> – нет ничего русского, «порочный» герой списан автором у западноевропейских романистов</a:t>
            </a:r>
          </a:p>
          <a:p>
            <a:pPr lvl="0" algn="just"/>
            <a:r>
              <a:rPr lang="ru-RU" b="1" dirty="0" smtClean="0">
                <a:solidFill>
                  <a:prstClr val="black"/>
                </a:solidFill>
              </a:rPr>
              <a:t>Консервативная критика</a:t>
            </a:r>
            <a:r>
              <a:rPr lang="ru-RU" dirty="0" smtClean="0">
                <a:solidFill>
                  <a:prstClr val="black"/>
                </a:solidFill>
              </a:rPr>
              <a:t> – клевета на русскую действительность, «весь роман – эпиграмма»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59740" y="2564905"/>
            <a:ext cx="148816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3528" y="2852936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В. Кюхельбекер</a:t>
            </a:r>
            <a:r>
              <a:rPr lang="ru-RU" dirty="0" smtClean="0">
                <a:solidFill>
                  <a:prstClr val="black"/>
                </a:solidFill>
              </a:rPr>
              <a:t> – «…все-таки жаль, что Лермонтов истратил свой талант на изображение такого существа, как его гадкий Печорин»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0" y="4005064"/>
            <a:ext cx="1820780" cy="155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411760" y="4293096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В.Г. Белинский</a:t>
            </a:r>
            <a:r>
              <a:rPr lang="ru-RU" dirty="0" smtClean="0">
                <a:solidFill>
                  <a:prstClr val="black"/>
                </a:solidFill>
              </a:rPr>
              <a:t> – «богатство содержания», «глубокое знание человеческого сердца и современного общества». Печорина — «человека с сильной волей, отважного, напрашивающегося на бури и тревоги». 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308304" y="4941168"/>
            <a:ext cx="1296144" cy="172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691680" y="5877272"/>
            <a:ext cx="554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А. Герцен: «Печорин – «младший брат Онегина».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784976" y="0"/>
            <a:ext cx="1359024" cy="205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  <a:latin typeface="Monotype Corsiva" pitchFamily="66" charset="0"/>
              </a:rPr>
              <a:t>Содержание</a:t>
            </a:r>
            <a:br>
              <a:rPr lang="ru-RU" b="1" dirty="0" smtClean="0">
                <a:solidFill>
                  <a:srgbClr val="FFC000"/>
                </a:solidFill>
                <a:latin typeface="Monotype Corsiva" pitchFamily="66" charset="0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1556792"/>
            <a:ext cx="56546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История создания романа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Замысел автора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Жанр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Композиция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Система рассказчиков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FFC000"/>
                </a:solidFill>
              </a:rPr>
              <a:t>Отклики на роман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04664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«Герой нашего времени» отнюдь не есть собрание нескольких повестей и рассказов – это роман, в котором один герой и одна основная идея, </a:t>
            </a:r>
            <a:r>
              <a:rPr lang="ru-RU" b="1" dirty="0" err="1" smtClean="0"/>
              <a:t>художнически</a:t>
            </a:r>
            <a:r>
              <a:rPr lang="ru-RU" b="1" dirty="0" smtClean="0"/>
              <a:t> развитая.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                                            В. Г. Белинский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58000" y="1"/>
            <a:ext cx="2286000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2587849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0" y="3573016"/>
            <a:ext cx="1391047" cy="182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-1116632" y="4653136"/>
            <a:ext cx="4104456" cy="1942464"/>
            <a:chOff x="158" y="2486"/>
            <a:chExt cx="3663" cy="1933"/>
          </a:xfrm>
        </p:grpSpPr>
        <p:pic>
          <p:nvPicPr>
            <p:cNvPr id="7" name="Picture 3" descr="lit04-04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371" y="2486"/>
              <a:ext cx="1450" cy="19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58" y="3022"/>
              <a:ext cx="182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pic>
        <p:nvPicPr>
          <p:cNvPr id="9" name="Picture 4" descr="М_Зичи_ Бэла и Казбич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699792" y="3573016"/>
            <a:ext cx="1440160" cy="190278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5" descr="2-5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923927" y="4797152"/>
            <a:ext cx="153649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lit04-09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220072" y="3573016"/>
            <a:ext cx="143817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 descr="lit04-14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00192" y="4941168"/>
            <a:ext cx="1392637" cy="165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lit04-13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524328" y="3573016"/>
            <a:ext cx="144016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65344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tabLst>
                <a:tab pos="228600" algn="l"/>
              </a:tabLst>
            </a:pPr>
            <a:r>
              <a:rPr lang="ru-RU" b="1" dirty="0" smtClean="0"/>
              <a:t>Конец 20-х-начало 30-х годов Х1Х века</a:t>
            </a:r>
            <a:r>
              <a:rPr lang="ru-RU" dirty="0" smtClean="0"/>
              <a:t> – эпоха идейного кризиса передовой дворянской интеллигенции. Он связан с поражением </a:t>
            </a:r>
            <a:r>
              <a:rPr lang="ru-RU" u="sng" dirty="0" smtClean="0"/>
              <a:t>декабрьского восстания</a:t>
            </a:r>
            <a:r>
              <a:rPr lang="ru-RU" dirty="0" smtClean="0"/>
              <a:t>  и николаевской реакцией во всех сферах общественной жизни.</a:t>
            </a:r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r>
              <a:rPr lang="en-US" dirty="0" smtClean="0"/>
              <a:t> </a:t>
            </a:r>
            <a:r>
              <a:rPr lang="ru-RU" b="1" dirty="0" err="1" smtClean="0"/>
              <a:t>Характернейшая</a:t>
            </a:r>
            <a:r>
              <a:rPr lang="ru-RU" b="1" dirty="0" smtClean="0"/>
              <a:t> черта</a:t>
            </a:r>
            <a:r>
              <a:rPr lang="en-US" dirty="0" smtClean="0"/>
              <a:t> - </a:t>
            </a:r>
            <a:r>
              <a:rPr lang="ru-RU" dirty="0" smtClean="0"/>
              <a:t>потребность освоить «ошибки отцов», заново осмыслить то, что казалось непреложным предшествующему поколению, выработать свою собственную нравственно-философскую позицию.</a:t>
            </a:r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r>
              <a:rPr lang="ru-RU" dirty="0" smtClean="0"/>
              <a:t>Подавляющее большинство образованных, мыслящих людей 30-х годов не сумели или не успели еще обрести ясности цели.</a:t>
            </a:r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endParaRPr lang="ru-RU" dirty="0" smtClean="0"/>
          </a:p>
          <a:p>
            <a:pPr marL="457200" indent="-457200" algn="just">
              <a:tabLst>
                <a:tab pos="228600" algn="l"/>
              </a:tabLst>
            </a:pPr>
            <a:r>
              <a:rPr lang="ru-RU" b="1" dirty="0" smtClean="0"/>
              <a:t>Печорин</a:t>
            </a:r>
            <a:r>
              <a:rPr lang="ru-RU" dirty="0" smtClean="0"/>
              <a:t> - типический характер последекабристской эпохи. И судьбой своей, страданиями и сомнениями своими, и всем складом своего внутреннего мира он действительно принадлежит тому времени. 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92280" y="4725144"/>
            <a:ext cx="1836440" cy="136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obloz1web2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4288" y="260648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907704" y="0"/>
            <a:ext cx="72362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Monotype Corsiva" pitchFamily="66" charset="0"/>
              </a:rPr>
              <a:t>Замысел Лермонтова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051720" y="764704"/>
            <a:ext cx="68414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 предисловии ко второму изданию романа:</a:t>
            </a:r>
            <a:endParaRPr lang="ru-RU" sz="2400" b="1" i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67544" y="3789040"/>
            <a:ext cx="53494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i="1" dirty="0"/>
              <a:t>В предисловии  журналу Печорина:</a:t>
            </a:r>
          </a:p>
        </p:txBody>
      </p:sp>
      <p:sp>
        <p:nvSpPr>
          <p:cNvPr id="17417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323056" y="6309519"/>
            <a:ext cx="288925" cy="719138"/>
          </a:xfrm>
          <a:prstGeom prst="actionButtonReturn">
            <a:avLst/>
          </a:prstGeom>
          <a:solidFill>
            <a:srgbClr val="FFE4C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11" descr="lermontov_2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1907704" cy="222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123728" y="1268760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</a:rPr>
              <a:t> «</a:t>
            </a:r>
            <a:r>
              <a:rPr lang="en-US" dirty="0" err="1" smtClean="0">
                <a:solidFill>
                  <a:prstClr val="black"/>
                </a:solidFill>
              </a:rPr>
              <a:t>Герой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Нашего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Времени</a:t>
            </a:r>
            <a:r>
              <a:rPr lang="en-US" dirty="0" smtClean="0">
                <a:solidFill>
                  <a:prstClr val="black"/>
                </a:solidFill>
              </a:rPr>
              <a:t>, &lt;…&gt;, </a:t>
            </a:r>
            <a:r>
              <a:rPr lang="en-US" dirty="0" err="1" smtClean="0">
                <a:solidFill>
                  <a:prstClr val="black"/>
                </a:solidFill>
              </a:rPr>
              <a:t>точно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портрет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но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одного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человека</a:t>
            </a:r>
            <a:r>
              <a:rPr lang="en-US" dirty="0" smtClean="0">
                <a:solidFill>
                  <a:prstClr val="black"/>
                </a:solidFill>
              </a:rPr>
              <a:t>: </a:t>
            </a:r>
            <a:r>
              <a:rPr lang="en-US" dirty="0" err="1" smtClean="0">
                <a:solidFill>
                  <a:prstClr val="black"/>
                </a:solidFill>
              </a:rPr>
              <a:t>это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портрет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составленный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из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пороков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всего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нашего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поколения</a:t>
            </a:r>
            <a:r>
              <a:rPr lang="en-US" dirty="0" smtClean="0">
                <a:solidFill>
                  <a:prstClr val="black"/>
                </a:solidFill>
              </a:rPr>
              <a:t>, в </a:t>
            </a:r>
            <a:r>
              <a:rPr lang="en-US" dirty="0" err="1" smtClean="0">
                <a:solidFill>
                  <a:prstClr val="black"/>
                </a:solidFill>
              </a:rPr>
              <a:t>полном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их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развитии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ru-RU" dirty="0" smtClean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 «</a:t>
            </a:r>
            <a:r>
              <a:rPr lang="en-US" dirty="0" err="1" smtClean="0"/>
              <a:t>Но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думайте</a:t>
            </a:r>
            <a:r>
              <a:rPr lang="en-US" dirty="0" smtClean="0"/>
              <a:t>, &lt;…&gt; </a:t>
            </a:r>
            <a:r>
              <a:rPr lang="en-US" dirty="0" err="1" smtClean="0"/>
              <a:t>чтоб</a:t>
            </a:r>
            <a:r>
              <a:rPr lang="en-US" dirty="0" smtClean="0"/>
              <a:t> </a:t>
            </a:r>
            <a:r>
              <a:rPr lang="en-US" dirty="0" err="1" smtClean="0"/>
              <a:t>автор</a:t>
            </a:r>
            <a:r>
              <a:rPr lang="en-US" dirty="0" smtClean="0"/>
              <a:t> </a:t>
            </a:r>
            <a:r>
              <a:rPr lang="en-US" dirty="0" err="1" smtClean="0"/>
              <a:t>этой</a:t>
            </a:r>
            <a:r>
              <a:rPr lang="en-US" dirty="0" smtClean="0"/>
              <a:t> </a:t>
            </a:r>
            <a:r>
              <a:rPr lang="en-US" dirty="0" err="1" smtClean="0"/>
              <a:t>книги</a:t>
            </a:r>
            <a:r>
              <a:rPr lang="en-US" dirty="0" smtClean="0"/>
              <a:t> </a:t>
            </a:r>
            <a:r>
              <a:rPr lang="en-US" dirty="0" err="1" smtClean="0"/>
              <a:t>имел</a:t>
            </a:r>
            <a:r>
              <a:rPr lang="en-US" dirty="0" smtClean="0"/>
              <a:t> </a:t>
            </a:r>
            <a:r>
              <a:rPr lang="en-US" dirty="0" err="1" smtClean="0"/>
              <a:t>когда-нибудь</a:t>
            </a:r>
            <a:r>
              <a:rPr lang="en-US" dirty="0" smtClean="0"/>
              <a:t> </a:t>
            </a:r>
            <a:r>
              <a:rPr lang="en-US" dirty="0" err="1" smtClean="0"/>
              <a:t>гордую</a:t>
            </a:r>
            <a:r>
              <a:rPr lang="en-US" dirty="0" smtClean="0"/>
              <a:t> </a:t>
            </a:r>
            <a:r>
              <a:rPr lang="en-US" dirty="0" err="1" smtClean="0"/>
              <a:t>мечту</a:t>
            </a:r>
            <a:r>
              <a:rPr lang="en-US" dirty="0" smtClean="0"/>
              <a:t> </a:t>
            </a:r>
            <a:r>
              <a:rPr lang="en-US" dirty="0" err="1" smtClean="0"/>
              <a:t>сделаться</a:t>
            </a:r>
            <a:r>
              <a:rPr lang="en-US" dirty="0" smtClean="0"/>
              <a:t> </a:t>
            </a:r>
            <a:r>
              <a:rPr lang="en-US" dirty="0" err="1" smtClean="0"/>
              <a:t>исправителем</a:t>
            </a:r>
            <a:r>
              <a:rPr lang="en-US" dirty="0" smtClean="0"/>
              <a:t> </a:t>
            </a:r>
            <a:r>
              <a:rPr lang="en-US" dirty="0" err="1" smtClean="0"/>
              <a:t>людских</a:t>
            </a:r>
            <a:r>
              <a:rPr lang="en-US" dirty="0" smtClean="0"/>
              <a:t> </a:t>
            </a:r>
            <a:r>
              <a:rPr lang="en-US" dirty="0" err="1" smtClean="0"/>
              <a:t>пороков</a:t>
            </a:r>
            <a:r>
              <a:rPr lang="en-US" dirty="0" smtClean="0"/>
              <a:t>.  &lt;…&gt; </a:t>
            </a:r>
            <a:r>
              <a:rPr lang="en-US" dirty="0" err="1" smtClean="0"/>
              <a:t>Будет</a:t>
            </a:r>
            <a:r>
              <a:rPr lang="en-US" dirty="0" smtClean="0"/>
              <a:t> и </a:t>
            </a:r>
            <a:r>
              <a:rPr lang="en-US" dirty="0" err="1" smtClean="0"/>
              <a:t>того</a:t>
            </a:r>
            <a:r>
              <a:rPr lang="en-US" dirty="0" smtClean="0"/>
              <a:t>,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болезнь</a:t>
            </a:r>
            <a:r>
              <a:rPr lang="en-US" dirty="0" smtClean="0"/>
              <a:t> </a:t>
            </a:r>
            <a:r>
              <a:rPr lang="en-US" dirty="0" err="1" smtClean="0"/>
              <a:t>указана</a:t>
            </a:r>
            <a:r>
              <a:rPr lang="en-US" dirty="0" smtClean="0"/>
              <a:t>, а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ее</a:t>
            </a:r>
            <a:r>
              <a:rPr lang="en-US" dirty="0" smtClean="0"/>
              <a:t> </a:t>
            </a:r>
            <a:r>
              <a:rPr lang="en-US" dirty="0" err="1" smtClean="0"/>
              <a:t>излечить</a:t>
            </a:r>
            <a:r>
              <a:rPr lang="en-US" dirty="0" smtClean="0"/>
              <a:t> - </a:t>
            </a:r>
            <a:r>
              <a:rPr lang="en-US" dirty="0" err="1" smtClean="0"/>
              <a:t>это</a:t>
            </a:r>
            <a:r>
              <a:rPr lang="en-US" dirty="0" smtClean="0"/>
              <a:t> </a:t>
            </a:r>
            <a:r>
              <a:rPr lang="en-US" dirty="0" err="1" smtClean="0"/>
              <a:t>уж</a:t>
            </a:r>
            <a:r>
              <a:rPr lang="en-US" dirty="0" smtClean="0"/>
              <a:t> </a:t>
            </a:r>
            <a:r>
              <a:rPr lang="en-US" dirty="0" err="1" smtClean="0"/>
              <a:t>бог</a:t>
            </a:r>
            <a:r>
              <a:rPr lang="en-US" dirty="0" smtClean="0"/>
              <a:t> </a:t>
            </a:r>
            <a:r>
              <a:rPr lang="en-US" dirty="0" err="1" smtClean="0"/>
              <a:t>знает</a:t>
            </a:r>
            <a:r>
              <a:rPr lang="en-US" dirty="0" smtClean="0"/>
              <a:t>! </a:t>
            </a:r>
          </a:p>
          <a:p>
            <a:pPr lvl="0" algn="just">
              <a:buFont typeface="Wingdings" pitchFamily="2" charset="2"/>
              <a:buChar char="q"/>
            </a:pP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2" name="Picture 3" descr="lit04-18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3717032"/>
            <a:ext cx="1584176" cy="2702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95536" y="4437112"/>
            <a:ext cx="5976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</a:rPr>
              <a:t> «</a:t>
            </a:r>
            <a:r>
              <a:rPr lang="en-US" dirty="0" err="1" smtClean="0">
                <a:solidFill>
                  <a:prstClr val="black"/>
                </a:solidFill>
              </a:rPr>
              <a:t>История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души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человеческой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хотя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бы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самой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мелкой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души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едва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ли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любопытнее</a:t>
            </a:r>
            <a:r>
              <a:rPr lang="en-US" dirty="0" smtClean="0">
                <a:solidFill>
                  <a:prstClr val="black"/>
                </a:solidFill>
              </a:rPr>
              <a:t> и </a:t>
            </a:r>
            <a:r>
              <a:rPr lang="en-US" dirty="0" err="1" smtClean="0">
                <a:solidFill>
                  <a:prstClr val="black"/>
                </a:solidFill>
              </a:rPr>
              <a:t>не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полезнее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истории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целого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народа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особенно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когда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она</a:t>
            </a:r>
            <a:r>
              <a:rPr lang="en-US" dirty="0" smtClean="0">
                <a:solidFill>
                  <a:prstClr val="black"/>
                </a:solidFill>
              </a:rPr>
              <a:t> - </a:t>
            </a:r>
            <a:r>
              <a:rPr lang="en-US" dirty="0" err="1" smtClean="0">
                <a:solidFill>
                  <a:prstClr val="black"/>
                </a:solidFill>
              </a:rPr>
              <a:t>следствие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наблюдений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ума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зрелого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над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самим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собою</a:t>
            </a:r>
            <a:r>
              <a:rPr lang="en-US" dirty="0" smtClean="0">
                <a:solidFill>
                  <a:prstClr val="black"/>
                </a:solidFill>
              </a:rPr>
              <a:t> и </a:t>
            </a:r>
            <a:r>
              <a:rPr lang="en-US" dirty="0" err="1" smtClean="0">
                <a:solidFill>
                  <a:prstClr val="black"/>
                </a:solidFill>
              </a:rPr>
              <a:t>когда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она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писана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без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тщеславного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желания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возбудить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участие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или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удивление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ru-RU" dirty="0" smtClean="0">
                <a:solidFill>
                  <a:prstClr val="black"/>
                </a:solidFill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4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                         История создания </a:t>
            </a:r>
            <a:br>
              <a:rPr lang="ru-RU" b="1" dirty="0" smtClean="0"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76470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1836 г.</a:t>
            </a:r>
            <a:r>
              <a:rPr lang="ru-RU" dirty="0" smtClean="0"/>
              <a:t> – замысел романа. Герой – молодой гвардейский офицер. События  разворачиваются на фоне  столичной  жизни.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44824"/>
            <a:ext cx="57606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1837 г.</a:t>
            </a:r>
            <a:r>
              <a:rPr lang="ru-RU" dirty="0" smtClean="0"/>
              <a:t> – после  первой  ссылки на Кавказ  замысел  меняется – впечатления  Лермонтова  от  поездки  в  Пятигорск, Кисловодск, в казачьи станицы, от пребывания в местах боевых  действий,  посещения  Тамани,  встречи   с ссыльными декабристами.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87824" y="3501008"/>
            <a:ext cx="439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1837 – 1840 гг.</a:t>
            </a:r>
            <a:r>
              <a:rPr lang="ru-RU" dirty="0" smtClean="0"/>
              <a:t> – время написания романа.</a:t>
            </a:r>
            <a:endParaRPr lang="ru-RU" dirty="0"/>
          </a:p>
        </p:txBody>
      </p:sp>
      <p:pic>
        <p:nvPicPr>
          <p:cNvPr id="11" name="Picture 6" descr="49933468_LermontovAutoportrai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2733675" cy="3500438"/>
          </a:xfrm>
          <a:prstGeom prst="rect">
            <a:avLst/>
          </a:prstGeom>
          <a:noFill/>
        </p:spPr>
      </p:pic>
      <p:pic>
        <p:nvPicPr>
          <p:cNvPr id="12" name="Picture 4" descr="3885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36296" y="4077072"/>
            <a:ext cx="1656184" cy="255875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23528" y="4077072"/>
            <a:ext cx="6696744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b="1" dirty="0" smtClean="0"/>
              <a:t>1837 г. </a:t>
            </a:r>
            <a:r>
              <a:rPr lang="ru-RU" b="0" dirty="0" smtClean="0"/>
              <a:t>– наброски к повести «Тамань» (сюжет повести построен на действительных событиях, участником которых был сам Лермонтов во время своего пребывания в Тамани в 1837г. )</a:t>
            </a:r>
          </a:p>
          <a:p>
            <a:pPr algn="just">
              <a:lnSpc>
                <a:spcPct val="90000"/>
              </a:lnSpc>
            </a:pPr>
            <a:r>
              <a:rPr lang="ru-RU" b="1" dirty="0" smtClean="0"/>
              <a:t>1838 – 1840 г.г</a:t>
            </a:r>
            <a:r>
              <a:rPr lang="ru-RU" b="0" dirty="0" smtClean="0"/>
              <a:t>. – публикация в «Отечественных записках» повестей «Бэла», «Фаталист», «Тамань»</a:t>
            </a:r>
          </a:p>
          <a:p>
            <a:pPr algn="just">
              <a:lnSpc>
                <a:spcPct val="90000"/>
              </a:lnSpc>
            </a:pPr>
            <a:r>
              <a:rPr lang="ru-RU" b="1" dirty="0" smtClean="0"/>
              <a:t>1840 г. </a:t>
            </a:r>
            <a:r>
              <a:rPr lang="ru-RU" b="0" dirty="0" smtClean="0"/>
              <a:t>– «Герой нашего времени» (первоначальное название: «Один из героев нашего века»)</a:t>
            </a:r>
          </a:p>
          <a:p>
            <a:pPr algn="just">
              <a:lnSpc>
                <a:spcPct val="90000"/>
              </a:lnSpc>
            </a:pPr>
            <a:r>
              <a:rPr lang="ru-RU" b="1" dirty="0" smtClean="0"/>
              <a:t>1841 г.</a:t>
            </a:r>
            <a:r>
              <a:rPr lang="ru-RU" b="0" dirty="0" smtClean="0"/>
              <a:t>  -переиздание, введено предисловие</a:t>
            </a:r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39952" y="404664"/>
            <a:ext cx="4572000" cy="35825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dirty="0" smtClean="0"/>
              <a:t>«С особенным удовольствием пользуемся случаем известить, что М.Ю. Лермонтов в непродолжительном времени издаст собрание своих повестей…Это будет новый, прекрасный  подарок русской литературе» </a:t>
            </a:r>
            <a:r>
              <a:rPr lang="ru-RU" u="sng" dirty="0" smtClean="0"/>
              <a:t>-«</a:t>
            </a:r>
            <a:r>
              <a:rPr lang="ru-RU" i="1" u="sng" dirty="0" smtClean="0"/>
              <a:t>Отечественные записки</a:t>
            </a:r>
            <a:r>
              <a:rPr lang="ru-RU" u="sng" dirty="0" smtClean="0"/>
              <a:t>» (1840 г.)</a:t>
            </a:r>
            <a:r>
              <a:rPr lang="ru-RU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ru-RU" dirty="0" smtClean="0"/>
          </a:p>
          <a:p>
            <a:pPr algn="just">
              <a:lnSpc>
                <a:spcPct val="90000"/>
              </a:lnSpc>
            </a:pPr>
            <a:endParaRPr lang="ru-RU" u="sng" dirty="0" smtClean="0">
              <a:solidFill>
                <a:schemeClr val="hlink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ru-RU" dirty="0" smtClean="0"/>
              <a:t>«…видно, Русь так уж сотворена, что в ней все обновляется, кроме подобных нелепостей. Самая волшебная из сказок у нас едва ли избегнет упрека в покушении на оскорбление личности!» -</a:t>
            </a:r>
            <a:r>
              <a:rPr lang="ru-RU" i="1" u="sng" dirty="0" smtClean="0"/>
              <a:t>М. Ю. Лермонтов «Предисловие к роману» (1841)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8" descr="il7-747-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332656"/>
            <a:ext cx="3816424" cy="6123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000" b="1">
              <a:latin typeface="Monotype Corsiva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000" b="1">
              <a:latin typeface="Monotype Corsiva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082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-17145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Monotype Corsiva" pitchFamily="66" charset="0"/>
              </a:rPr>
              <a:t>Жанр романа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9388" y="1052513"/>
            <a:ext cx="3024187" cy="3490912"/>
            <a:chOff x="113" y="663"/>
            <a:chExt cx="1905" cy="2199"/>
          </a:xfrm>
        </p:grpSpPr>
        <p:sp>
          <p:nvSpPr>
            <p:cNvPr id="18457" name="AutoShape 7"/>
            <p:cNvSpPr>
              <a:spLocks noChangeArrowheads="1"/>
            </p:cNvSpPr>
            <p:nvPr/>
          </p:nvSpPr>
          <p:spPr bwMode="auto">
            <a:xfrm>
              <a:off x="113" y="663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«Бэла»</a:t>
              </a:r>
            </a:p>
          </p:txBody>
        </p:sp>
        <p:sp>
          <p:nvSpPr>
            <p:cNvPr id="18458" name="AutoShape 8"/>
            <p:cNvSpPr>
              <a:spLocks noChangeArrowheads="1"/>
            </p:cNvSpPr>
            <p:nvPr/>
          </p:nvSpPr>
          <p:spPr bwMode="auto">
            <a:xfrm>
              <a:off x="113" y="1117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«Максим Максимыч»</a:t>
              </a:r>
            </a:p>
          </p:txBody>
        </p:sp>
        <p:sp>
          <p:nvSpPr>
            <p:cNvPr id="18459" name="AutoShape 9"/>
            <p:cNvSpPr>
              <a:spLocks noChangeArrowheads="1"/>
            </p:cNvSpPr>
            <p:nvPr/>
          </p:nvSpPr>
          <p:spPr bwMode="auto">
            <a:xfrm>
              <a:off x="113" y="1570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«Тамань»</a:t>
              </a:r>
            </a:p>
          </p:txBody>
        </p:sp>
        <p:sp>
          <p:nvSpPr>
            <p:cNvPr id="18460" name="AutoShape 10"/>
            <p:cNvSpPr>
              <a:spLocks noChangeArrowheads="1"/>
            </p:cNvSpPr>
            <p:nvPr/>
          </p:nvSpPr>
          <p:spPr bwMode="auto">
            <a:xfrm>
              <a:off x="113" y="2024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«Княжна Мери»</a:t>
              </a:r>
            </a:p>
          </p:txBody>
        </p:sp>
        <p:sp>
          <p:nvSpPr>
            <p:cNvPr id="18461" name="AutoShape 11"/>
            <p:cNvSpPr>
              <a:spLocks noChangeArrowheads="1"/>
            </p:cNvSpPr>
            <p:nvPr/>
          </p:nvSpPr>
          <p:spPr bwMode="auto">
            <a:xfrm>
              <a:off x="113" y="2478"/>
              <a:ext cx="1905" cy="384"/>
            </a:xfrm>
            <a:prstGeom prst="flowChartAlternateProcess">
              <a:avLst/>
            </a:prstGeom>
            <a:solidFill>
              <a:srgbClr val="FFE4C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«Фаталист»</a:t>
              </a:r>
            </a:p>
          </p:txBody>
        </p:sp>
      </p:grp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851275" y="1052513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/>
              <a:t>романтическая новелла</a:t>
            </a:r>
          </a:p>
          <a:p>
            <a:pPr algn="ctr"/>
            <a:r>
              <a:rPr lang="ru-RU" sz="1800" dirty="0"/>
              <a:t>путевой очерк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851275" y="1773238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психологическая новелла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3851275" y="2492375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/>
              <a:t>авантюрная новелла</a:t>
            </a:r>
          </a:p>
          <a:p>
            <a:pPr algn="ctr"/>
            <a:r>
              <a:rPr lang="ru-RU" sz="1800" dirty="0"/>
              <a:t>остросюжетная повесть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3851275" y="3213100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дневник</a:t>
            </a:r>
          </a:p>
          <a:p>
            <a:pPr algn="ctr"/>
            <a:r>
              <a:rPr lang="ru-RU" sz="1800"/>
              <a:t>«светская» повесть</a:t>
            </a: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3851275" y="3933825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/>
              <a:t>записки</a:t>
            </a:r>
          </a:p>
          <a:p>
            <a:pPr algn="ctr"/>
            <a:r>
              <a:rPr lang="ru-RU" sz="1800"/>
              <a:t>романтическая новелла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276600" y="1268413"/>
            <a:ext cx="503238" cy="3151187"/>
            <a:chOff x="2064" y="799"/>
            <a:chExt cx="317" cy="1985"/>
          </a:xfrm>
        </p:grpSpPr>
        <p:sp>
          <p:nvSpPr>
            <p:cNvPr id="18452" name="AutoShape 18"/>
            <p:cNvSpPr>
              <a:spLocks noChangeArrowheads="1"/>
            </p:cNvSpPr>
            <p:nvPr/>
          </p:nvSpPr>
          <p:spPr bwMode="auto">
            <a:xfrm>
              <a:off x="2064" y="799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AutoShape 19"/>
            <p:cNvSpPr>
              <a:spLocks noChangeArrowheads="1"/>
            </p:cNvSpPr>
            <p:nvPr/>
          </p:nvSpPr>
          <p:spPr bwMode="auto">
            <a:xfrm>
              <a:off x="2064" y="1253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4" name="AutoShape 20"/>
            <p:cNvSpPr>
              <a:spLocks noChangeArrowheads="1"/>
            </p:cNvSpPr>
            <p:nvPr/>
          </p:nvSpPr>
          <p:spPr bwMode="auto">
            <a:xfrm>
              <a:off x="2064" y="1661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AutoShape 22"/>
            <p:cNvSpPr>
              <a:spLocks noChangeArrowheads="1"/>
            </p:cNvSpPr>
            <p:nvPr/>
          </p:nvSpPr>
          <p:spPr bwMode="auto">
            <a:xfrm>
              <a:off x="2064" y="2115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6" name="AutoShape 23"/>
            <p:cNvSpPr>
              <a:spLocks noChangeArrowheads="1"/>
            </p:cNvSpPr>
            <p:nvPr/>
          </p:nvSpPr>
          <p:spPr bwMode="auto">
            <a:xfrm>
              <a:off x="2064" y="2614"/>
              <a:ext cx="317" cy="170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3 w 21600"/>
                <a:gd name="T5" fmla="*/ 1 h 21600"/>
                <a:gd name="T6" fmla="*/ 5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407 w 21600"/>
                <a:gd name="T13" fmla="*/ 5464 h 21600"/>
                <a:gd name="T14" fmla="*/ 18874 w 21600"/>
                <a:gd name="T15" fmla="*/ 161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408" name="AutoShape 24"/>
          <p:cNvSpPr>
            <a:spLocks/>
          </p:cNvSpPr>
          <p:nvPr/>
        </p:nvSpPr>
        <p:spPr bwMode="auto">
          <a:xfrm>
            <a:off x="7019925" y="1196975"/>
            <a:ext cx="296863" cy="3311525"/>
          </a:xfrm>
          <a:prstGeom prst="rightBrace">
            <a:avLst>
              <a:gd name="adj1" fmla="val 9295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409" name="Picture 25" descr="096238_печорин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51725" y="1557338"/>
            <a:ext cx="15970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1" name="Picture 27" descr="Рисунок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3311922" y="2528838"/>
            <a:ext cx="288925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475656" y="5013176"/>
            <a:ext cx="3902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социально-психологический</a:t>
            </a:r>
          </a:p>
          <a:p>
            <a:pPr algn="ctr"/>
            <a:r>
              <a:rPr lang="ru-RU" dirty="0"/>
              <a:t>философский роман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0" y="5879271"/>
            <a:ext cx="9144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u="sng" dirty="0" smtClean="0"/>
              <a:t>Роман</a:t>
            </a:r>
            <a:r>
              <a:rPr lang="ru-RU" dirty="0" smtClean="0"/>
              <a:t> – объемное </a:t>
            </a:r>
            <a:r>
              <a:rPr lang="ru-RU" i="1" dirty="0" smtClean="0"/>
              <a:t>эпическое произведение, в котором повествование сосредоточено на судьбе отдельной личности в пространстве и во времени. В романе, в отличие от повести, основную организующую  роль играет не рассказчик, а  сюжет, развитие событий.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build="allAtOnce" animBg="1"/>
      <p:bldP spid="16398" grpId="0" animBg="1"/>
      <p:bldP spid="16399" grpId="0" animBg="1"/>
      <p:bldP spid="16400" grpId="0" animBg="1"/>
      <p:bldP spid="16401" grpId="0" animBg="1"/>
      <p:bldP spid="16408" grpId="0" animBg="1"/>
      <p:bldP spid="164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Monotype Corsiva" pitchFamily="66" charset="0"/>
              </a:rPr>
              <a:t>Композиция романа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92138" y="1793875"/>
            <a:ext cx="2395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755576" y="2852936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«Бэла»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755576" y="3645024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«Максим Максимыч»</a:t>
            </a:r>
          </a:p>
        </p:txBody>
      </p:sp>
      <p:sp>
        <p:nvSpPr>
          <p:cNvPr id="14361" name="AutoShape 25"/>
          <p:cNvSpPr>
            <a:spLocks noChangeArrowheads="1"/>
          </p:cNvSpPr>
          <p:nvPr/>
        </p:nvSpPr>
        <p:spPr bwMode="auto">
          <a:xfrm>
            <a:off x="755576" y="4437112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«Тамань»</a:t>
            </a:r>
          </a:p>
        </p:txBody>
      </p:sp>
      <p:sp>
        <p:nvSpPr>
          <p:cNvPr id="14362" name="AutoShape 26"/>
          <p:cNvSpPr>
            <a:spLocks noChangeArrowheads="1"/>
          </p:cNvSpPr>
          <p:nvPr/>
        </p:nvSpPr>
        <p:spPr bwMode="auto">
          <a:xfrm>
            <a:off x="755576" y="5229200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«Княжна Мери»</a:t>
            </a: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755576" y="6021288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«Фаталист»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403350" y="1125538"/>
            <a:ext cx="1665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sng"/>
              <a:t>СЮЖЕТ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5292725" y="1052513"/>
            <a:ext cx="1763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u="sng"/>
              <a:t>ФАБУЛА</a:t>
            </a:r>
          </a:p>
        </p:txBody>
      </p:sp>
      <p:sp>
        <p:nvSpPr>
          <p:cNvPr id="13330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5656" y="1124744"/>
            <a:ext cx="1584325" cy="576262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1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163" y="1052513"/>
            <a:ext cx="1655762" cy="576262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76" name="AutoShape 40"/>
          <p:cNvSpPr>
            <a:spLocks/>
          </p:cNvSpPr>
          <p:nvPr/>
        </p:nvSpPr>
        <p:spPr bwMode="auto">
          <a:xfrm>
            <a:off x="539552" y="4509120"/>
            <a:ext cx="144463" cy="2017712"/>
          </a:xfrm>
          <a:prstGeom prst="leftBrace">
            <a:avLst>
              <a:gd name="adj1" fmla="val 11639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107504" y="4077072"/>
            <a:ext cx="360363" cy="2447925"/>
          </a:xfrm>
          <a:prstGeom prst="roundRect">
            <a:avLst>
              <a:gd name="adj" fmla="val 16667"/>
            </a:avLst>
          </a:prstGeom>
          <a:solidFill>
            <a:srgbClr val="FFE4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50000"/>
              </a:lnSpc>
            </a:pPr>
            <a:r>
              <a:rPr lang="ru-RU" sz="2000"/>
              <a:t>Ж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у</a:t>
            </a:r>
          </a:p>
          <a:p>
            <a:pPr algn="ctr">
              <a:lnSpc>
                <a:spcPct val="65000"/>
              </a:lnSpc>
            </a:pPr>
            <a:r>
              <a:rPr lang="ru-RU" sz="2000"/>
              <a:t>р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н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а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л</a:t>
            </a:r>
          </a:p>
          <a:p>
            <a:pPr algn="ctr">
              <a:lnSpc>
                <a:spcPct val="50000"/>
              </a:lnSpc>
            </a:pPr>
            <a:endParaRPr lang="ru-RU" sz="2000"/>
          </a:p>
          <a:p>
            <a:pPr algn="ctr">
              <a:lnSpc>
                <a:spcPct val="50000"/>
              </a:lnSpc>
            </a:pPr>
            <a:r>
              <a:rPr lang="ru-RU" sz="2000"/>
              <a:t>П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е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ч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о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р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и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н</a:t>
            </a:r>
          </a:p>
          <a:p>
            <a:pPr algn="ctr">
              <a:lnSpc>
                <a:spcPct val="50000"/>
              </a:lnSpc>
            </a:pPr>
            <a:r>
              <a:rPr lang="ru-RU" sz="2000"/>
              <a:t>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1556792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/>
              <a:t>Сюжет </a:t>
            </a:r>
            <a:r>
              <a:rPr lang="ru-RU" sz="1400" dirty="0" smtClean="0"/>
              <a:t>(франц. </a:t>
            </a:r>
            <a:r>
              <a:rPr lang="en-US" sz="1400" dirty="0" err="1" smtClean="0"/>
              <a:t>sujet</a:t>
            </a:r>
            <a:r>
              <a:rPr lang="en-US" sz="1400" dirty="0" smtClean="0"/>
              <a:t> – </a:t>
            </a:r>
            <a:r>
              <a:rPr lang="ru-RU" sz="1400" dirty="0" smtClean="0"/>
              <a:t>предмет) – событие  или совокупность событий в эпических и   драматургических произведениях, развитие которых позволяет писателю раскрыть характеры героев и суть изображаемых явлений в соответствии с  авторским замыслом. </a:t>
            </a:r>
            <a:endParaRPr lang="ru-RU" sz="1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932040" y="1556792"/>
            <a:ext cx="4032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/>
              <a:t>Фабула</a:t>
            </a:r>
            <a:r>
              <a:rPr lang="ru-RU" sz="1400" b="1" dirty="0" smtClean="0"/>
              <a:t> </a:t>
            </a:r>
            <a:r>
              <a:rPr lang="en-US" sz="1400" dirty="0" smtClean="0"/>
              <a:t>(</a:t>
            </a:r>
            <a:r>
              <a:rPr lang="ru-RU" sz="1400" dirty="0" smtClean="0"/>
              <a:t>лат. </a:t>
            </a:r>
            <a:r>
              <a:rPr lang="en-US" sz="1400" dirty="0" err="1" smtClean="0"/>
              <a:t>fabula</a:t>
            </a:r>
            <a:r>
              <a:rPr lang="en-US" sz="1400" dirty="0" smtClean="0"/>
              <a:t> – </a:t>
            </a:r>
            <a:r>
              <a:rPr lang="ru-RU" sz="1400" dirty="0" smtClean="0"/>
              <a:t>рассказ) – цепь, череда событий в эпическом или драматургическом произведении, положенная в основу сюжета</a:t>
            </a:r>
            <a:endParaRPr lang="ru-RU" sz="1400" dirty="0"/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>
            <a:off x="5004048" y="2852936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«Тамань»</a:t>
            </a:r>
            <a:endParaRPr lang="ru-RU" dirty="0"/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>
            <a:off x="5076056" y="4437112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«Княжна Мери»</a:t>
            </a:r>
            <a:endParaRPr lang="ru-RU" dirty="0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5076056" y="6021288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«Максим </a:t>
            </a:r>
            <a:r>
              <a:rPr lang="ru-RU" dirty="0" err="1" smtClean="0"/>
              <a:t>Максимыч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5004048" y="3645024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«Фаталист»</a:t>
            </a:r>
            <a:endParaRPr lang="ru-RU" dirty="0"/>
          </a:p>
        </p:txBody>
      </p:sp>
      <p:sp>
        <p:nvSpPr>
          <p:cNvPr id="31" name="AutoShape 23"/>
          <p:cNvSpPr>
            <a:spLocks noChangeArrowheads="1"/>
          </p:cNvSpPr>
          <p:nvPr/>
        </p:nvSpPr>
        <p:spPr bwMode="auto">
          <a:xfrm>
            <a:off x="5076056" y="5229200"/>
            <a:ext cx="3024188" cy="609600"/>
          </a:xfrm>
          <a:prstGeom prst="flowChartAlternateProcess">
            <a:avLst/>
          </a:prstGeom>
          <a:solidFill>
            <a:srgbClr val="FFE4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«</a:t>
            </a:r>
            <a:r>
              <a:rPr lang="ru-RU" dirty="0" smtClean="0"/>
              <a:t>Бэла»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9" grpId="0" animBg="1"/>
      <p:bldP spid="14360" grpId="0" animBg="1"/>
      <p:bldP spid="14361" grpId="0" animBg="1"/>
      <p:bldP spid="14362" grpId="0" animBg="1"/>
      <p:bldP spid="14363" grpId="0" animBg="1"/>
      <p:bldP spid="14364" grpId="0"/>
      <p:bldP spid="14365" grpId="0"/>
      <p:bldP spid="14376" grpId="0" animBg="1"/>
      <p:bldP spid="14380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1160</Words>
  <Application>Microsoft Office PowerPoint</Application>
  <PresentationFormat>Экран (4:3)</PresentationFormat>
  <Paragraphs>172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Содержание </vt:lpstr>
      <vt:lpstr>Слайд 3</vt:lpstr>
      <vt:lpstr>Слайд 4</vt:lpstr>
      <vt:lpstr>Слайд 5</vt:lpstr>
      <vt:lpstr>                         История создания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Отклики на роман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Tesla</cp:lastModifiedBy>
  <cp:revision>17</cp:revision>
  <dcterms:created xsi:type="dcterms:W3CDTF">2014-01-11T14:37:49Z</dcterms:created>
  <dcterms:modified xsi:type="dcterms:W3CDTF">2014-10-04T15:30:09Z</dcterms:modified>
</cp:coreProperties>
</file>