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60D5-113C-4A79-B0E3-301AF3285E37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D517-0754-4088-B3C1-B3342BA87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4E90-E06F-4017-AEC7-CDF9DB1FE370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D209-6753-45C1-AA12-B4A23874D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F1D5-BA1A-4B91-AAB4-5DD4FA3DDAF8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7E26-05FF-441E-BF9C-9C19B85B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7F8C-D6AE-437B-BB19-63460228DEC2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51DE0-6702-448A-A3A6-7E5A4E3EF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886B-05AA-4A33-8626-8F819CE7681A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4AEA-AAC9-4157-80AC-70A180C9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7345-C075-4489-A630-80857D67EE20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11E4-6023-480C-AE7C-E2435B372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F4F-321F-4799-8F7E-658AF3B8F830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B2F4-DF94-4EC7-9FC3-4E3C5CBE2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D396-F11C-4C04-A6B3-703A018EB614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9BC7-72C1-47E4-8E6D-9FE88AE7A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F790-5574-4241-A105-554145D8F248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3D22-6E3F-44A8-A6D2-C3DFB04B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5745-8988-4363-8E17-604CB24D2081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A042-85B6-4359-9956-5ABDE7306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EF81-2737-4ACA-84F3-7EC51A7B87CB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C096-AE62-46CE-9029-3A99FC71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B7F3B-01FF-406C-A29F-4855045DF385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E24467-2143-439E-9CE2-28126382B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88;&#1086;&#1082;&#1080;\&#1051;&#1080;&#1090;&#1077;&#1088;&#1072;&#1090;&#1091;&#1088;&#1072;\7%20&#1082;&#1083;&#1072;&#1089;&#1089;%20&#1083;&#1080;&#1090;&#1077;&#1088;\7%20&#1051;&#1077;&#1088;&#1084;&#1086;&#1085;&#1090;&#1086;&#1074;\&#1059;&#1088;&#1086;&#1082;&#1080;\&#1051;&#1077;&#1088;&#1084;&#1086;&#1085;&#1090;&#1086;&#1074;%20&#1073;&#1080;&#1086;&#1075;&#1088;&#1072;&#1092;&#1080;&#1103;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88;&#1086;&#1082;&#1080;\&#1051;&#1080;&#1090;&#1077;&#1088;&#1072;&#1090;&#1091;&#1088;&#1072;\7%20&#1082;&#1083;&#1072;&#1089;&#1089;%20&#1083;&#1080;&#1090;&#1077;&#1088;\7%20&#1051;&#1077;&#1088;&#1084;&#1086;&#1085;&#1090;&#1086;&#1074;\&#1059;&#1088;&#1086;&#1082;&#1080;\&#1055;&#1077;&#1089;&#1085;&#1103;%20&#1084;&#1086;&#1103;.wm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88;&#1086;&#1082;&#1080;\&#1051;&#1080;&#1090;&#1077;&#1088;&#1072;&#1090;&#1091;&#1088;&#1072;\7%20&#1082;&#1083;&#1072;&#1089;&#1089;%20&#1083;&#1080;&#1090;&#1077;&#1088;\7%20&#1051;&#1077;&#1088;&#1084;&#1086;&#1085;&#1090;&#1086;&#1074;\&#1059;&#1088;&#1086;&#1082;&#1080;\&#1048;&#1074;&#1072;&#1085;%20&#1043;&#1088;&#1086;&#1079;&#1085;&#1099;&#1081;%20&#1084;&#1086;&#1081;%20&#1092;&#1080;&#1083;&#1100;&#1084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C:\Users\1\Documents\&#1059;&#1088;&#1086;&#1082;&#1080;\&#1051;&#1080;&#1090;&#1077;&#1088;&#1072;&#1090;&#1091;&#1088;&#1072;\7%20&#1082;&#1083;&#1072;&#1089;&#1089;%20&#1083;&#1080;&#1090;&#1077;&#1088;\7%20&#1051;&#1077;&#1088;&#1084;&#1086;&#1085;&#1090;&#1086;&#1074;\&#1058;&#1077;&#1089;&#1090;\1&#1058;&#1077;&#1089;&#1090;.pp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142985"/>
            <a:ext cx="5172084" cy="278608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М.Ю. Лермонтов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“Песня про  купца Калашникова”.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История создания поэмы. Художественный мир произведения.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Сюжет и композиция.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Лермонтов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8" y="285750"/>
            <a:ext cx="2312987" cy="276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образов в поэме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М.Ю. Лермонтова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Лермонтов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2071688"/>
            <a:ext cx="3090863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 царя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Как мы представляем внешность царя?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Как передана в поэме сложность его характера?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Почему царь приказал казнить победителя в честном кулачном бою?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Опричник находился под особой защитой царя. Ему было позволено все.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Каковы ваши впечатления от образа Ивана Грозного?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Милостив или жесток царь?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Песня про купца Пир Ивана Грозног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50"/>
            <a:ext cx="4038600" cy="2682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857750" y="4643438"/>
            <a:ext cx="3714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В поэме царь велик и жесток. Называет казнь без пыток милостью. Свой суд считает абсолютно высшим судом.</a:t>
            </a:r>
          </a:p>
          <a:p>
            <a:endParaRPr lang="ru-RU" b="1" i="1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Кирибеевича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Кто по происхождению </a:t>
            </a:r>
            <a:r>
              <a:rPr lang="ru-RU" b="1" i="1" dirty="0" err="1" smtClean="0">
                <a:solidFill>
                  <a:schemeClr val="bg1"/>
                </a:solidFill>
              </a:rPr>
              <a:t>Кирибеевич</a:t>
            </a:r>
            <a:r>
              <a:rPr lang="ru-RU" b="1" i="1" dirty="0" smtClean="0">
                <a:solidFill>
                  <a:schemeClr val="bg1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Докажите, что </a:t>
            </a:r>
            <a:r>
              <a:rPr lang="ru-RU" b="1" i="1" dirty="0" err="1" smtClean="0">
                <a:solidFill>
                  <a:schemeClr val="bg1"/>
                </a:solidFill>
              </a:rPr>
              <a:t>Кирибеевич</a:t>
            </a:r>
            <a:r>
              <a:rPr lang="ru-RU" b="1" i="1" dirty="0" smtClean="0">
                <a:solidFill>
                  <a:schemeClr val="bg1"/>
                </a:solidFill>
              </a:rPr>
              <a:t> презрительно относится к людям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Почему он совершает бесчестный поступок?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Он не считает себя преступником. Он развращен царской властью.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Как он ведёт себя, когда вызывает на бой? Как его это поведение характеризует?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Как он чувствует себя во время битвы?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Только ли чёрными красками рисует его Лермонтов?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Лермонтов Пи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5" y="1428750"/>
            <a:ext cx="4038600" cy="2484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 Алёны Дмитриевны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Зачитайте описание внешности Алёны Дмитриевны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Перечитайте эпизод «Разговор Алёны и Степана». Чему ужасается Алёна Дмитриевна, из-за чего она переживает?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Чего она боится больше всего?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Любит ли она мужа?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Как в характере Алёны отражаются народные представления об идеальной женщине-жене?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Песня про купц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4125" y="1600200"/>
            <a:ext cx="3206750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 Степана Калашникова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Каким внешне вы представляете себе Степана </a:t>
            </a:r>
            <a:r>
              <a:rPr lang="ru-RU" b="1" i="1" dirty="0" err="1" smtClean="0">
                <a:solidFill>
                  <a:schemeClr val="bg1"/>
                </a:solidFill>
              </a:rPr>
              <a:t>Парамоновича</a:t>
            </a:r>
            <a:r>
              <a:rPr lang="ru-RU" b="1" i="1" dirty="0" smtClean="0">
                <a:solidFill>
                  <a:schemeClr val="bg1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Зачитайте ещё раз эпизод боя.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Что отстаивает Степан Калашников в битве с </a:t>
            </a:r>
            <a:r>
              <a:rPr lang="ru-RU" b="1" i="1" dirty="0" err="1" smtClean="0">
                <a:solidFill>
                  <a:schemeClr val="bg1"/>
                </a:solidFill>
              </a:rPr>
              <a:t>Кирибеевичем</a:t>
            </a:r>
            <a:r>
              <a:rPr lang="ru-RU" b="1" i="1" dirty="0" smtClean="0">
                <a:solidFill>
                  <a:schemeClr val="bg1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Почему Калашников побеждает в бою?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Почему Калашников отказался назвать причину, по которой он убил опричника?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Калашников живет по закону христианскому. Он не признает царского суда в делах совести.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16" descr="Калашни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3" y="1357313"/>
            <a:ext cx="3722687" cy="493553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Напишите небольшое сочинение на одну из тем: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Кирибеевич и Калашников</a:t>
            </a:r>
          </a:p>
          <a:p>
            <a:r>
              <a:rPr lang="ru-RU" b="1" i="1" smtClean="0">
                <a:solidFill>
                  <a:schemeClr val="bg1"/>
                </a:solidFill>
              </a:rPr>
              <a:t>Царь Иван Грозный</a:t>
            </a:r>
          </a:p>
          <a:p>
            <a:r>
              <a:rPr lang="ru-RU" b="1" i="1" smtClean="0">
                <a:solidFill>
                  <a:schemeClr val="bg1"/>
                </a:solidFill>
              </a:rPr>
              <a:t>Алёна Дмитриевна – идеал русской женщины</a:t>
            </a:r>
          </a:p>
          <a:p>
            <a:r>
              <a:rPr lang="ru-RU" b="1" i="1" smtClean="0">
                <a:solidFill>
                  <a:schemeClr val="bg1"/>
                </a:solidFill>
              </a:rPr>
              <a:t>Кто в «Песне…» является настоящим героем и почему?</a:t>
            </a:r>
          </a:p>
        </p:txBody>
      </p:sp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Повторить определения : поэма, былина, историческая песня, героический характер</a:t>
            </a:r>
          </a:p>
          <a:p>
            <a:r>
              <a:rPr lang="ru-RU" b="1" i="1" smtClean="0">
                <a:solidFill>
                  <a:schemeClr val="bg1"/>
                </a:solidFill>
              </a:rPr>
              <a:t>Заполнить таблицу «Фольклорные изобразительные элементы в поэме Лермонтова»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Идейно-художественное своеобразие произведения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М.Ю. Лермонтова “Песня про царя Ивана Васильевича, молодого опричника и удалого купца Калашникова”.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 урока: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25000"/>
                    <a:lumOff val="75000"/>
                  </a:schemeClr>
                </a:solidFill>
              </a:rPr>
              <a:t>Почему поэт обратился к изображению прошлого?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25000"/>
                    <a:lumOff val="75000"/>
                  </a:schemeClr>
                </a:solidFill>
              </a:rPr>
              <a:t>Почему поэт назвал поэму песней?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Историческая поэма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Почему ученые называют произведение Лермонтова исторической поэмой?</a:t>
            </a:r>
          </a:p>
          <a:p>
            <a:r>
              <a:rPr lang="ru-RU" smtClean="0"/>
              <a:t>Какой представлена эпоха 16 века в произведении Лермонтова?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5124" name="Рисунок 3" descr="Учёный со свитком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4214813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Посмотрите видеосюжет о биографии Лермонтова.</a:t>
            </a:r>
            <a:br>
              <a:rPr lang="ru-RU" dirty="0" smtClean="0"/>
            </a:br>
            <a:r>
              <a:rPr lang="ru-RU" dirty="0" smtClean="0"/>
              <a:t>Напишите миниатюру «Каким я представляю Лермонтова?»</a:t>
            </a:r>
            <a:endParaRPr lang="ru-RU" dirty="0"/>
          </a:p>
        </p:txBody>
      </p:sp>
      <p:pic>
        <p:nvPicPr>
          <p:cNvPr id="4" name="Лермонтов биографи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0250" y="2786063"/>
            <a:ext cx="5072063" cy="380365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928687"/>
          </a:xfrm>
        </p:spPr>
        <p:txBody>
          <a:bodyPr>
            <a:normAutofit fontScale="90000"/>
          </a:bodyPr>
          <a:lstStyle/>
          <a:p>
            <a:r>
              <a:rPr lang="ru-RU" sz="3600" smtClean="0"/>
              <a:t>Определение идеи произведения. Образ гусляров.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4438"/>
            <a:ext cx="7772400" cy="4881562"/>
          </a:xfrm>
        </p:spPr>
        <p:txBody>
          <a:bodyPr/>
          <a:lstStyle/>
          <a:p>
            <a:r>
              <a:rPr lang="ru-RU" sz="2800" i="1" smtClean="0"/>
              <a:t>Прочитайте заключительные строки поэмы</a:t>
            </a:r>
          </a:p>
          <a:p>
            <a:r>
              <a:rPr lang="ru-RU" sz="2800" i="1" smtClean="0"/>
              <a:t>Почему повествование в поэме ведут гусляры?</a:t>
            </a:r>
          </a:p>
          <a:p>
            <a:r>
              <a:rPr lang="ru-RU" sz="2800" i="1" smtClean="0"/>
              <a:t>Как народ относится к поступку Калашникова?</a:t>
            </a:r>
          </a:p>
          <a:p>
            <a:r>
              <a:rPr lang="ru-RU" sz="2800" i="1" smtClean="0"/>
              <a:t>Какова идея произведения?</a:t>
            </a:r>
          </a:p>
          <a:p>
            <a:r>
              <a:rPr lang="ru-RU" sz="2800" i="1" smtClean="0"/>
              <a:t>Идея произведения - “Подвиг не только делает человека бессмертным, но и рождает новых героев, пробуждает в людях лучшее. Нельзя мириться с бесчестием и несправедливостью”.</a:t>
            </a:r>
            <a:endParaRPr lang="ru-RU" sz="2800" smtClean="0"/>
          </a:p>
        </p:txBody>
      </p:sp>
    </p:spTree>
  </p:cSld>
  <p:clrMapOvr>
    <a:masterClrMapping/>
  </p:clrMapOvr>
  <p:transition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Фольклорные элементы в поэме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8575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i="1" dirty="0"/>
              <a:t>“Почему поэт назвал свое произведение песней?”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38" y="1143000"/>
            <a:ext cx="6000750" cy="4983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i="1" dirty="0" smtClean="0"/>
              <a:t>Найдите запев</a:t>
            </a:r>
          </a:p>
          <a:p>
            <a:pPr>
              <a:defRPr/>
            </a:pPr>
            <a:r>
              <a:rPr lang="ru-RU" b="1" i="1" dirty="0" smtClean="0"/>
              <a:t>Найдите концовку</a:t>
            </a:r>
          </a:p>
          <a:p>
            <a:pPr>
              <a:defRPr/>
            </a:pPr>
            <a:r>
              <a:rPr lang="ru-RU" b="1" i="1" dirty="0" smtClean="0"/>
              <a:t>Найдите постоянные эпитеты</a:t>
            </a:r>
          </a:p>
          <a:p>
            <a:pPr>
              <a:defRPr/>
            </a:pPr>
            <a:r>
              <a:rPr lang="ru-RU" b="1" i="1" dirty="0" smtClean="0"/>
              <a:t>Найдите повторы слов (лексический повтор)</a:t>
            </a:r>
          </a:p>
          <a:p>
            <a:pPr>
              <a:defRPr/>
            </a:pPr>
            <a:r>
              <a:rPr lang="ru-RU" b="1" i="1" dirty="0" smtClean="0"/>
              <a:t>Найдите синонимичный повтор</a:t>
            </a:r>
          </a:p>
          <a:p>
            <a:pPr>
              <a:defRPr/>
            </a:pPr>
            <a:r>
              <a:rPr lang="ru-RU" b="1" i="1" dirty="0" smtClean="0"/>
              <a:t>Найдите анафору – единоначатие</a:t>
            </a:r>
          </a:p>
          <a:p>
            <a:pPr>
              <a:defRPr/>
            </a:pPr>
            <a:r>
              <a:rPr lang="ru-RU" b="1" i="1" dirty="0" smtClean="0"/>
              <a:t>Найдите инверсию</a:t>
            </a:r>
          </a:p>
          <a:p>
            <a:pPr>
              <a:defRPr/>
            </a:pPr>
            <a:r>
              <a:rPr lang="ru-RU" b="1" i="1" dirty="0" smtClean="0"/>
              <a:t>Найдите сравнения</a:t>
            </a:r>
          </a:p>
          <a:p>
            <a:pPr>
              <a:defRPr/>
            </a:pPr>
            <a:r>
              <a:rPr lang="ru-RU" b="1" i="1" dirty="0" smtClean="0"/>
              <a:t>Слова с уменьшительно-ласкательными суффиксами</a:t>
            </a:r>
            <a:endParaRPr lang="ru-RU" b="1" i="1" dirty="0"/>
          </a:p>
        </p:txBody>
      </p:sp>
      <p:pic>
        <p:nvPicPr>
          <p:cNvPr id="5" name="Рисунок 4" descr="гусля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14818"/>
            <a:ext cx="2498592" cy="1843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smtClean="0"/>
              <a:t>Послушайте отзывы современников на поэму Лермонтова. За что ценили эту поэму Бестужев и Белинский?</a:t>
            </a:r>
          </a:p>
        </p:txBody>
      </p:sp>
      <p:pic>
        <p:nvPicPr>
          <p:cNvPr id="6" name="Песня мо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1857375"/>
            <a:ext cx="6034087" cy="4525963"/>
          </a:xfrm>
        </p:spPr>
      </p:pic>
    </p:spTree>
  </p:cSld>
  <p:clrMapOvr>
    <a:masterClrMapping/>
  </p:clrMapOvr>
  <p:transition advTm="15000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 урока: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25000"/>
                    <a:lumOff val="75000"/>
                  </a:schemeClr>
                </a:solidFill>
              </a:rPr>
              <a:t>Почему поэт обратился к изображению прошлого?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25000"/>
                    <a:lumOff val="75000"/>
                  </a:schemeClr>
                </a:solidFill>
              </a:rPr>
              <a:t>Почему поэт назвал поэму песней?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9220" name="Рисунок 3" descr="вопрос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85750"/>
            <a:ext cx="12763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5953125"/>
          </a:xfrm>
        </p:spPr>
        <p:txBody>
          <a:bodyPr/>
          <a:lstStyle/>
          <a:p>
            <a:r>
              <a:rPr lang="ru-RU" sz="1800" smtClean="0"/>
              <a:t>1. Поэт обратился к изображению прошлого, чтобы показать народного героя, борьбу правды со злом власти, справедливый суд народа, что, к сожалению, было не свойственно поколению 19 века.</a:t>
            </a:r>
          </a:p>
          <a:p>
            <a:r>
              <a:rPr lang="ru-RU" sz="1800" smtClean="0"/>
              <a:t>2. Героический поступок купца Калашникова вызывает восхищение и одобрение народа. Гусляры песенники не только ведут повествование, под “гуслярный звон” “причитывают и присказывают”, но и дают народную оценку событиям и героям. </a:t>
            </a:r>
          </a:p>
          <a:p>
            <a:r>
              <a:rPr lang="ru-RU" sz="1800" smtClean="0"/>
              <a:t>3. Идея произведения: пока есть на Руси героические характеры, которые отстаивают правду жизни по совести, жива нравственность в народе, несмотря на произвол царской власти. Подвиг не только делает человека бессмертным, но и рождает новых героев, пробуждает в людях лучшее. Нельзя мириться с бесчестием и несправедливостью.</a:t>
            </a:r>
          </a:p>
          <a:p>
            <a:r>
              <a:rPr lang="ru-RU" sz="1800" smtClean="0"/>
              <a:t>4. Поэма написана в фольклорной традиции, народным языком. Фольклорные художественно-выразительные средства помогают создать яркую картину прошлого, делают повествование лиричным, похожим на русскую песню. </a:t>
            </a:r>
          </a:p>
          <a:p>
            <a:pPr>
              <a:buFontTx/>
              <a:buNone/>
            </a:pPr>
            <a:endParaRPr lang="ru-RU" sz="1800" smtClean="0"/>
          </a:p>
          <a:p>
            <a:endParaRPr lang="ru-RU" sz="1800" smtClean="0"/>
          </a:p>
        </p:txBody>
      </p:sp>
      <p:pic>
        <p:nvPicPr>
          <p:cNvPr id="10243" name="Рисунок 3" descr="книги и свеча хорошая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4429125"/>
            <a:ext cx="25923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05050"/>
          </a:xfrm>
        </p:spPr>
        <p:txBody>
          <a:bodyPr/>
          <a:lstStyle/>
          <a:p>
            <a:r>
              <a:rPr lang="ru-RU" smtClean="0"/>
              <a:t>Прочитать роман А. К. Толстого «Князь Серебряный»</a:t>
            </a:r>
          </a:p>
          <a:p>
            <a:r>
              <a:rPr lang="ru-RU" smtClean="0"/>
              <a:t>Подготовиться отвечать на проблемные вопросы по индивидуальным карточкам</a:t>
            </a:r>
          </a:p>
        </p:txBody>
      </p:sp>
      <p:pic>
        <p:nvPicPr>
          <p:cNvPr id="11268" name="Рисунок 3" descr="книг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4572000"/>
            <a:ext cx="15843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Гоголь «Тарас Бульба» (прочитать)</a:t>
            </a:r>
          </a:p>
        </p:txBody>
      </p:sp>
      <p:pic>
        <p:nvPicPr>
          <p:cNvPr id="12292" name="Рисунок 3" descr="книг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786188"/>
            <a:ext cx="15843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6540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Исторический комментарий. </a:t>
            </a:r>
            <a:br>
              <a:rPr lang="ru-RU" dirty="0" smtClean="0"/>
            </a:br>
            <a:r>
              <a:rPr lang="ru-RU" dirty="0" smtClean="0"/>
              <a:t>Иван Грозный и его эпоха.</a:t>
            </a:r>
            <a:endParaRPr lang="ru-RU" dirty="0"/>
          </a:p>
        </p:txBody>
      </p:sp>
      <p:pic>
        <p:nvPicPr>
          <p:cNvPr id="6" name="Иван Грозный 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85750"/>
            <a:ext cx="6086475" cy="456406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Объясните значения устаревших слов: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813"/>
            <a:ext cx="4495800" cy="534035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Тешиться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Веселиться, развлекаться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Трапеза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Обед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Бусурманский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Иноземный, нерусский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Панихида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Заупокойная служба в церкви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Супротив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Напротив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Нонече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Нынче, недавно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Охульники</a:t>
            </a:r>
            <a:r>
              <a:rPr lang="ru-RU" dirty="0" smtClean="0"/>
              <a:t>, охальники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Насмешники, сплетники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Тороватый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Богатый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813"/>
            <a:ext cx="4495800" cy="534035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Гнушаться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Пренебрегать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Запотчевать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Накормить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Кручиниться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Печалиться, расстраиваться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Кушак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Пояс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Пособить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Помочь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Спозаранку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Рано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Почивать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Спать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Место лобное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Место казни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Подберите цитаты-подписи под эти иллюстрации </a:t>
            </a:r>
            <a:endParaRPr lang="ru-RU" sz="3200" dirty="0"/>
          </a:p>
        </p:txBody>
      </p:sp>
      <p:pic>
        <p:nvPicPr>
          <p:cNvPr id="5" name="Содержимое 4" descr="Лермонтов Б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1997964" cy="27432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Лермонтов Пи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86116" y="1214422"/>
            <a:ext cx="4038600" cy="248373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Песня про куп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000372"/>
            <a:ext cx="2428875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Песня про купца каз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143248"/>
            <a:ext cx="265813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знает текст лучше?</a:t>
            </a:r>
            <a:endParaRPr lang="ru-RU" dirty="0"/>
          </a:p>
        </p:txBody>
      </p:sp>
      <p:pic>
        <p:nvPicPr>
          <p:cNvPr id="8195" name="Содержимое 5" descr="гномик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785938"/>
            <a:ext cx="2071688" cy="2157412"/>
          </a:xfrm>
        </p:spPr>
      </p:pic>
      <p:pic>
        <p:nvPicPr>
          <p:cNvPr id="8196" name="Содержимое 6" descr="книга с пером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86188" y="2286000"/>
            <a:ext cx="3071812" cy="1660525"/>
          </a:xfrm>
        </p:spPr>
      </p:pic>
      <p:sp>
        <p:nvSpPr>
          <p:cNvPr id="5" name="Управляющая кнопка: настраиваемая 4">
            <a:hlinkClick r:id="rId4" action="ppaction://hlinkpres?slideindex=1&amp;slidetitle=Тест по поэме  М. Ю. Лермонтова «Песня про купца Калашникова»" highlightClick="1"/>
          </p:cNvPr>
          <p:cNvSpPr/>
          <p:nvPr/>
        </p:nvSpPr>
        <p:spPr>
          <a:xfrm>
            <a:off x="4286248" y="4857760"/>
            <a:ext cx="1042416" cy="104241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Тест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1. Самостоятельная работа.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57563"/>
          </a:xfrm>
        </p:spPr>
        <p:txBody>
          <a:bodyPr/>
          <a:lstStyle/>
          <a:p>
            <a:r>
              <a:rPr lang="ru-RU" i="1" smtClean="0"/>
              <a:t>Задание 1. Определите художественное время, художественное пространство поэмы, назовите главных героев произведения.</a:t>
            </a:r>
          </a:p>
          <a:p>
            <a:r>
              <a:rPr lang="ru-RU" i="1" smtClean="0"/>
              <a:t>Задание 2. Определите эпизоды, соответствующие основным элементам сюжета. (экспозиция, завязка, кульминация, развязка)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Проверь себя. Подведём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Дата написания произведения – 1837 год. Была напечатана в 1838 году.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Национально-историческая поэма. </a:t>
            </a:r>
            <a:r>
              <a:rPr lang="ru-RU" b="1" dirty="0" smtClean="0"/>
              <a:t>Почему? Художественное время – 16 век, годы опричнины (1565 – 1572).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Художественное пространство – Москва (царский дворец, торговые ряды, дом купца, площадь, где произошел кулачный бой).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Иван Грозный – историческая личность.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Герои произведения: царь Иван Грозный, купец Калашников, его жена Алена Дмитриевна, опричник </a:t>
            </a:r>
            <a:r>
              <a:rPr lang="ru-RU" b="1" dirty="0" err="1" smtClean="0"/>
              <a:t>Кирибеевич</a:t>
            </a:r>
            <a:r>
              <a:rPr lang="ru-RU" b="1" dirty="0" smtClean="0"/>
              <a:t>, московский люд.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Сюжет: экспозиция – пир у царя; завязка – встреча Алены Дмитриевны с </a:t>
            </a:r>
            <a:r>
              <a:rPr lang="ru-RU" b="1" dirty="0" err="1" smtClean="0"/>
              <a:t>Кирибеевичем</a:t>
            </a:r>
            <a:r>
              <a:rPr lang="ru-RU" b="1" dirty="0" smtClean="0"/>
              <a:t>; кульминация – кулачный бой; развязка – победа Калашникова и его смерть.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Рассказчики – гусляры, ведут повествование – “песню”. Особенности: запев, припев, концовка. Тонический стих.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Домашнее задание (на выбор)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Рассказ «Пир у Ивана Грозного»</a:t>
            </a:r>
          </a:p>
          <a:p>
            <a:r>
              <a:rPr lang="ru-RU" smtClean="0"/>
              <a:t>Рассказ «Кулачный бой на Москве-реке»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Необходимо подготовить устный рассказ, близкий к тексту, с цитированием наизусть. В рассказе отразить, что вы видите, что слышите, какое впечатление на вас производит данная сцена.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963</Words>
  <Application>Microsoft Office PowerPoint</Application>
  <PresentationFormat>Экран (4:3)</PresentationFormat>
  <Paragraphs>131</Paragraphs>
  <Slides>26</Slides>
  <Notes>0</Notes>
  <HiddenSlides>1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М.Ю. Лермонтов  “Песня про  купца Калашникова”.  История создания поэмы. Художественный мир произведения.  Сюжет и композиция.</vt:lpstr>
      <vt:lpstr>Посмотрите видеосюжет о биографии Лермонтова. Напишите миниатюру «Каким я представляю Лермонтова?»</vt:lpstr>
      <vt:lpstr>Исторический комментарий.  Иван Грозный и его эпоха.</vt:lpstr>
      <vt:lpstr>Объясните значения устаревших слов:</vt:lpstr>
      <vt:lpstr>Подберите цитаты-подписи под эти иллюстрации </vt:lpstr>
      <vt:lpstr>Кто знает текст лучше?</vt:lpstr>
      <vt:lpstr>1. Самостоятельная работа.  </vt:lpstr>
      <vt:lpstr>Проверь себя. Подведём итоги</vt:lpstr>
      <vt:lpstr>Домашнее задание (на выбор)</vt:lpstr>
      <vt:lpstr>Система образов в поэме  М.Ю. Лермонтова </vt:lpstr>
      <vt:lpstr>Образ царя</vt:lpstr>
      <vt:lpstr>Образ Кирибеевича</vt:lpstr>
      <vt:lpstr>Образ Алёны Дмитриевны</vt:lpstr>
      <vt:lpstr>Образ Степана Калашникова</vt:lpstr>
      <vt:lpstr>Напишите небольшое сочинение на одну из тем:</vt:lpstr>
      <vt:lpstr>Домашнее задание:</vt:lpstr>
      <vt:lpstr>Идейно-художественное своеобразие произведения  М.Ю. Лермонтова “Песня про царя Ивана Васильевича, молодого опричника и удалого купца Калашникова”. </vt:lpstr>
      <vt:lpstr>Вопросы урока:</vt:lpstr>
      <vt:lpstr>Историческая поэма</vt:lpstr>
      <vt:lpstr>Определение идеи произведения. Образ гусляров. </vt:lpstr>
      <vt:lpstr>Фольклорные элементы в поэме</vt:lpstr>
      <vt:lpstr>Послушайте отзывы современников на поэму Лермонтова. За что ценили эту поэму Бестужев и Белинский?</vt:lpstr>
      <vt:lpstr>Вопросы урока:</vt:lpstr>
      <vt:lpstr>Слайд 24</vt:lpstr>
      <vt:lpstr>Домашнее задание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Ю. Лермонтов «Песня про купца Калашникова»</dc:title>
  <dc:creator>Инна</dc:creator>
  <cp:lastModifiedBy>Ирма</cp:lastModifiedBy>
  <cp:revision>13</cp:revision>
  <dcterms:created xsi:type="dcterms:W3CDTF">2008-12-16T18:05:44Z</dcterms:created>
  <dcterms:modified xsi:type="dcterms:W3CDTF">2014-06-02T10:08:44Z</dcterms:modified>
</cp:coreProperties>
</file>